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8" r:id="rId3"/>
    <p:sldId id="270" r:id="rId4"/>
    <p:sldId id="266" r:id="rId5"/>
    <p:sldId id="261" r:id="rId6"/>
    <p:sldId id="271" r:id="rId7"/>
    <p:sldId id="272" r:id="rId8"/>
    <p:sldId id="273" r:id="rId9"/>
  </p:sldIdLst>
  <p:sldSz cx="9144000" cy="6858000" type="screen4x3"/>
  <p:notesSz cx="10234613" cy="7099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9" d="100"/>
          <a:sy n="89" d="100"/>
        </p:scale>
        <p:origin x="-1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5797" cy="355193"/>
          </a:xfrm>
          <a:prstGeom prst="rect">
            <a:avLst/>
          </a:prstGeom>
        </p:spPr>
        <p:txBody>
          <a:bodyPr vert="horz" lIns="94748" tIns="47374" rIns="94748" bIns="4737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6428" y="0"/>
            <a:ext cx="4435797" cy="355193"/>
          </a:xfrm>
          <a:prstGeom prst="rect">
            <a:avLst/>
          </a:prstGeom>
        </p:spPr>
        <p:txBody>
          <a:bodyPr vert="horz" lIns="94748" tIns="47374" rIns="94748" bIns="47374" rtlCol="0"/>
          <a:lstStyle>
            <a:lvl1pPr algn="r">
              <a:defRPr sz="1300"/>
            </a:lvl1pPr>
          </a:lstStyle>
          <a:p>
            <a:fld id="{7CE918E6-FB62-489B-AE53-07CBADBD364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742973"/>
            <a:ext cx="4435797" cy="355193"/>
          </a:xfrm>
          <a:prstGeom prst="rect">
            <a:avLst/>
          </a:prstGeom>
        </p:spPr>
        <p:txBody>
          <a:bodyPr vert="horz" lIns="94748" tIns="47374" rIns="94748" bIns="4737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6428" y="6742973"/>
            <a:ext cx="4435797" cy="355193"/>
          </a:xfrm>
          <a:prstGeom prst="rect">
            <a:avLst/>
          </a:prstGeom>
        </p:spPr>
        <p:txBody>
          <a:bodyPr vert="horz" lIns="94748" tIns="47374" rIns="94748" bIns="47374" rtlCol="0" anchor="b"/>
          <a:lstStyle>
            <a:lvl1pPr algn="r">
              <a:defRPr sz="1300"/>
            </a:lvl1pPr>
          </a:lstStyle>
          <a:p>
            <a:fld id="{0130E70E-2EB8-4B35-8FEB-F6FC757A72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82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8" cy="354965"/>
          </a:xfrm>
          <a:prstGeom prst="rect">
            <a:avLst/>
          </a:prstGeom>
        </p:spPr>
        <p:txBody>
          <a:bodyPr vert="horz" lIns="94748" tIns="47374" rIns="94748" bIns="4737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48" y="0"/>
            <a:ext cx="4434998" cy="354965"/>
          </a:xfrm>
          <a:prstGeom prst="rect">
            <a:avLst/>
          </a:prstGeom>
        </p:spPr>
        <p:txBody>
          <a:bodyPr vert="horz" lIns="94748" tIns="47374" rIns="94748" bIns="47374" rtlCol="0"/>
          <a:lstStyle>
            <a:lvl1pPr algn="r">
              <a:defRPr sz="1300"/>
            </a:lvl1pPr>
          </a:lstStyle>
          <a:p>
            <a:fld id="{E606EB9B-3E35-4923-AB81-7899FE60846C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8" tIns="47374" rIns="94748" bIns="4737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4748" tIns="47374" rIns="94748" bIns="4737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743103"/>
            <a:ext cx="4434998" cy="354965"/>
          </a:xfrm>
          <a:prstGeom prst="rect">
            <a:avLst/>
          </a:prstGeom>
        </p:spPr>
        <p:txBody>
          <a:bodyPr vert="horz" lIns="94748" tIns="47374" rIns="94748" bIns="4737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48" y="6743103"/>
            <a:ext cx="4434998" cy="354965"/>
          </a:xfrm>
          <a:prstGeom prst="rect">
            <a:avLst/>
          </a:prstGeom>
        </p:spPr>
        <p:txBody>
          <a:bodyPr vert="horz" lIns="94748" tIns="47374" rIns="94748" bIns="47374" rtlCol="0" anchor="b"/>
          <a:lstStyle>
            <a:lvl1pPr algn="r">
              <a:defRPr sz="1300"/>
            </a:lvl1pPr>
          </a:lstStyle>
          <a:p>
            <a:fld id="{8DB58B13-A95B-4CDB-8C9C-A801ADC199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03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F08A71-6957-4350-A8BB-EF61C2A1841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8" descr="epfl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0" y="891406"/>
            <a:ext cx="894179" cy="61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1100" y="3457613"/>
            <a:ext cx="7881748" cy="613392"/>
          </a:xfrm>
          <a:prstGeom prst="rect">
            <a:avLst/>
          </a:prstGeom>
        </p:spPr>
        <p:txBody>
          <a:bodyPr vert="horz" lIns="43329" tIns="21664" rIns="43329" bIns="21664"/>
          <a:lstStyle>
            <a:lvl1pPr>
              <a:defRPr lang="en-US" sz="3100" kern="1200" spc="112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1101" y="4510282"/>
            <a:ext cx="5540419" cy="511550"/>
          </a:xfrm>
          <a:prstGeom prst="rect">
            <a:avLst/>
          </a:prstGeom>
        </p:spPr>
        <p:txBody>
          <a:bodyPr vert="horz" lIns="43329" tIns="21664" rIns="43329" bIns="21664"/>
          <a:lstStyle>
            <a:lvl1pPr marL="324969" indent="-324969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61291" y="5021832"/>
            <a:ext cx="5540229" cy="468408"/>
          </a:xfrm>
          <a:prstGeom prst="rect">
            <a:avLst/>
          </a:prstGeom>
        </p:spPr>
        <p:txBody>
          <a:bodyPr vert="horz" lIns="43329" tIns="21664" rIns="43329" bIns="21664"/>
          <a:lstStyle>
            <a:lvl1pPr marL="324969" indent="-324969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15705" y="326102"/>
            <a:ext cx="4427225" cy="4183783"/>
          </a:xfrm>
          <a:prstGeom prst="rect">
            <a:avLst/>
          </a:prstGeom>
        </p:spPr>
        <p:txBody>
          <a:bodyPr vert="horz"/>
          <a:lstStyle>
            <a:lvl1pPr marL="103068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006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26232-8E0D-47E1-A523-94AD79F4F594}" type="datetimeFigureOut">
              <a:rPr lang="fr-FR" smtClean="0"/>
              <a:pPr/>
              <a:t>24/09/14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1FFB-26BF-4C43-BA92-73BC64947CC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charlet" TargetMode="Externa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lejandro.Fernandez-Matrinez@ujf-grenoble.fr" TargetMode="External"/><Relationship Id="rId4" Type="http://schemas.openxmlformats.org/officeDocument/2006/relationships/hyperlink" Target="mailto:antoine.g%C3%A9hin@ujf-grenoble.fr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charlet38@gmail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6840760" cy="1470025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Géochimie de  surface: processus </a:t>
            </a:r>
            <a:r>
              <a:rPr lang="fr-FR" sz="3200" dirty="0"/>
              <a:t>et </a:t>
            </a:r>
            <a:r>
              <a:rPr lang="fr-FR" sz="3200" dirty="0" smtClean="0"/>
              <a:t>cycles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100" i="1" dirty="0" smtClean="0"/>
              <a:t>Surface </a:t>
            </a:r>
            <a:r>
              <a:rPr lang="fr-FR" sz="3100" i="1" dirty="0" err="1"/>
              <a:t>geochemistry</a:t>
            </a:r>
            <a:r>
              <a:rPr lang="fr-FR" sz="3100" i="1" dirty="0"/>
              <a:t>: </a:t>
            </a:r>
            <a:r>
              <a:rPr lang="fr-FR" sz="3100" i="1" dirty="0" smtClean="0"/>
              <a:t>processus </a:t>
            </a:r>
            <a:r>
              <a:rPr lang="fr-FR" sz="3100" i="1" dirty="0"/>
              <a:t>and </a:t>
            </a:r>
            <a:r>
              <a:rPr lang="fr-FR" sz="3100" i="1" dirty="0" smtClean="0"/>
              <a:t>cycles</a:t>
            </a:r>
            <a:br>
              <a:rPr lang="fr-FR" sz="3100" i="1" dirty="0" smtClean="0"/>
            </a:br>
            <a:r>
              <a:rPr lang="fr-FR" sz="3100" i="1" dirty="0" smtClean="0"/>
              <a:t/>
            </a:r>
            <a:br>
              <a:rPr lang="fr-FR" sz="3100" i="1" dirty="0" smtClean="0"/>
            </a:br>
            <a:r>
              <a:rPr lang="fr-FR" sz="2700" dirty="0" smtClean="0"/>
              <a:t>Présentation du Cours, </a:t>
            </a:r>
            <a:r>
              <a:rPr lang="fr-FR" sz="2700" dirty="0"/>
              <a:t>Notation et Examens </a:t>
            </a:r>
            <a:r>
              <a:rPr lang="fr-FR" sz="2700" smtClean="0"/>
              <a:t/>
            </a:r>
            <a:br>
              <a:rPr lang="fr-FR" sz="2700" smtClean="0"/>
            </a:br>
            <a:r>
              <a:rPr lang="fr-FR" sz="2700" smtClean="0"/>
              <a:t>PSTE </a:t>
            </a:r>
            <a:r>
              <a:rPr lang="fr-FR" sz="2700" dirty="0" smtClean="0"/>
              <a:t>35w</a:t>
            </a:r>
            <a:endParaRPr lang="fr-FR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fontScale="62500" lnSpcReduction="20000"/>
          </a:bodyPr>
          <a:lstStyle/>
          <a:p>
            <a:r>
              <a:rPr lang="fr-FR" sz="4400" dirty="0" smtClean="0">
                <a:solidFill>
                  <a:schemeClr val="tx1"/>
                </a:solidFill>
              </a:rPr>
              <a:t>Laurent </a:t>
            </a:r>
            <a:r>
              <a:rPr lang="fr-FR" sz="4400" dirty="0" err="1" smtClean="0">
                <a:solidFill>
                  <a:schemeClr val="tx1"/>
                </a:solidFill>
              </a:rPr>
              <a:t>Charlet</a:t>
            </a:r>
            <a:endParaRPr lang="fr-FR" sz="4400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 responsable du module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Site web (où seront déposés les cours et TD sous « </a:t>
            </a:r>
            <a:r>
              <a:rPr lang="fr-FR" dirty="0" err="1" smtClean="0">
                <a:solidFill>
                  <a:schemeClr val="tx1"/>
                </a:solidFill>
              </a:rPr>
              <a:t>teaching</a:t>
            </a:r>
            <a:r>
              <a:rPr lang="fr-FR" dirty="0" smtClean="0">
                <a:solidFill>
                  <a:schemeClr val="tx1"/>
                </a:solidFill>
              </a:rPr>
              <a:t> » puis « L3 35v »): </a:t>
            </a:r>
            <a:r>
              <a:rPr lang="fr-FR" dirty="0" smtClean="0">
                <a:hlinkClick r:id="rId3"/>
              </a:rPr>
              <a:t>http://tinyurl.com/charlet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Tel: 0675878266</a:t>
            </a: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179388" y="188913"/>
          <a:ext cx="45275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 Photo Editor" r:id="rId4" imgW="6676190" imgH="1104762" progId="">
                  <p:embed/>
                </p:oleObj>
              </mc:Choice>
              <mc:Fallback>
                <p:oleObj name="Image Photo Editor" r:id="rId4" imgW="6676190" imgH="1104762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45275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260648"/>
            <a:ext cx="923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u="sng" dirty="0" smtClean="0"/>
              <a:t>Cours</a:t>
            </a:r>
            <a:r>
              <a:rPr lang="fr-FR" dirty="0" smtClean="0"/>
              <a:t>:</a:t>
            </a:r>
          </a:p>
          <a:p>
            <a:r>
              <a:rPr lang="fr-FR" dirty="0" smtClean="0"/>
              <a:t>1. Systèmes et outils géochimiques, CO</a:t>
            </a:r>
            <a:r>
              <a:rPr lang="fr-FR" baseline="-25000" dirty="0" smtClean="0"/>
              <a:t>2</a:t>
            </a:r>
            <a:r>
              <a:rPr lang="fr-FR" dirty="0" smtClean="0"/>
              <a:t>/carbonates océaniques</a:t>
            </a:r>
          </a:p>
          <a:p>
            <a:r>
              <a:rPr lang="fr-FR" dirty="0"/>
              <a:t>2</a:t>
            </a:r>
            <a:r>
              <a:rPr lang="fr-FR" dirty="0" smtClean="0"/>
              <a:t>. Atmosphère et Eau de pluie </a:t>
            </a:r>
          </a:p>
          <a:p>
            <a:r>
              <a:rPr lang="fr-FR" dirty="0"/>
              <a:t>3</a:t>
            </a:r>
            <a:r>
              <a:rPr lang="fr-FR" dirty="0" smtClean="0"/>
              <a:t>. Altération chimique et chimie des eaux de surface </a:t>
            </a:r>
          </a:p>
          <a:p>
            <a:r>
              <a:rPr lang="fr-FR" dirty="0" smtClean="0"/>
              <a:t>4. Produits d’altération (argiles, oxydes)		</a:t>
            </a:r>
            <a:r>
              <a:rPr lang="fr-FR" b="1" i="1" dirty="0" smtClean="0"/>
              <a:t>Contrôle Continu-1</a:t>
            </a:r>
          </a:p>
          <a:p>
            <a:r>
              <a:rPr lang="fr-FR" dirty="0" smtClean="0"/>
              <a:t>5. Milieux anoxiques et chimie redox </a:t>
            </a:r>
          </a:p>
          <a:p>
            <a:r>
              <a:rPr lang="fr-FR" dirty="0" smtClean="0"/>
              <a:t>6. Mines, stockage de déchets et </a:t>
            </a:r>
            <a:r>
              <a:rPr lang="fr-FR" dirty="0" err="1" smtClean="0"/>
              <a:t>biominéralisation</a:t>
            </a:r>
            <a:r>
              <a:rPr lang="fr-FR" dirty="0" smtClean="0"/>
              <a:t> (soufre, fer, uranium)</a:t>
            </a:r>
          </a:p>
          <a:p>
            <a:r>
              <a:rPr lang="fr-FR" dirty="0" smtClean="0"/>
              <a:t>7. Eléments nutritifs, métaux lourds et biodisponibilité</a:t>
            </a:r>
          </a:p>
          <a:p>
            <a:r>
              <a:rPr lang="fr-FR" dirty="0" smtClean="0"/>
              <a:t>8. Rivières, océans et impact du changement climatique</a:t>
            </a:r>
          </a:p>
          <a:p>
            <a:pPr>
              <a:buNone/>
            </a:pPr>
            <a:r>
              <a:rPr lang="fr-FR" dirty="0" smtClean="0"/>
              <a:t>							</a:t>
            </a:r>
            <a:r>
              <a:rPr lang="fr-FR" b="1" dirty="0" smtClean="0"/>
              <a:t>Examen Final</a:t>
            </a:r>
            <a:r>
              <a:rPr lang="fr-FR" dirty="0" smtClean="0"/>
              <a:t>					</a:t>
            </a:r>
          </a:p>
          <a:p>
            <a:pPr>
              <a:buNone/>
            </a:pPr>
            <a:r>
              <a:rPr lang="fr-FR" u="sng" dirty="0" smtClean="0"/>
              <a:t>Livres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u="sng" dirty="0" smtClean="0"/>
              <a:t>Eléments de Géologie</a:t>
            </a:r>
            <a:r>
              <a:rPr lang="fr-FR" dirty="0" smtClean="0"/>
              <a:t>: </a:t>
            </a:r>
            <a:r>
              <a:rPr lang="fr-FR" dirty="0" err="1" smtClean="0"/>
              <a:t>Pomérol</a:t>
            </a:r>
            <a:r>
              <a:rPr lang="fr-FR" dirty="0" smtClean="0"/>
              <a:t>, </a:t>
            </a:r>
            <a:r>
              <a:rPr lang="fr-FR" dirty="0" err="1" smtClean="0"/>
              <a:t>Lagabrielle</a:t>
            </a:r>
            <a:r>
              <a:rPr lang="fr-FR" dirty="0" smtClean="0"/>
              <a:t> et al, </a:t>
            </a:r>
            <a:r>
              <a:rPr lang="fr-FR" dirty="0" err="1" smtClean="0"/>
              <a:t>Dunod</a:t>
            </a:r>
            <a:r>
              <a:rPr lang="fr-FR" dirty="0" smtClean="0"/>
              <a:t> (pour le cours: lectures </a:t>
            </a:r>
            <a:r>
              <a:rPr lang="fr-FR" u="sng" dirty="0" smtClean="0"/>
              <a:t>obligatoires</a:t>
            </a:r>
            <a:r>
              <a:rPr lang="fr-FR" dirty="0" smtClean="0"/>
              <a:t> illustrant le cours) « PL »</a:t>
            </a:r>
          </a:p>
          <a:p>
            <a:pPr>
              <a:buNone/>
            </a:pPr>
            <a:r>
              <a:rPr lang="fr-FR" u="sng" dirty="0" smtClean="0"/>
              <a:t>Géochimie, </a:t>
            </a:r>
            <a:r>
              <a:rPr lang="fr-FR" u="sng" dirty="0" err="1" smtClean="0"/>
              <a:t>Geodynamique</a:t>
            </a:r>
            <a:r>
              <a:rPr lang="fr-FR" u="sng" dirty="0" smtClean="0"/>
              <a:t> et Cycles</a:t>
            </a:r>
            <a:r>
              <a:rPr lang="fr-FR" dirty="0" smtClean="0"/>
              <a:t>, Jambon et Thomas, </a:t>
            </a:r>
            <a:r>
              <a:rPr lang="fr-FR" dirty="0" err="1" smtClean="0"/>
              <a:t>Dunod</a:t>
            </a:r>
            <a:r>
              <a:rPr lang="fr-FR" dirty="0" smtClean="0"/>
              <a:t> (pour le cours: lectures fortement conseillées) « JT »</a:t>
            </a:r>
          </a:p>
          <a:p>
            <a:pPr>
              <a:buNone/>
            </a:pPr>
            <a:r>
              <a:rPr lang="fr-FR" u="sng" dirty="0" smtClean="0"/>
              <a:t>Chimie des milieux aquatiques</a:t>
            </a:r>
            <a:r>
              <a:rPr lang="fr-FR" dirty="0" smtClean="0"/>
              <a:t>, Sigg, </a:t>
            </a:r>
            <a:r>
              <a:rPr lang="fr-FR" dirty="0" err="1" smtClean="0"/>
              <a:t>Stumm</a:t>
            </a:r>
            <a:r>
              <a:rPr lang="fr-FR" dirty="0" smtClean="0"/>
              <a:t> et </a:t>
            </a:r>
            <a:r>
              <a:rPr lang="fr-FR" dirty="0" err="1" smtClean="0"/>
              <a:t>Behra</a:t>
            </a:r>
            <a:r>
              <a:rPr lang="fr-FR" dirty="0" smtClean="0"/>
              <a:t>,  Masson (Pour les TD: un chapitre par TD; voir fascicule 1) « SS »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u="sng" dirty="0" smtClean="0"/>
              <a:t>Lectures conseillée pour/après chaque cours</a:t>
            </a:r>
            <a:r>
              <a:rPr lang="fr-FR" dirty="0" smtClean="0"/>
              <a:t>:</a:t>
            </a:r>
          </a:p>
          <a:p>
            <a:r>
              <a:rPr lang="fr-FR" dirty="0" smtClean="0"/>
              <a:t>1. Systèmes géochimiques, outils thermodynamiques</a:t>
            </a:r>
            <a:br>
              <a:rPr lang="fr-FR" dirty="0" smtClean="0"/>
            </a:br>
            <a:r>
              <a:rPr lang="fr-FR" dirty="0" smtClean="0"/>
              <a:t> et CO</a:t>
            </a:r>
            <a:r>
              <a:rPr lang="fr-FR" baseline="-25000" dirty="0" smtClean="0"/>
              <a:t>2</a:t>
            </a:r>
            <a:r>
              <a:rPr lang="fr-FR" dirty="0" smtClean="0"/>
              <a:t>/carbonates océaniques</a:t>
            </a:r>
          </a:p>
          <a:p>
            <a:pPr>
              <a:buNone/>
            </a:pPr>
            <a:r>
              <a:rPr lang="fr-FR" sz="3100" i="1" dirty="0" smtClean="0"/>
              <a:t>		PL: 11.4, 30.2, 32.1, 32.5 - JT: ch. 8, ch. 11.3.2 et ch. 14</a:t>
            </a:r>
          </a:p>
          <a:p>
            <a:r>
              <a:rPr lang="fr-FR" dirty="0"/>
              <a:t>2</a:t>
            </a:r>
            <a:r>
              <a:rPr lang="fr-FR" dirty="0" smtClean="0"/>
              <a:t>. Atmosphère(s) et Eau de pluie </a:t>
            </a:r>
          </a:p>
          <a:p>
            <a:pPr>
              <a:buNone/>
            </a:pPr>
            <a:r>
              <a:rPr lang="fr-FR" sz="3100" i="1" dirty="0" smtClean="0"/>
              <a:t>		PL: 6.1, 10.2 – JT ch. 9 et 12.2</a:t>
            </a:r>
            <a:r>
              <a:rPr lang="fr-FR" dirty="0" smtClean="0"/>
              <a:t>,  </a:t>
            </a:r>
          </a:p>
          <a:p>
            <a:r>
              <a:rPr lang="fr-FR" dirty="0" smtClean="0"/>
              <a:t>3&amp;4. Altération chimique et chimie des eaux de surface</a:t>
            </a:r>
          </a:p>
          <a:p>
            <a:pPr>
              <a:buNone/>
            </a:pPr>
            <a:r>
              <a:rPr lang="fr-FR" sz="3100" i="1" dirty="0" smtClean="0"/>
              <a:t>		PL: ch. 27 – JT: ch. 10</a:t>
            </a:r>
          </a:p>
          <a:p>
            <a:r>
              <a:rPr lang="fr-FR" dirty="0" smtClean="0"/>
              <a:t>5&amp;6. Milieux anoxiques, chimie redox et </a:t>
            </a:r>
            <a:r>
              <a:rPr lang="fr-FR" dirty="0" err="1" smtClean="0"/>
              <a:t>biominéralisation</a:t>
            </a:r>
            <a:endParaRPr lang="fr-FR" dirty="0" smtClean="0"/>
          </a:p>
          <a:p>
            <a:pPr>
              <a:buNone/>
            </a:pPr>
            <a:r>
              <a:rPr lang="fr-FR" sz="3100" i="1" dirty="0" smtClean="0"/>
              <a:t>		PL: ch. 11.4.2 – SS ch.8</a:t>
            </a:r>
          </a:p>
          <a:p>
            <a:r>
              <a:rPr lang="fr-FR" dirty="0" smtClean="0"/>
              <a:t>7. Eléments nutritifs, métaux lourds et biodisponibilité</a:t>
            </a:r>
          </a:p>
          <a:p>
            <a:pPr>
              <a:buNone/>
            </a:pPr>
            <a:r>
              <a:rPr lang="fr-FR" i="1" dirty="0" smtClean="0"/>
              <a:t>		SS: ch.6 </a:t>
            </a:r>
          </a:p>
          <a:p>
            <a:r>
              <a:rPr lang="fr-FR" dirty="0" smtClean="0"/>
              <a:t>8. Rivières, océans et impact du changement climatique</a:t>
            </a:r>
          </a:p>
          <a:p>
            <a:pPr>
              <a:buNone/>
            </a:pPr>
            <a:r>
              <a:rPr lang="fr-FR" i="1" dirty="0" smtClean="0"/>
              <a:t>		PL: ch.11 – JT: </a:t>
            </a:r>
            <a:r>
              <a:rPr lang="fr-FR" i="1" dirty="0" err="1" smtClean="0"/>
              <a:t>ch</a:t>
            </a:r>
            <a:r>
              <a:rPr lang="fr-FR" i="1" dirty="0" smtClean="0"/>
              <a:t> 13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6997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TD : une gymnastique intellectuelle</a:t>
            </a:r>
          </a:p>
          <a:p>
            <a:pPr lvl="1"/>
            <a:r>
              <a:rPr lang="fr-FR" dirty="0" smtClean="0"/>
              <a:t>Pré-requis: Cours L2 STE 246 (ou cours équivalent de Chimie </a:t>
            </a:r>
            <a:r>
              <a:rPr lang="fr-FR" dirty="0"/>
              <a:t>m</a:t>
            </a:r>
            <a:r>
              <a:rPr lang="fr-FR" dirty="0" smtClean="0"/>
              <a:t>inérale)</a:t>
            </a:r>
          </a:p>
          <a:p>
            <a:pPr lvl="1">
              <a:buNone/>
            </a:pPr>
            <a:r>
              <a:rPr lang="fr-FR" dirty="0" smtClean="0"/>
              <a:t>	</a:t>
            </a:r>
            <a:r>
              <a:rPr lang="fr-FR" i="1" dirty="0" smtClean="0"/>
              <a:t>Je suis à votre disposition, après les cours ou TD, pour vous aider si vous rencontrez des difficultés à faire les TD de L2</a:t>
            </a:r>
          </a:p>
          <a:p>
            <a:pPr lvl="1">
              <a:buNone/>
            </a:pPr>
            <a:r>
              <a:rPr lang="fr-FR" i="1" dirty="0" smtClean="0"/>
              <a:t>	</a:t>
            </a:r>
            <a:r>
              <a:rPr lang="fr-FR" i="1" dirty="0" smtClean="0">
                <a:solidFill>
                  <a:srgbClr val="3366FF"/>
                </a:solidFill>
              </a:rPr>
              <a:t>Ceux qui rencontrent des difficultés sérieuses ont droit à un tutorat personnalisé </a:t>
            </a:r>
            <a:r>
              <a:rPr lang="fr-FR" i="1" dirty="0" smtClean="0"/>
              <a:t>(voir Théo)</a:t>
            </a:r>
          </a:p>
          <a:p>
            <a:pPr lvl="1"/>
            <a:r>
              <a:rPr lang="fr-FR" dirty="0" smtClean="0"/>
              <a:t>Rendre à chaque début de TD quelques petits exercices, fait pour se remémorer les cours des années précédentes, et se chauffer pour le TD (non noté, mais </a:t>
            </a:r>
            <a:r>
              <a:rPr lang="fr-FR" dirty="0" smtClean="0">
                <a:solidFill>
                  <a:srgbClr val="3366FF"/>
                </a:solidFill>
              </a:rPr>
              <a:t>pris en compte – 1 à 2 points en plus </a:t>
            </a:r>
            <a:r>
              <a:rPr lang="fr-FR" dirty="0" smtClean="0"/>
              <a:t>- dans note finale si &lt; 10/20)</a:t>
            </a:r>
          </a:p>
          <a:p>
            <a:pPr lvl="1"/>
            <a:r>
              <a:rPr lang="fr-FR" dirty="0" smtClean="0"/>
              <a:t>Le TD est une série de petits exercices , à faire rapidement</a:t>
            </a:r>
          </a:p>
          <a:p>
            <a:pPr lvl="1"/>
            <a:r>
              <a:rPr lang="fr-FR" dirty="0" smtClean="0"/>
              <a:t>Un tiers au moins du CC et de l’examen final sont des exos de type TD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Examen final: 70%</a:t>
            </a:r>
          </a:p>
          <a:p>
            <a:pPr lvl="1"/>
            <a:r>
              <a:rPr lang="fr-FR" dirty="0" smtClean="0"/>
              <a:t>Intègre des QCM, des petits exercices et/ou un petit essai: le contenu du cours et celui des TD sont à poids sensiblement égal</a:t>
            </a:r>
          </a:p>
          <a:p>
            <a:pPr lvl="1"/>
            <a:r>
              <a:rPr lang="fr-FR" b="1" dirty="0" smtClean="0"/>
              <a:t>Autorisée: </a:t>
            </a:r>
            <a:r>
              <a:rPr lang="fr-FR" b="1" dirty="0" smtClean="0">
                <a:solidFill>
                  <a:srgbClr val="3366FF"/>
                </a:solidFill>
              </a:rPr>
              <a:t>uniquement</a:t>
            </a:r>
            <a:r>
              <a:rPr lang="fr-FR" b="1" dirty="0" smtClean="0"/>
              <a:t> 1 page de notes manuscrite </a:t>
            </a:r>
            <a:r>
              <a:rPr lang="fr-FR" b="1" dirty="0" err="1" smtClean="0"/>
              <a:t>RectoVerso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Contrôle continu: 30%, en deux parties:</a:t>
            </a:r>
          </a:p>
          <a:p>
            <a:pPr lvl="1"/>
            <a:r>
              <a:rPr lang="fr-FR" dirty="0" smtClean="0"/>
              <a:t>15%: épreuve de 3/4h avec : QCM + petit exercice (entrainement à l’examen final; 1 page de notes RV autorisée) </a:t>
            </a:r>
            <a:r>
              <a:rPr lang="fr-FR" b="1" dirty="0" smtClean="0"/>
              <a:t>a lieu après </a:t>
            </a:r>
            <a:r>
              <a:rPr lang="fr-FR" b="1" dirty="0"/>
              <a:t>Cours </a:t>
            </a:r>
            <a:r>
              <a:rPr lang="fr-FR" b="1" dirty="0" smtClean="0"/>
              <a:t>4 </a:t>
            </a:r>
          </a:p>
          <a:p>
            <a:pPr lvl="1"/>
            <a:r>
              <a:rPr lang="fr-FR" dirty="0" smtClean="0"/>
              <a:t>15%: Exposé et abstract. Abstract à rendre le </a:t>
            </a:r>
            <a:r>
              <a:rPr lang="fr-FR" dirty="0"/>
              <a:t>5</a:t>
            </a:r>
            <a:r>
              <a:rPr lang="fr-FR" dirty="0" smtClean="0"/>
              <a:t> nov. Exposés vers le </a:t>
            </a:r>
            <a:r>
              <a:rPr lang="fr-FR" dirty="0"/>
              <a:t>6</a:t>
            </a:r>
            <a:r>
              <a:rPr lang="fr-FR" dirty="0" smtClean="0"/>
              <a:t> déc. 10 min en anglais par </a:t>
            </a:r>
            <a:r>
              <a:rPr lang="fr-FR" dirty="0"/>
              <a:t>b</a:t>
            </a:r>
            <a:r>
              <a:rPr lang="fr-FR" dirty="0" smtClean="0"/>
              <a:t>inôme + 10 min questions : un exposé sur 5 transparents et 2 équations ou concepts chimiques portant sur des </a:t>
            </a:r>
            <a:r>
              <a:rPr lang="fr-FR" u="sng" dirty="0" smtClean="0"/>
              <a:t>thèmes géochimiques d’actualité (choix dans 15 j)</a:t>
            </a:r>
          </a:p>
          <a:p>
            <a:pPr marL="457200" lvl="1" indent="0">
              <a:buNone/>
            </a:pPr>
            <a:r>
              <a:rPr lang="fr-FR" dirty="0" smtClean="0"/>
              <a:t>	</a:t>
            </a:r>
            <a:r>
              <a:rPr lang="fr-FR" u="sng" dirty="0" smtClean="0"/>
              <a:t>Une journée complète (avec 35r), présence obligatoire</a:t>
            </a:r>
          </a:p>
          <a:p>
            <a:pPr lvl="1">
              <a:buNone/>
            </a:pPr>
            <a:endParaRPr lang="fr-FR" u="sng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990656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u="sng" dirty="0" smtClean="0"/>
              <a:t>Sujets de stage L3 proposés à </a:t>
            </a:r>
            <a:r>
              <a:rPr lang="fr-FR" sz="2000" u="sng" dirty="0" err="1" smtClean="0"/>
              <a:t>ISTerre</a:t>
            </a:r>
            <a:endParaRPr lang="fr-FR" sz="2000" u="sng" dirty="0" smtClean="0"/>
          </a:p>
          <a:p>
            <a:r>
              <a:rPr lang="fr-FR" sz="2000" dirty="0" smtClean="0"/>
              <a:t>Sujet 1. Substitution partielle du ciment par des sols tropicaux 	(kaolinite) pour diminuer son bilan Carbone: mesure in situ (sur 	synchrotron) de la prise </a:t>
            </a:r>
          </a:p>
          <a:p>
            <a:pPr marL="0" indent="0">
              <a:buNone/>
            </a:pPr>
            <a:r>
              <a:rPr lang="fr-FR" sz="2000" dirty="0" smtClean="0"/>
              <a:t>	</a:t>
            </a:r>
            <a:r>
              <a:rPr lang="fr-FR" sz="2000" i="1" dirty="0" smtClean="0"/>
              <a:t>Contact: </a:t>
            </a:r>
            <a:r>
              <a:rPr lang="fr-FR" sz="2000" i="1" dirty="0" smtClean="0">
                <a:hlinkClick r:id="rId2"/>
              </a:rPr>
              <a:t>charlet38@gmail.com</a:t>
            </a:r>
            <a:r>
              <a:rPr lang="fr-FR" sz="2000" i="1" dirty="0" smtClean="0"/>
              <a:t> et 			</a:t>
            </a:r>
            <a:r>
              <a:rPr lang="fr-FR" sz="2000" i="1" dirty="0" smtClean="0">
                <a:hlinkClick r:id="rId3"/>
              </a:rPr>
              <a:t>Alejandro.Fernandez-Matrinez@ujf-grenoble.fr</a:t>
            </a:r>
            <a:endParaRPr lang="fr-FR" sz="2000" i="1" dirty="0" smtClean="0"/>
          </a:p>
          <a:p>
            <a:r>
              <a:rPr lang="fr-FR" sz="2000" dirty="0" smtClean="0"/>
              <a:t>Sujet 2. Adsorption de gaz à effets de serre (CH</a:t>
            </a:r>
            <a:r>
              <a:rPr lang="fr-FR" sz="2000" baseline="-25000" dirty="0" smtClean="0"/>
              <a:t>4</a:t>
            </a:r>
            <a:r>
              <a:rPr lang="fr-FR" sz="2000" dirty="0" smtClean="0"/>
              <a:t> &amp; 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) sur les </a:t>
            </a:r>
            <a:r>
              <a:rPr lang="fr-FR" sz="2000" dirty="0" err="1" smtClean="0"/>
              <a:t>biochars</a:t>
            </a:r>
            <a:r>
              <a:rPr lang="fr-FR" sz="2000" dirty="0" smtClean="0"/>
              <a:t>, 	</a:t>
            </a:r>
            <a:r>
              <a:rPr lang="fr-FR" sz="2000" dirty="0" err="1" smtClean="0"/>
              <a:t>byproduct</a:t>
            </a:r>
            <a:r>
              <a:rPr lang="fr-FR" sz="2000" dirty="0" smtClean="0"/>
              <a:t> de l’agriculture. </a:t>
            </a:r>
            <a:r>
              <a:rPr lang="fr-FR" sz="2000" dirty="0"/>
              <a:t>M</a:t>
            </a:r>
            <a:r>
              <a:rPr lang="fr-FR" sz="2000" dirty="0" smtClean="0"/>
              <a:t>esure sur GC et BET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i="1" dirty="0"/>
              <a:t>Contact: </a:t>
            </a:r>
            <a:r>
              <a:rPr lang="fr-FR" sz="2000" i="1" dirty="0">
                <a:hlinkClick r:id="rId2"/>
              </a:rPr>
              <a:t>charlet38@gmail.com</a:t>
            </a:r>
            <a:r>
              <a:rPr lang="fr-FR" sz="2000" i="1" dirty="0"/>
              <a:t> </a:t>
            </a:r>
            <a:endParaRPr lang="fr-FR" sz="2000" dirty="0" smtClean="0"/>
          </a:p>
          <a:p>
            <a:r>
              <a:rPr lang="fr-FR" sz="2000" dirty="0" smtClean="0"/>
              <a:t>Sujet 3: </a:t>
            </a:r>
            <a:r>
              <a:rPr lang="fr-FR" sz="2000" dirty="0"/>
              <a:t>P</a:t>
            </a:r>
            <a:r>
              <a:rPr lang="fr-FR" sz="2000" dirty="0" smtClean="0"/>
              <a:t>iégeage du Mo</a:t>
            </a:r>
            <a:r>
              <a:rPr lang="fr-FR" sz="2000" i="1" dirty="0"/>
              <a:t> </a:t>
            </a:r>
            <a:r>
              <a:rPr lang="fr-FR" sz="2000" i="1" dirty="0" smtClean="0"/>
              <a:t>par l’</a:t>
            </a:r>
            <a:r>
              <a:rPr lang="fr-FR" sz="2000" dirty="0" err="1" smtClean="0"/>
              <a:t>ettringite</a:t>
            </a:r>
            <a:r>
              <a:rPr lang="fr-FR" sz="2000" dirty="0" smtClean="0"/>
              <a:t>: échange anionique et FTIR</a:t>
            </a:r>
            <a:endParaRPr lang="fr-FR" sz="2000" i="1" dirty="0" smtClean="0"/>
          </a:p>
          <a:p>
            <a:pPr marL="0" indent="0">
              <a:buNone/>
            </a:pPr>
            <a:r>
              <a:rPr lang="fr-FR" sz="2000" i="1" dirty="0"/>
              <a:t>	</a:t>
            </a:r>
            <a:r>
              <a:rPr lang="fr-FR" sz="2000" i="1" dirty="0" smtClean="0"/>
              <a:t>Contact:  </a:t>
            </a:r>
            <a:r>
              <a:rPr lang="fr-FR" sz="2000" i="1" dirty="0" smtClean="0">
                <a:hlinkClick r:id="rId4"/>
              </a:rPr>
              <a:t>antoine.géhin@ujf-grenoble.fr</a:t>
            </a:r>
            <a:endParaRPr lang="fr-FR" sz="2000" i="1" dirty="0" smtClean="0"/>
          </a:p>
          <a:p>
            <a:pPr>
              <a:buFont typeface="Arial"/>
              <a:buChar char="•"/>
            </a:pPr>
            <a:r>
              <a:rPr lang="fr-FR" sz="2000" dirty="0" smtClean="0"/>
              <a:t>Sujet 4. Arsenic in pyrite (</a:t>
            </a:r>
            <a:r>
              <a:rPr lang="fr-FR" sz="2000" dirty="0" err="1" smtClean="0"/>
              <a:t>leading</a:t>
            </a:r>
            <a:r>
              <a:rPr lang="fr-FR" sz="2000" dirty="0" smtClean="0"/>
              <a:t> to massive </a:t>
            </a:r>
            <a:r>
              <a:rPr lang="fr-FR" sz="2000" dirty="0" err="1" smtClean="0"/>
              <a:t>human</a:t>
            </a:r>
            <a:r>
              <a:rPr lang="fr-FR" sz="2000" dirty="0" smtClean="0"/>
              <a:t> </a:t>
            </a:r>
            <a:r>
              <a:rPr lang="fr-FR" sz="2000" dirty="0" err="1" smtClean="0"/>
              <a:t>poisonning</a:t>
            </a:r>
            <a:r>
              <a:rPr lang="fr-FR" sz="2000" dirty="0" smtClean="0"/>
              <a:t>): XRF et 	intégration d’autres résultats (XPS, XAFS)</a:t>
            </a:r>
            <a:r>
              <a:rPr lang="fr-FR" sz="2000" dirty="0"/>
              <a:t>	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i="1" dirty="0"/>
              <a:t>	</a:t>
            </a:r>
            <a:r>
              <a:rPr lang="fr-FR" sz="2000" i="1" dirty="0" smtClean="0"/>
              <a:t>Contact: </a:t>
            </a:r>
            <a:r>
              <a:rPr lang="fr-FR" sz="2000" dirty="0"/>
              <a:t>Bin Ma (nouveau thésard chinois</a:t>
            </a:r>
            <a:r>
              <a:rPr lang="fr-FR" sz="2000" dirty="0" smtClean="0"/>
              <a:t>) </a:t>
            </a:r>
            <a:r>
              <a:rPr lang="fr-FR" sz="2000" i="1" dirty="0" smtClean="0"/>
              <a:t>Van Pham (thésarde) 	et : </a:t>
            </a:r>
            <a:r>
              <a:rPr lang="fr-FR" sz="2000" i="1" dirty="0">
                <a:hlinkClick r:id="rId2"/>
              </a:rPr>
              <a:t>charlet38@gmail.com</a:t>
            </a:r>
            <a:r>
              <a:rPr lang="fr-FR" sz="2000" i="1" dirty="0"/>
              <a:t> 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1484784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New !!</a:t>
            </a:r>
            <a:r>
              <a:rPr lang="fr-FR" dirty="0" smtClean="0"/>
              <a:t> Un « </a:t>
            </a:r>
            <a:r>
              <a:rPr lang="fr-FR" dirty="0" smtClean="0">
                <a:solidFill>
                  <a:srgbClr val="3366FF"/>
                </a:solidFill>
              </a:rPr>
              <a:t>Massive Open On Line Course (MMOC)</a:t>
            </a:r>
            <a:r>
              <a:rPr lang="fr-FR" dirty="0" smtClean="0"/>
              <a:t> » est en cours d’enregistrement, basé sur ce cours et celui du Prof </a:t>
            </a:r>
            <a:r>
              <a:rPr lang="fr-FR" dirty="0" err="1" smtClean="0"/>
              <a:t>Rizlan</a:t>
            </a:r>
            <a:r>
              <a:rPr lang="fr-FR" dirty="0" smtClean="0"/>
              <a:t> Bernier </a:t>
            </a:r>
            <a:r>
              <a:rPr lang="fr-FR" dirty="0" err="1" smtClean="0"/>
              <a:t>Latmani</a:t>
            </a:r>
            <a:r>
              <a:rPr lang="fr-FR" dirty="0"/>
              <a:t> </a:t>
            </a:r>
            <a:r>
              <a:rPr lang="fr-FR" dirty="0" smtClean="0"/>
              <a:t>(à EPFL-Lausanne) de microbiologie Environnementale</a:t>
            </a:r>
          </a:p>
          <a:p>
            <a:endParaRPr lang="fr-FR" dirty="0"/>
          </a:p>
          <a:p>
            <a:r>
              <a:rPr lang="fr-FR" dirty="0" smtClean="0"/>
              <a:t>Il sera offert l’an prochain (6 ECTS) sur Coursera (gratuitement pour les étudiants UJF, qui devront prendre à Grenoble les examens). Pour l’instant les épisodes (de 15-20 min chacun) seront déposés sur le site:</a:t>
            </a:r>
          </a:p>
          <a:p>
            <a:endParaRPr lang="fr-FR" dirty="0"/>
          </a:p>
          <a:p>
            <a:r>
              <a:rPr lang="fr-FR" dirty="0" smtClean="0"/>
              <a:t>http:// </a:t>
            </a:r>
          </a:p>
          <a:p>
            <a:endParaRPr lang="fr-FR" dirty="0"/>
          </a:p>
          <a:p>
            <a:r>
              <a:rPr lang="fr-FR" dirty="0" smtClean="0"/>
              <a:t>Ils  vous permettront cette année de réviser (pour ma part) et élargir (pour la part de R. Bernier-</a:t>
            </a:r>
            <a:r>
              <a:rPr lang="fr-FR" dirty="0" err="1" smtClean="0"/>
              <a:t>Latmani</a:t>
            </a:r>
            <a:r>
              <a:rPr lang="fr-FR" dirty="0" smtClean="0"/>
              <a:t>) ce cours-ci.</a:t>
            </a:r>
          </a:p>
          <a:p>
            <a:endParaRPr lang="fr-FR" dirty="0"/>
          </a:p>
          <a:p>
            <a:r>
              <a:rPr lang="fr-FR" dirty="0"/>
              <a:t>C</a:t>
            </a:r>
            <a:r>
              <a:rPr lang="fr-FR" dirty="0" smtClean="0"/>
              <a:t>ours en anglais dont l’intitulé est: </a:t>
            </a:r>
          </a:p>
          <a:p>
            <a:r>
              <a:rPr lang="fr-FR" dirty="0" smtClean="0"/>
              <a:t>	« Water </a:t>
            </a:r>
            <a:r>
              <a:rPr lang="fr-FR" dirty="0" err="1" smtClean="0"/>
              <a:t>Quality</a:t>
            </a:r>
            <a:r>
              <a:rPr lang="fr-FR" dirty="0" smtClean="0"/>
              <a:t> &amp; the Bio-</a:t>
            </a:r>
            <a:r>
              <a:rPr lang="fr-FR" dirty="0" err="1" smtClean="0"/>
              <a:t>geo</a:t>
            </a:r>
            <a:r>
              <a:rPr lang="fr-FR" dirty="0" smtClean="0"/>
              <a:t>-</a:t>
            </a:r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Engine</a:t>
            </a:r>
            <a:r>
              <a:rPr lang="fr-FR" dirty="0" smtClean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85200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861260" y="4509885"/>
            <a:ext cx="7184195" cy="5115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23496" indent="-323496"/>
            <a:r>
              <a:rPr lang="en-US" dirty="0"/>
              <a:t>W</a:t>
            </a:r>
            <a:r>
              <a:rPr lang="en-US" dirty="0" smtClean="0"/>
              <a:t>ater Quality and the </a:t>
            </a:r>
            <a:r>
              <a:rPr lang="en-US" dirty="0"/>
              <a:t>B</a:t>
            </a:r>
            <a:r>
              <a:rPr lang="en-US" dirty="0" smtClean="0"/>
              <a:t>iogeochemical Engine, Module 5.3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861260" y="5021436"/>
            <a:ext cx="5540414" cy="468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23496" indent="-323496"/>
            <a:r>
              <a:rPr lang="en-US" dirty="0"/>
              <a:t>Prof. </a:t>
            </a:r>
            <a:r>
              <a:rPr lang="en-US" dirty="0" err="1" smtClean="0"/>
              <a:t>Rizlan</a:t>
            </a:r>
            <a:r>
              <a:rPr lang="en-US" dirty="0" smtClean="0"/>
              <a:t> Bernier </a:t>
            </a:r>
            <a:r>
              <a:rPr lang="en-US" dirty="0" err="1" smtClean="0"/>
              <a:t>Latmani</a:t>
            </a:r>
            <a:r>
              <a:rPr lang="en-US" dirty="0" smtClean="0"/>
              <a:t> and Prof. Laurent </a:t>
            </a:r>
            <a:r>
              <a:rPr lang="en-US" dirty="0" err="1" smtClean="0"/>
              <a:t>Charlet</a:t>
            </a:r>
            <a:endParaRPr lang="en-US" dirty="0"/>
          </a:p>
        </p:txBody>
      </p:sp>
      <p:pic>
        <p:nvPicPr>
          <p:cNvPr id="11268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8" b="14568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260" y="3457221"/>
            <a:ext cx="7881670" cy="613681"/>
          </a:xfrm>
        </p:spPr>
        <p:txBody>
          <a:bodyPr>
            <a:normAutofit fontScale="90000"/>
          </a:bodyPr>
          <a:lstStyle/>
          <a:p>
            <a:pPr lvl="1" defTabSz="511525">
              <a:defRPr/>
            </a:pPr>
            <a:r>
              <a:rPr lang="en-US" sz="3100" dirty="0"/>
              <a:t>Weathering </a:t>
            </a:r>
            <a:r>
              <a:rPr lang="fr-FR" sz="3100" dirty="0"/>
              <a:t/>
            </a:r>
            <a:br>
              <a:rPr lang="fr-FR" sz="310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065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281</Words>
  <Application>Microsoft Macintosh PowerPoint</Application>
  <PresentationFormat>Présentation à l'écran (4:3)</PresentationFormat>
  <Paragraphs>72</Paragraphs>
  <Slides>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Thème Office</vt:lpstr>
      <vt:lpstr>Image Photo Editor</vt:lpstr>
      <vt:lpstr>Géochimie de  surface: processus et cycles  Surface geochemistry: processus and cycles  Présentation du Cours, Notation et Examens  PSTE 35w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Weathering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Cours</dc:title>
  <dc:creator>Laurent Charlet</dc:creator>
  <cp:lastModifiedBy>Laurent</cp:lastModifiedBy>
  <cp:revision>43</cp:revision>
  <cp:lastPrinted>2014-01-16T13:18:13Z</cp:lastPrinted>
  <dcterms:created xsi:type="dcterms:W3CDTF">2010-08-24T13:35:25Z</dcterms:created>
  <dcterms:modified xsi:type="dcterms:W3CDTF">2014-09-24T11:56:18Z</dcterms:modified>
</cp:coreProperties>
</file>