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81" r:id="rId2"/>
    <p:sldId id="287" r:id="rId3"/>
    <p:sldId id="288" r:id="rId4"/>
    <p:sldId id="290" r:id="rId5"/>
    <p:sldId id="291" r:id="rId6"/>
    <p:sldId id="289" r:id="rId7"/>
    <p:sldId id="293" r:id="rId8"/>
    <p:sldId id="261" r:id="rId9"/>
    <p:sldId id="257" r:id="rId10"/>
    <p:sldId id="269" r:id="rId11"/>
    <p:sldId id="270" r:id="rId12"/>
    <p:sldId id="263" r:id="rId13"/>
    <p:sldId id="315" r:id="rId14"/>
    <p:sldId id="266" r:id="rId15"/>
    <p:sldId id="278" r:id="rId16"/>
    <p:sldId id="277" r:id="rId17"/>
    <p:sldId id="279" r:id="rId18"/>
    <p:sldId id="352" r:id="rId19"/>
    <p:sldId id="319" r:id="rId20"/>
    <p:sldId id="264" r:id="rId21"/>
    <p:sldId id="280" r:id="rId22"/>
    <p:sldId id="321" r:id="rId23"/>
    <p:sldId id="323" r:id="rId24"/>
    <p:sldId id="325" r:id="rId25"/>
    <p:sldId id="326" r:id="rId26"/>
    <p:sldId id="327" r:id="rId27"/>
    <p:sldId id="328" r:id="rId28"/>
    <p:sldId id="329" r:id="rId29"/>
    <p:sldId id="330" r:id="rId30"/>
    <p:sldId id="331" r:id="rId31"/>
    <p:sldId id="339" r:id="rId32"/>
    <p:sldId id="294" r:id="rId33"/>
    <p:sldId id="335" r:id="rId34"/>
    <p:sldId id="295" r:id="rId35"/>
    <p:sldId id="341" r:id="rId36"/>
    <p:sldId id="267" r:id="rId37"/>
    <p:sldId id="282" r:id="rId38"/>
    <p:sldId id="342" r:id="rId39"/>
    <p:sldId id="343" r:id="rId40"/>
    <p:sldId id="344" r:id="rId41"/>
    <p:sldId id="297" r:id="rId42"/>
    <p:sldId id="347" r:id="rId43"/>
    <p:sldId id="351" r:id="rId44"/>
    <p:sldId id="345" r:id="rId45"/>
    <p:sldId id="350" r:id="rId46"/>
    <p:sldId id="348" r:id="rId47"/>
    <p:sldId id="304" r:id="rId48"/>
    <p:sldId id="300" r:id="rId49"/>
    <p:sldId id="312" r:id="rId50"/>
    <p:sldId id="307" r:id="rId51"/>
    <p:sldId id="306" r:id="rId52"/>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00FF"/>
    <a:srgbClr val="CC00CC"/>
    <a:srgbClr val="66FF33"/>
    <a:srgbClr val="FFFFCC"/>
    <a:srgbClr val="FFFFFF"/>
    <a:srgbClr val="CCCC00"/>
    <a:srgbClr val="FF99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63" autoAdjust="0"/>
  </p:normalViewPr>
  <p:slideViewPr>
    <p:cSldViewPr>
      <p:cViewPr varScale="1">
        <p:scale>
          <a:sx n="111" d="100"/>
          <a:sy n="111" d="100"/>
        </p:scale>
        <p:origin x="307"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image" Target="../media/image6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wmf"/><Relationship Id="rId1" Type="http://schemas.openxmlformats.org/officeDocument/2006/relationships/image" Target="../media/image64.emf"/><Relationship Id="rId4" Type="http://schemas.openxmlformats.org/officeDocument/2006/relationships/image" Target="../media/image6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3076587" cy="511071"/>
          </a:xfrm>
          <a:prstGeom prst="rect">
            <a:avLst/>
          </a:prstGeom>
        </p:spPr>
        <p:txBody>
          <a:bodyPr vert="horz" lIns="95628" tIns="47814" rIns="95628" bIns="47814" rtlCol="0"/>
          <a:lstStyle>
            <a:lvl1pPr algn="l">
              <a:defRPr sz="1300"/>
            </a:lvl1pPr>
          </a:lstStyle>
          <a:p>
            <a:endParaRPr lang="fr-FR"/>
          </a:p>
        </p:txBody>
      </p:sp>
      <p:sp>
        <p:nvSpPr>
          <p:cNvPr id="3" name="Espace réservé de la date 2"/>
          <p:cNvSpPr>
            <a:spLocks noGrp="1"/>
          </p:cNvSpPr>
          <p:nvPr>
            <p:ph type="dt" sz="quarter" idx="1"/>
          </p:nvPr>
        </p:nvSpPr>
        <p:spPr>
          <a:xfrm>
            <a:off x="4021037" y="1"/>
            <a:ext cx="3076587" cy="511071"/>
          </a:xfrm>
          <a:prstGeom prst="rect">
            <a:avLst/>
          </a:prstGeom>
        </p:spPr>
        <p:txBody>
          <a:bodyPr vert="horz" lIns="95628" tIns="47814" rIns="95628" bIns="47814" rtlCol="0"/>
          <a:lstStyle>
            <a:lvl1pPr algn="r">
              <a:defRPr sz="1300"/>
            </a:lvl1pPr>
          </a:lstStyle>
          <a:p>
            <a:fld id="{ADE64EE0-984F-43E8-B23E-FC634FF4E38B}" type="datetimeFigureOut">
              <a:rPr lang="fr-FR" smtClean="0"/>
              <a:pPr/>
              <a:t>24/03/2021</a:t>
            </a:fld>
            <a:endParaRPr lang="fr-FR"/>
          </a:p>
        </p:txBody>
      </p:sp>
      <p:sp>
        <p:nvSpPr>
          <p:cNvPr id="4" name="Espace réservé du pied de page 3"/>
          <p:cNvSpPr>
            <a:spLocks noGrp="1"/>
          </p:cNvSpPr>
          <p:nvPr>
            <p:ph type="ftr" sz="quarter" idx="2"/>
          </p:nvPr>
        </p:nvSpPr>
        <p:spPr>
          <a:xfrm>
            <a:off x="1" y="9721894"/>
            <a:ext cx="3076587" cy="511071"/>
          </a:xfrm>
          <a:prstGeom prst="rect">
            <a:avLst/>
          </a:prstGeom>
        </p:spPr>
        <p:txBody>
          <a:bodyPr vert="horz" lIns="95628" tIns="47814" rIns="95628" bIns="47814"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021037" y="9721894"/>
            <a:ext cx="3076587" cy="511071"/>
          </a:xfrm>
          <a:prstGeom prst="rect">
            <a:avLst/>
          </a:prstGeom>
        </p:spPr>
        <p:txBody>
          <a:bodyPr vert="horz" lIns="95628" tIns="47814" rIns="95628" bIns="47814" rtlCol="0" anchor="b"/>
          <a:lstStyle>
            <a:lvl1pPr algn="r">
              <a:defRPr sz="1300"/>
            </a:lvl1pPr>
          </a:lstStyle>
          <a:p>
            <a:fld id="{CEDB95EC-62D0-4BE7-AB49-7E87ABF59CAB}" type="slidenum">
              <a:rPr lang="fr-FR" smtClean="0"/>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1731"/>
          </a:xfrm>
          <a:prstGeom prst="rect">
            <a:avLst/>
          </a:prstGeom>
        </p:spPr>
        <p:txBody>
          <a:bodyPr vert="horz" lIns="95628" tIns="47814" rIns="95628" bIns="4781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5628" tIns="47814" rIns="95628" bIns="47814" rtlCol="0"/>
          <a:lstStyle>
            <a:lvl1pPr algn="r">
              <a:defRPr sz="1300"/>
            </a:lvl1pPr>
          </a:lstStyle>
          <a:p>
            <a:fld id="{AAE09A50-0E3C-4700-BB22-31E6680F336A}" type="datetimeFigureOut">
              <a:rPr lang="fr-FR" smtClean="0"/>
              <a:pPr/>
              <a:t>24/03/2021</a:t>
            </a:fld>
            <a:endParaRPr lang="fr-FR"/>
          </a:p>
        </p:txBody>
      </p:sp>
      <p:sp>
        <p:nvSpPr>
          <p:cNvPr id="4" name="Espace réservé de l'image des diapositives 3"/>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5628" tIns="47814" rIns="95628" bIns="47814"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5628" tIns="47814" rIns="95628" bIns="47814"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721106"/>
            <a:ext cx="3076363" cy="511731"/>
          </a:xfrm>
          <a:prstGeom prst="rect">
            <a:avLst/>
          </a:prstGeom>
        </p:spPr>
        <p:txBody>
          <a:bodyPr vert="horz" lIns="95628" tIns="47814" rIns="95628" bIns="4781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5628" tIns="47814" rIns="95628" bIns="47814" rtlCol="0" anchor="b"/>
          <a:lstStyle>
            <a:lvl1pPr algn="r">
              <a:defRPr sz="1300"/>
            </a:lvl1pPr>
          </a:lstStyle>
          <a:p>
            <a:fld id="{ECD0F081-5AE4-4364-82AC-B0379F7B59F0}"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300"/>
              <a:t>The term “phytotechnology” refers to scientific and engineering solutions involving plants and associated miroorganisms to clean and protect environmental matter contaminated by trace elements (TEs), typically metals (TMs), metalloids, radionuclides,</a:t>
            </a:r>
            <a:r>
              <a:rPr lang="en-US" sz="1300" baseline="0"/>
              <a:t> </a:t>
            </a:r>
            <a:r>
              <a:rPr lang="en-US" sz="1300"/>
              <a:t>and/or </a:t>
            </a:r>
            <a:r>
              <a:rPr lang="fr-FR" sz="1300"/>
              <a:t>organic xenobiotics (OX).</a:t>
            </a:r>
            <a:endParaRPr lang="fr-FR"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DDD8A8-9F4B-4CA7-8A42-8437CD8846D2}" type="slidenum">
              <a:rPr lang="fr-FR"/>
              <a:pPr/>
              <a:t>10</a:t>
            </a:fld>
            <a:endParaRPr lang="fr-F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fr-FR" baseline="0" dirty="0"/>
              <a:t>This technique </a:t>
            </a:r>
            <a:r>
              <a:rPr lang="en-US" sz="1200" dirty="0"/>
              <a:t>can be used to create an ecosystem of indigenous flora and fauna, thus restoring</a:t>
            </a:r>
            <a:r>
              <a:rPr lang="en-US" sz="1200" baseline="0" dirty="0"/>
              <a:t> </a:t>
            </a:r>
            <a:r>
              <a:rPr lang="en-US" sz="1200" dirty="0"/>
              <a:t>the ecological value of the site.</a:t>
            </a:r>
            <a:endParaRPr lang="fr-F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2E218-547F-4C16-AD1B-E02D0A811684}" type="slidenum">
              <a:rPr lang="fr-FR"/>
              <a:pPr/>
              <a:t>11</a:t>
            </a:fld>
            <a:endParaRPr lang="fr-F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fr-FR" sz="1300" dirty="0"/>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a:t>As is preferentially associated with poorly crystalline Fe-</a:t>
            </a:r>
            <a:r>
              <a:rPr lang="en-US" dirty="0" err="1"/>
              <a:t>oxyhydroxides</a:t>
            </a:r>
            <a:r>
              <a:rPr lang="en-US" dirty="0"/>
              <a:t> as opposed to crystalline Fe-(</a:t>
            </a:r>
            <a:r>
              <a:rPr lang="en-US" dirty="0" err="1"/>
              <a:t>oxyhydr</a:t>
            </a:r>
            <a:r>
              <a:rPr lang="en-US" dirty="0"/>
              <a:t>)oxide phases. Correlation maps of </a:t>
            </a:r>
            <a:r>
              <a:rPr lang="en-US" dirty="0" err="1"/>
              <a:t>As:Fe</a:t>
            </a:r>
            <a:r>
              <a:rPr lang="en-US" dirty="0"/>
              <a:t> reveal that As in the treated spoils is primarily contained in surface coatings as precipitates and </a:t>
            </a:r>
            <a:r>
              <a:rPr lang="en-US" dirty="0" err="1"/>
              <a:t>sorbates</a:t>
            </a:r>
            <a:r>
              <a:rPr lang="en-US" dirty="0"/>
              <a:t>. Arsenic binding with poorly crystalline Fe-</a:t>
            </a:r>
            <a:r>
              <a:rPr lang="en-US" dirty="0" err="1"/>
              <a:t>oxyhydroxides</a:t>
            </a:r>
            <a:r>
              <a:rPr lang="en-US" dirty="0"/>
              <a:t> diminishes its mobility.</a:t>
            </a:r>
            <a:r>
              <a:rPr lang="en-US" baseline="0" dirty="0"/>
              <a:t> </a:t>
            </a:r>
            <a:r>
              <a:rPr lang="fr-FR" dirty="0"/>
              <a:t>As </a:t>
            </a:r>
            <a:r>
              <a:rPr lang="fr-FR" dirty="0" err="1"/>
              <a:t>speciation</a:t>
            </a:r>
            <a:r>
              <a:rPr lang="fr-FR" dirty="0"/>
              <a:t> </a:t>
            </a:r>
            <a:r>
              <a:rPr lang="fr-FR" dirty="0" err="1"/>
              <a:t>can</a:t>
            </a:r>
            <a:r>
              <a:rPr lang="fr-FR" dirty="0"/>
              <a:t> </a:t>
            </a:r>
            <a:r>
              <a:rPr lang="fr-FR" dirty="0" err="1"/>
              <a:t>be</a:t>
            </a:r>
            <a:r>
              <a:rPr lang="fr-FR" dirty="0"/>
              <a:t> </a:t>
            </a:r>
            <a:r>
              <a:rPr lang="fr-FR" dirty="0" err="1"/>
              <a:t>further</a:t>
            </a:r>
            <a:r>
              <a:rPr lang="fr-FR" dirty="0"/>
              <a:t> </a:t>
            </a:r>
            <a:r>
              <a:rPr lang="fr-FR" dirty="0" err="1"/>
              <a:t>characterized</a:t>
            </a:r>
            <a:r>
              <a:rPr lang="fr-FR" dirty="0"/>
              <a:t> </a:t>
            </a:r>
            <a:r>
              <a:rPr lang="fr-FR" dirty="0" err="1"/>
              <a:t>using</a:t>
            </a:r>
            <a:r>
              <a:rPr lang="fr-FR" dirty="0"/>
              <a:t> micro-XRD and micro-EXAFS. One </a:t>
            </a:r>
            <a:r>
              <a:rPr lang="fr-FR" dirty="0" err="1"/>
              <a:t>detailed</a:t>
            </a:r>
            <a:r>
              <a:rPr lang="fr-FR" dirty="0"/>
              <a:t> </a:t>
            </a:r>
            <a:r>
              <a:rPr lang="fr-FR" dirty="0" err="1"/>
              <a:t>example</a:t>
            </a:r>
            <a:r>
              <a:rPr lang="fr-FR" dirty="0"/>
              <a:t> </a:t>
            </a:r>
            <a:r>
              <a:rPr lang="fr-FR" dirty="0" err="1"/>
              <a:t>is</a:t>
            </a:r>
            <a:r>
              <a:rPr lang="fr-FR" dirty="0"/>
              <a:t> </a:t>
            </a:r>
            <a:r>
              <a:rPr lang="fr-FR" dirty="0" err="1"/>
              <a:t>shown</a:t>
            </a:r>
            <a:r>
              <a:rPr lang="fr-FR" dirty="0"/>
              <a:t> </a:t>
            </a:r>
            <a:r>
              <a:rPr lang="fr-FR" dirty="0" err="1"/>
              <a:t>below</a:t>
            </a:r>
            <a:r>
              <a:rPr lang="fr-FR" dirty="0"/>
              <a:t> </a:t>
            </a:r>
            <a:r>
              <a:rPr lang="fr-FR" dirty="0" err="1"/>
              <a:t>with</a:t>
            </a:r>
            <a:r>
              <a:rPr lang="fr-FR" dirty="0"/>
              <a:t> Zn and Cu.</a:t>
            </a:r>
          </a:p>
          <a:p>
            <a:endParaRPr lang="fr-FR"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12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300" dirty="0"/>
              <a:t>Benefits: </a:t>
            </a:r>
            <a:r>
              <a:rPr lang="en-US" sz="1300" dirty="0" err="1"/>
              <a:t>Phytostabilization</a:t>
            </a:r>
            <a:r>
              <a:rPr lang="en-US" sz="1300" dirty="0"/>
              <a:t> is less disruptive and expensive than excavation, and is environmentally friendly.</a:t>
            </a:r>
            <a:r>
              <a:rPr lang="fr-FR" sz="1300" dirty="0"/>
              <a:t> </a:t>
            </a:r>
            <a:r>
              <a:rPr lang="fr-FR" dirty="0" err="1"/>
              <a:t>Metals</a:t>
            </a:r>
            <a:r>
              <a:rPr lang="fr-FR" dirty="0"/>
              <a:t> are not « </a:t>
            </a:r>
            <a:r>
              <a:rPr lang="fr-FR" dirty="0" err="1"/>
              <a:t>removed</a:t>
            </a:r>
            <a:r>
              <a:rPr lang="fr-FR" dirty="0"/>
              <a:t> », the contamination</a:t>
            </a:r>
            <a:r>
              <a:rPr lang="fr-FR" baseline="0" dirty="0"/>
              <a:t> has been </a:t>
            </a:r>
            <a:r>
              <a:rPr lang="fr-FR" baseline="0" dirty="0" err="1"/>
              <a:t>mitigated</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a:t>Coal also contains pyrite. About half of the coal mine </a:t>
            </a:r>
            <a:r>
              <a:rPr lang="en-US" i="0" dirty="0"/>
              <a:t>discharges</a:t>
            </a:r>
            <a:r>
              <a:rPr lang="en-US" dirty="0"/>
              <a:t> in Pennsylvania have pH under 5. </a:t>
            </a:r>
            <a:endParaRPr lang="fr-FR"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15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a:r>
              <a:rPr lang="fr-FR" sz="1300" dirty="0"/>
              <a:t>Paddy </a:t>
            </a:r>
            <a:r>
              <a:rPr lang="fr-FR" sz="1300" dirty="0" err="1"/>
              <a:t>fields</a:t>
            </a:r>
            <a:r>
              <a:rPr lang="fr-FR" sz="1300" dirty="0"/>
              <a:t> are </a:t>
            </a:r>
            <a:r>
              <a:rPr lang="fr-FR" sz="1300" dirty="0" err="1"/>
              <a:t>heavily</a:t>
            </a:r>
            <a:r>
              <a:rPr lang="fr-FR" sz="1300" dirty="0"/>
              <a:t> </a:t>
            </a:r>
            <a:r>
              <a:rPr lang="fr-FR" sz="1300" dirty="0" err="1"/>
              <a:t>contaminated</a:t>
            </a:r>
            <a:r>
              <a:rPr lang="fr-FR" sz="1300" dirty="0"/>
              <a:t> by Cu </a:t>
            </a:r>
            <a:r>
              <a:rPr lang="fr-FR" sz="1300" dirty="0" err="1"/>
              <a:t>leached</a:t>
            </a:r>
            <a:r>
              <a:rPr lang="fr-FR" sz="1300" dirty="0"/>
              <a:t> </a:t>
            </a:r>
            <a:r>
              <a:rPr lang="fr-FR" sz="1300" dirty="0" err="1"/>
              <a:t>from</a:t>
            </a:r>
            <a:r>
              <a:rPr lang="fr-FR" sz="1300" dirty="0"/>
              <a:t> the mine </a:t>
            </a:r>
            <a:r>
              <a:rPr lang="fr-FR" sz="1300" dirty="0" err="1"/>
              <a:t>spoil</a:t>
            </a:r>
            <a:r>
              <a:rPr lang="fr-FR" sz="1300" dirty="0"/>
              <a:t>. Solution =&gt; </a:t>
            </a:r>
            <a:r>
              <a:rPr lang="fr-FR" sz="1300" dirty="0" err="1"/>
              <a:t>Belt</a:t>
            </a:r>
            <a:r>
              <a:rPr lang="fr-FR" sz="1300" dirty="0"/>
              <a:t> of </a:t>
            </a:r>
            <a:r>
              <a:rPr lang="fr-FR" sz="1300" dirty="0" err="1"/>
              <a:t>constructed</a:t>
            </a:r>
            <a:r>
              <a:rPr lang="fr-FR" sz="1300" dirty="0"/>
              <a:t> </a:t>
            </a:r>
            <a:r>
              <a:rPr lang="fr-FR" sz="1300" dirty="0" err="1"/>
              <a:t>wetland</a:t>
            </a:r>
            <a:r>
              <a:rPr lang="fr-FR" sz="1300" dirty="0"/>
              <a:t>, semi-</a:t>
            </a:r>
            <a:r>
              <a:rPr lang="fr-FR" sz="1300" dirty="0" err="1"/>
              <a:t>natural</a:t>
            </a:r>
            <a:r>
              <a:rPr lang="fr-FR" sz="1300" dirty="0"/>
              <a:t> </a:t>
            </a:r>
            <a:r>
              <a:rPr lang="fr-FR" sz="1300" dirty="0" err="1"/>
              <a:t>marsh</a:t>
            </a:r>
            <a:r>
              <a:rPr lang="fr-FR" sz="1300" dirty="0"/>
              <a:t> or </a:t>
            </a:r>
            <a:r>
              <a:rPr lang="fr-FR" sz="1300" dirty="0" err="1"/>
              <a:t>swamp</a:t>
            </a:r>
            <a:r>
              <a:rPr lang="fr-FR" sz="1300" dirty="0"/>
              <a:t> to </a:t>
            </a:r>
            <a:r>
              <a:rPr lang="fr-FR" sz="1300" dirty="0" err="1"/>
              <a:t>contain</a:t>
            </a:r>
            <a:r>
              <a:rPr lang="fr-FR" sz="1300" dirty="0"/>
              <a:t> contaminants. </a:t>
            </a:r>
            <a:r>
              <a:rPr lang="fr-FR" sz="1300" dirty="0" err="1"/>
              <a:t>Wetland</a:t>
            </a:r>
            <a:r>
              <a:rPr lang="fr-FR" sz="1300" dirty="0"/>
              <a:t> </a:t>
            </a:r>
            <a:r>
              <a:rPr lang="fr-FR" sz="1300" dirty="0" err="1"/>
              <a:t>sediments</a:t>
            </a:r>
            <a:r>
              <a:rPr lang="fr-FR" sz="1300" dirty="0"/>
              <a:t> are </a:t>
            </a:r>
            <a:r>
              <a:rPr lang="fr-FR" sz="1300" dirty="0" err="1"/>
              <a:t>generally</a:t>
            </a:r>
            <a:r>
              <a:rPr lang="fr-FR" sz="1300" dirty="0"/>
              <a:t> </a:t>
            </a:r>
            <a:r>
              <a:rPr lang="fr-FR" sz="1300" dirty="0" err="1"/>
              <a:t>anaerobic</a:t>
            </a:r>
            <a:r>
              <a:rPr lang="fr-FR" sz="1300" dirty="0"/>
              <a:t> </a:t>
            </a:r>
            <a:r>
              <a:rPr lang="fr-FR" sz="1300" dirty="0" err="1"/>
              <a:t>below</a:t>
            </a:r>
            <a:r>
              <a:rPr lang="fr-FR" sz="1300" dirty="0"/>
              <a:t> a </a:t>
            </a:r>
            <a:r>
              <a:rPr lang="fr-FR" sz="1300" dirty="0" err="1"/>
              <a:t>thin</a:t>
            </a:r>
            <a:r>
              <a:rPr lang="fr-FR" sz="1300" dirty="0"/>
              <a:t> </a:t>
            </a:r>
            <a:r>
              <a:rPr lang="fr-FR" sz="1300" dirty="0" err="1"/>
              <a:t>oxidized</a:t>
            </a:r>
            <a:r>
              <a:rPr lang="fr-FR" sz="1300" dirty="0"/>
              <a:t> surface layer and </a:t>
            </a:r>
            <a:r>
              <a:rPr lang="fr-FR" sz="1300" dirty="0" err="1"/>
              <a:t>contain</a:t>
            </a:r>
            <a:r>
              <a:rPr lang="fr-FR" sz="1300" dirty="0"/>
              <a:t> </a:t>
            </a:r>
            <a:r>
              <a:rPr lang="fr-FR" sz="1300" dirty="0" err="1"/>
              <a:t>organic</a:t>
            </a:r>
            <a:r>
              <a:rPr lang="fr-FR" sz="1300" dirty="0"/>
              <a:t> </a:t>
            </a:r>
            <a:r>
              <a:rPr lang="fr-FR" sz="1300" dirty="0" err="1"/>
              <a:t>carbon</a:t>
            </a:r>
            <a:r>
              <a:rPr lang="fr-FR" sz="1300" dirty="0"/>
              <a:t> for </a:t>
            </a:r>
            <a:r>
              <a:rPr lang="fr-FR" sz="1300" dirty="0" err="1"/>
              <a:t>microbial</a:t>
            </a:r>
            <a:r>
              <a:rPr lang="fr-FR" sz="1300" dirty="0"/>
              <a:t> </a:t>
            </a:r>
            <a:r>
              <a:rPr lang="fr-FR" sz="1300" dirty="0" err="1"/>
              <a:t>growth</a:t>
            </a:r>
            <a:r>
              <a:rPr lang="fr-FR" sz="1300" dirty="0"/>
              <a:t>. The </a:t>
            </a:r>
            <a:r>
              <a:rPr lang="fr-FR" sz="1300" dirty="0" err="1"/>
              <a:t>anoxic</a:t>
            </a:r>
            <a:r>
              <a:rPr lang="fr-FR" sz="1300" dirty="0"/>
              <a:t> zone of the </a:t>
            </a:r>
            <a:r>
              <a:rPr lang="fr-FR" sz="1300" dirty="0" err="1"/>
              <a:t>sediments</a:t>
            </a:r>
            <a:r>
              <a:rPr lang="fr-FR" sz="1300" dirty="0"/>
              <a:t> </a:t>
            </a:r>
            <a:r>
              <a:rPr lang="fr-FR" sz="1300" dirty="0" err="1"/>
              <a:t>provide</a:t>
            </a:r>
            <a:r>
              <a:rPr lang="fr-FR" sz="1300" dirty="0"/>
              <a:t> conditions </a:t>
            </a:r>
            <a:r>
              <a:rPr lang="fr-FR" sz="1300" dirty="0" err="1"/>
              <a:t>which</a:t>
            </a:r>
            <a:r>
              <a:rPr lang="fr-FR" sz="1300" dirty="0"/>
              <a:t> </a:t>
            </a:r>
            <a:r>
              <a:rPr lang="fr-FR" sz="1300" dirty="0" err="1"/>
              <a:t>favor</a:t>
            </a:r>
            <a:r>
              <a:rPr lang="fr-FR" sz="1300" dirty="0"/>
              <a:t> </a:t>
            </a:r>
            <a:r>
              <a:rPr lang="fr-FR" sz="1300" dirty="0" err="1"/>
              <a:t>microbial</a:t>
            </a:r>
            <a:r>
              <a:rPr lang="fr-FR" sz="1300" dirty="0"/>
              <a:t> and </a:t>
            </a:r>
            <a:r>
              <a:rPr lang="fr-FR" sz="1300" dirty="0" err="1"/>
              <a:t>chemical</a:t>
            </a:r>
            <a:r>
              <a:rPr lang="fr-FR" sz="1300" dirty="0"/>
              <a:t> </a:t>
            </a:r>
            <a:r>
              <a:rPr lang="fr-FR" sz="1300" dirty="0" err="1"/>
              <a:t>reducing</a:t>
            </a:r>
            <a:r>
              <a:rPr lang="fr-FR" sz="1300" dirty="0"/>
              <a:t> </a:t>
            </a:r>
            <a:r>
              <a:rPr lang="fr-FR" sz="1300" dirty="0" err="1"/>
              <a:t>processes</a:t>
            </a:r>
            <a:r>
              <a:rPr lang="fr-FR" sz="1300" dirty="0"/>
              <a:t>, </a:t>
            </a:r>
            <a:r>
              <a:rPr lang="fr-FR" sz="1300" dirty="0" err="1"/>
              <a:t>transforming</a:t>
            </a:r>
            <a:r>
              <a:rPr lang="fr-FR" sz="1300" dirty="0"/>
              <a:t> </a:t>
            </a:r>
            <a:r>
              <a:rPr lang="fr-FR" sz="1300" dirty="0" err="1"/>
              <a:t>iron</a:t>
            </a:r>
            <a:r>
              <a:rPr lang="fr-FR" sz="1300" dirty="0"/>
              <a:t> and sulfates to </a:t>
            </a:r>
            <a:r>
              <a:rPr lang="fr-FR" sz="1300" dirty="0" err="1"/>
              <a:t>hydrogen</a:t>
            </a:r>
            <a:r>
              <a:rPr lang="fr-FR" sz="1300" dirty="0"/>
              <a:t> and </a:t>
            </a:r>
            <a:r>
              <a:rPr lang="fr-FR" sz="1300" dirty="0" err="1"/>
              <a:t>sulfides</a:t>
            </a:r>
            <a:r>
              <a:rPr lang="fr-FR" sz="1300" baseline="0" dirty="0"/>
              <a:t> (=&gt; </a:t>
            </a:r>
            <a:r>
              <a:rPr lang="fr-FR" sz="1300" baseline="0" dirty="0" err="1"/>
              <a:t>immobilization</a:t>
            </a:r>
            <a:r>
              <a:rPr lang="fr-FR" sz="1300" baseline="0" dirty="0"/>
              <a:t> of </a:t>
            </a:r>
            <a:r>
              <a:rPr lang="fr-FR" sz="1300" baseline="0" dirty="0" err="1"/>
              <a:t>TMs</a:t>
            </a:r>
            <a:r>
              <a:rPr lang="fr-FR" sz="1300" baseline="0" dirty="0"/>
              <a:t>)</a:t>
            </a:r>
            <a:endParaRPr lang="fr-FR" sz="1300" dirty="0"/>
          </a:p>
          <a:p>
            <a:endParaRPr lang="fr-FR"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16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Cu </a:t>
            </a:r>
            <a:r>
              <a:rPr lang="fr-FR" dirty="0" err="1"/>
              <a:t>is</a:t>
            </a:r>
            <a:r>
              <a:rPr lang="fr-FR" dirty="0"/>
              <a:t> </a:t>
            </a:r>
            <a:r>
              <a:rPr lang="fr-FR" dirty="0" err="1"/>
              <a:t>everywhere</a:t>
            </a:r>
            <a:r>
              <a:rPr lang="fr-FR" dirty="0"/>
              <a:t>, </a:t>
            </a:r>
            <a:r>
              <a:rPr lang="fr-FR" dirty="0" err="1"/>
              <a:t>associated</a:t>
            </a:r>
            <a:r>
              <a:rPr lang="fr-FR" dirty="0"/>
              <a:t> </a:t>
            </a:r>
            <a:r>
              <a:rPr lang="fr-FR" dirty="0" err="1"/>
              <a:t>with</a:t>
            </a:r>
            <a:r>
              <a:rPr lang="fr-FR" dirty="0"/>
              <a:t> </a:t>
            </a:r>
            <a:r>
              <a:rPr lang="fr-FR" dirty="0" err="1"/>
              <a:t>almost</a:t>
            </a:r>
            <a:r>
              <a:rPr lang="fr-FR" dirty="0"/>
              <a:t> all </a:t>
            </a:r>
            <a:r>
              <a:rPr lang="fr-FR" dirty="0" err="1"/>
              <a:t>organic</a:t>
            </a:r>
            <a:r>
              <a:rPr lang="fr-FR" dirty="0"/>
              <a:t> and </a:t>
            </a:r>
            <a:r>
              <a:rPr lang="fr-FR" dirty="0" err="1"/>
              <a:t>inorganic</a:t>
            </a:r>
            <a:r>
              <a:rPr lang="fr-FR" dirty="0"/>
              <a:t> constituants. </a:t>
            </a:r>
            <a:r>
              <a:rPr lang="fr-FR" dirty="0" err="1"/>
              <a:t>Other</a:t>
            </a:r>
            <a:r>
              <a:rPr lang="fr-FR" dirty="0"/>
              <a:t> techniques </a:t>
            </a:r>
            <a:r>
              <a:rPr lang="fr-FR" dirty="0" err="1"/>
              <a:t>can</a:t>
            </a:r>
            <a:r>
              <a:rPr lang="fr-FR" dirty="0"/>
              <a:t> </a:t>
            </a:r>
            <a:r>
              <a:rPr lang="fr-FR" dirty="0" err="1"/>
              <a:t>be</a:t>
            </a:r>
            <a:r>
              <a:rPr lang="fr-FR" dirty="0"/>
              <a:t> </a:t>
            </a:r>
            <a:r>
              <a:rPr lang="fr-FR" dirty="0" err="1"/>
              <a:t>used</a:t>
            </a:r>
            <a:r>
              <a:rPr lang="fr-FR" dirty="0"/>
              <a:t> to </a:t>
            </a:r>
            <a:r>
              <a:rPr lang="fr-FR" dirty="0" err="1"/>
              <a:t>characterized</a:t>
            </a:r>
            <a:r>
              <a:rPr lang="fr-FR" dirty="0"/>
              <a:t> the </a:t>
            </a:r>
            <a:r>
              <a:rPr lang="fr-FR" dirty="0" err="1"/>
              <a:t>TMs</a:t>
            </a:r>
            <a:r>
              <a:rPr lang="fr-FR" dirty="0"/>
              <a:t> </a:t>
            </a:r>
            <a:r>
              <a:rPr lang="fr-FR" dirty="0" err="1"/>
              <a:t>speciation</a:t>
            </a:r>
            <a:r>
              <a:rPr lang="fr-FR" dirty="0"/>
              <a:t> =&gt; micro-XRD, micro-EXAFS. One </a:t>
            </a:r>
            <a:r>
              <a:rPr lang="fr-FR" dirty="0" err="1"/>
              <a:t>example</a:t>
            </a:r>
            <a:r>
              <a:rPr lang="fr-FR" dirty="0"/>
              <a:t> </a:t>
            </a:r>
            <a:r>
              <a:rPr lang="fr-FR" dirty="0" err="1"/>
              <a:t>detailed</a:t>
            </a:r>
            <a:r>
              <a:rPr lang="fr-FR" dirty="0"/>
              <a:t> </a:t>
            </a:r>
            <a:r>
              <a:rPr lang="fr-FR" dirty="0" err="1"/>
              <a:t>below</a:t>
            </a:r>
            <a:r>
              <a:rPr lang="fr-FR" dirty="0"/>
              <a:t>.</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endParaRPr lang="en-US"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18</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endParaRPr lang="en-US"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19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90E365-12AB-43DC-9139-353DC47B6502}" type="slidenum">
              <a:rPr lang="de-DE" smtClean="0"/>
              <a:pPr fontAlgn="base">
                <a:spcBef>
                  <a:spcPct val="0"/>
                </a:spcBef>
                <a:spcAft>
                  <a:spcPct val="0"/>
                </a:spcAft>
                <a:defRPr/>
              </a:pPr>
              <a:t>2</a:t>
            </a:fld>
            <a:endParaRPr lang="de-DE"/>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At the heart of </a:t>
            </a:r>
            <a:r>
              <a:rPr lang="en-US" b="0" u="none" dirty="0" err="1"/>
              <a:t>phytotechnology</a:t>
            </a:r>
            <a:r>
              <a:rPr lang="en-US" b="0" u="none" dirty="0"/>
              <a:t> is the</a:t>
            </a:r>
            <a:r>
              <a:rPr lang="en-US" b="0" u="none" baseline="0" dirty="0"/>
              <a:t> </a:t>
            </a:r>
            <a:r>
              <a:rPr lang="en-US" b="0" u="none" dirty="0" err="1"/>
              <a:t>rhizosphere</a:t>
            </a:r>
            <a:r>
              <a:rPr lang="en-US" b="0" u="none" dirty="0"/>
              <a:t> which is the interface between the contaminated compartment and the “cleaning factory”,</a:t>
            </a:r>
            <a:r>
              <a:rPr lang="en-US" b="0" u="none" baseline="0" dirty="0"/>
              <a:t> which is </a:t>
            </a:r>
            <a:r>
              <a:rPr lang="en-US" b="0" u="none" dirty="0"/>
              <a:t>the plant. The</a:t>
            </a:r>
            <a:r>
              <a:rPr lang="en-US" b="0" u="none" baseline="0" dirty="0"/>
              <a:t> </a:t>
            </a:r>
            <a:r>
              <a:rPr lang="en-US" b="0" u="none" baseline="0" dirty="0" err="1"/>
              <a:t>r</a:t>
            </a:r>
            <a:r>
              <a:rPr lang="en-US" b="0" u="none" dirty="0" err="1"/>
              <a:t>hizosphere</a:t>
            </a:r>
            <a:r>
              <a:rPr lang="en-US" b="0" u="none" dirty="0"/>
              <a:t> is the narrow region of soil that is directly influenced by root</a:t>
            </a:r>
            <a:r>
              <a:rPr lang="en-US" b="0" u="none" baseline="0" dirty="0"/>
              <a:t> </a:t>
            </a:r>
            <a:r>
              <a:rPr lang="en-US" b="0" u="none" dirty="0"/>
              <a:t>secretions and associated soil microorganisms. Soil which is not part of the </a:t>
            </a:r>
            <a:r>
              <a:rPr lang="en-US" b="0" u="none" dirty="0" err="1"/>
              <a:t>rhizosphere</a:t>
            </a:r>
            <a:r>
              <a:rPr lang="en-US" b="0" u="none" dirty="0"/>
              <a:t> is known as bulk soil. </a:t>
            </a:r>
            <a:r>
              <a:rPr lang="en-US" b="0" u="none" baseline="0" dirty="0"/>
              <a:t> </a:t>
            </a:r>
            <a:r>
              <a:rPr lang="en-US" b="0" u="none" dirty="0"/>
              <a:t>Plants secrete many compounds into the </a:t>
            </a:r>
            <a:r>
              <a:rPr lang="en-US" b="0" u="none" dirty="0" err="1"/>
              <a:t>rhizosphere</a:t>
            </a:r>
            <a:r>
              <a:rPr lang="en-US" b="0" u="none" dirty="0"/>
              <a:t> which serve different functions (sugars, proteins).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20</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Trucks </a:t>
            </a:r>
            <a:r>
              <a:rPr lang="fr-FR" dirty="0" err="1"/>
              <a:t>unload</a:t>
            </a:r>
            <a:r>
              <a:rPr lang="fr-FR" dirty="0"/>
              <a:t> the </a:t>
            </a:r>
            <a:r>
              <a:rPr lang="fr-FR" dirty="0" err="1"/>
              <a:t>waste</a:t>
            </a:r>
            <a:r>
              <a:rPr lang="fr-FR" dirty="0"/>
              <a:t> to </a:t>
            </a:r>
            <a:r>
              <a:rPr lang="fr-FR" dirty="0" err="1"/>
              <a:t>be</a:t>
            </a:r>
            <a:r>
              <a:rPr lang="fr-FR" dirty="0"/>
              <a:t> </a:t>
            </a:r>
            <a:r>
              <a:rPr lang="fr-FR" dirty="0" err="1"/>
              <a:t>treated</a:t>
            </a:r>
            <a:r>
              <a:rPr lang="fr-FR" dirty="0"/>
              <a:t>.</a:t>
            </a:r>
            <a:r>
              <a:rPr lang="fr-FR" baseline="0" dirty="0"/>
              <a:t> The </a:t>
            </a:r>
            <a:r>
              <a:rPr lang="fr-FR" baseline="0" dirty="0" err="1"/>
              <a:t>sludge</a:t>
            </a:r>
            <a:r>
              <a:rPr lang="fr-FR" baseline="0" dirty="0"/>
              <a:t> </a:t>
            </a:r>
            <a:r>
              <a:rPr lang="fr-FR" baseline="0" dirty="0" err="1"/>
              <a:t>is</a:t>
            </a:r>
            <a:r>
              <a:rPr lang="fr-FR" baseline="0" dirty="0"/>
              <a:t> </a:t>
            </a:r>
            <a:r>
              <a:rPr lang="fr-FR" baseline="0" dirty="0" err="1"/>
              <a:t>homogeneized</a:t>
            </a:r>
            <a:r>
              <a:rPr lang="fr-FR" baseline="0" dirty="0"/>
              <a:t>. </a:t>
            </a:r>
            <a:r>
              <a:rPr lang="fr-FR" dirty="0" err="1"/>
              <a:t>Treatment</a:t>
            </a:r>
            <a:r>
              <a:rPr lang="fr-FR" dirty="0"/>
              <a:t> pots are </a:t>
            </a:r>
            <a:r>
              <a:rPr lang="fr-FR" dirty="0" err="1"/>
              <a:t>floaded</a:t>
            </a:r>
            <a:r>
              <a:rPr lang="fr-FR" dirty="0"/>
              <a:t>, and the </a:t>
            </a:r>
            <a:r>
              <a:rPr lang="fr-FR" dirty="0" err="1"/>
              <a:t>lixiviates</a:t>
            </a:r>
            <a:r>
              <a:rPr lang="fr-FR" dirty="0"/>
              <a:t> </a:t>
            </a:r>
            <a:r>
              <a:rPr lang="fr-FR" dirty="0" err="1"/>
              <a:t>collected</a:t>
            </a:r>
            <a:r>
              <a:rPr lang="fr-FR" dirty="0"/>
              <a:t> and </a:t>
            </a:r>
            <a:r>
              <a:rPr lang="fr-FR" dirty="0" err="1"/>
              <a:t>purified</a:t>
            </a:r>
            <a:r>
              <a:rPr lang="fr-FR" dirty="0"/>
              <a:t> in the </a:t>
            </a:r>
            <a:r>
              <a:rPr lang="fr-FR" dirty="0" err="1"/>
              <a:t>retention</a:t>
            </a:r>
            <a:r>
              <a:rPr lang="fr-FR" dirty="0"/>
              <a:t> basin,</a:t>
            </a:r>
            <a:r>
              <a:rPr lang="fr-FR" baseline="0" dirty="0"/>
              <a:t> </a:t>
            </a:r>
            <a:r>
              <a:rPr lang="fr-FR" baseline="0" dirty="0" err="1"/>
              <a:t>then</a:t>
            </a:r>
            <a:r>
              <a:rPr lang="fr-FR" baseline="0" dirty="0"/>
              <a:t> </a:t>
            </a:r>
            <a:r>
              <a:rPr lang="fr-FR" baseline="0" dirty="0" err="1"/>
              <a:t>re</a:t>
            </a:r>
            <a:r>
              <a:rPr lang="fr-FR" baseline="0" dirty="0"/>
              <a:t>-</a:t>
            </a:r>
            <a:r>
              <a:rPr lang="fr-FR" baseline="0" dirty="0" err="1"/>
              <a:t>injected</a:t>
            </a:r>
            <a:r>
              <a:rPr lang="fr-FR" baseline="0" dirty="0"/>
              <a:t> </a:t>
            </a:r>
            <a:r>
              <a:rPr lang="fr-FR" baseline="0" dirty="0" err="1"/>
              <a:t>into</a:t>
            </a:r>
            <a:r>
              <a:rPr lang="fr-FR" baseline="0" dirty="0"/>
              <a:t> the </a:t>
            </a:r>
            <a:r>
              <a:rPr lang="fr-FR" baseline="0" dirty="0" err="1"/>
              <a:t>circulating</a:t>
            </a:r>
            <a:r>
              <a:rPr lang="fr-FR" baseline="0" dirty="0"/>
              <a:t> system in a </a:t>
            </a:r>
            <a:r>
              <a:rPr lang="fr-FR" baseline="0" dirty="0" err="1"/>
              <a:t>closed</a:t>
            </a:r>
            <a:r>
              <a:rPr lang="fr-FR" baseline="0" dirty="0"/>
              <a:t>-</a:t>
            </a:r>
            <a:r>
              <a:rPr lang="fr-FR" baseline="0" dirty="0" err="1"/>
              <a:t>loop</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21</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T</a:t>
            </a:r>
            <a:r>
              <a:rPr lang="en-GB" dirty="0"/>
              <a:t>he </a:t>
            </a:r>
            <a:r>
              <a:rPr lang="en-GB" dirty="0" err="1"/>
              <a:t>Pierrelaye</a:t>
            </a:r>
            <a:r>
              <a:rPr lang="en-GB" dirty="0"/>
              <a:t> plain is about 30 km northwest of Paris (France), in the heart of an urban industrial suburb. From 1899 to 1999, truck farmers irrigated the plain regularly with untreated sewage water from Paris. Now the entire area is contaminated with a suite of heavy metals, dominated by Zn (1,103 mg/kg), </a:t>
            </a:r>
            <a:r>
              <a:rPr lang="en-GB" dirty="0" err="1"/>
              <a:t>Pb</a:t>
            </a:r>
            <a:r>
              <a:rPr lang="en-GB" dirty="0"/>
              <a:t> (535 mg/kg) and Cu (290 mg/kg). This kind of pollution is widespread because as industry and populations increase, and the availability of freshwater decreases, more and more farmlands are irrigated with wastewater and industrial effluents.</a:t>
            </a:r>
            <a:endParaRPr lang="fr-FR" dirty="0"/>
          </a:p>
          <a:p>
            <a:endParaRPr lang="en-US"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22</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Copper in the </a:t>
            </a:r>
            <a:r>
              <a:rPr lang="en-US" dirty="0" err="1"/>
              <a:t>Pierrelaye</a:t>
            </a:r>
            <a:r>
              <a:rPr lang="en-US" dirty="0"/>
              <a:t> soil is distributed between two morphological forms as seen in the XRF maps. Cu often decorates coarse organic particles with some recognizable structures from reticular tissue </a:t>
            </a:r>
            <a:r>
              <a:rPr lang="en-GB" dirty="0"/>
              <a:t>and also </a:t>
            </a:r>
            <a:r>
              <a:rPr lang="en-GB" dirty="0" err="1"/>
              <a:t>occurrs</a:t>
            </a:r>
            <a:r>
              <a:rPr lang="en-GB" dirty="0"/>
              <a:t> within the fine clayey matrix in areas that appeared featureless at low resolution, but showed organic particulate shapes at high resolution.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dirty="0" err="1">
                <a:solidFill>
                  <a:srgbClr val="0000FF"/>
                </a:solidFill>
              </a:rPr>
              <a:t>From</a:t>
            </a:r>
            <a:r>
              <a:rPr lang="fr-FR" sz="1200" b="0" dirty="0">
                <a:solidFill>
                  <a:srgbClr val="0000FF"/>
                </a:solidFill>
              </a:rPr>
              <a:t> </a:t>
            </a:r>
            <a:r>
              <a:rPr lang="fr-FR" sz="1200" b="0" dirty="0" err="1">
                <a:solidFill>
                  <a:srgbClr val="0000FF"/>
                </a:solidFill>
              </a:rPr>
              <a:t>chemical</a:t>
            </a:r>
            <a:r>
              <a:rPr lang="fr-FR" sz="1200" b="0" dirty="0">
                <a:solidFill>
                  <a:srgbClr val="0000FF"/>
                </a:solidFill>
              </a:rPr>
              <a:t> associations, </a:t>
            </a:r>
            <a:r>
              <a:rPr lang="fr-FR" sz="1200" b="0" dirty="0" err="1">
                <a:solidFill>
                  <a:srgbClr val="0000FF"/>
                </a:solidFill>
              </a:rPr>
              <a:t>at</a:t>
            </a:r>
            <a:r>
              <a:rPr lang="fr-FR" sz="1200" b="0" dirty="0">
                <a:solidFill>
                  <a:srgbClr val="0000FF"/>
                </a:solidFill>
              </a:rPr>
              <a:t> least </a:t>
            </a:r>
            <a:r>
              <a:rPr lang="fr-FR" sz="1200" b="0" dirty="0" err="1">
                <a:solidFill>
                  <a:srgbClr val="0000FF"/>
                </a:solidFill>
              </a:rPr>
              <a:t>two</a:t>
            </a:r>
            <a:r>
              <a:rPr lang="fr-FR" sz="1200" b="0" dirty="0">
                <a:solidFill>
                  <a:srgbClr val="0000FF"/>
                </a:solidFill>
              </a:rPr>
              <a:t> Cu </a:t>
            </a:r>
            <a:r>
              <a:rPr lang="fr-FR" sz="1200" b="0" dirty="0" err="1">
                <a:solidFill>
                  <a:srgbClr val="0000FF"/>
                </a:solidFill>
              </a:rPr>
              <a:t>species</a:t>
            </a:r>
            <a:r>
              <a:rPr lang="fr-FR" sz="1200" b="0" dirty="0">
                <a:solidFill>
                  <a:srgbClr val="0000FF"/>
                </a:solidFill>
              </a:rPr>
              <a:t>, one </a:t>
            </a:r>
            <a:r>
              <a:rPr lang="fr-FR" sz="1200" b="0" dirty="0" err="1">
                <a:solidFill>
                  <a:srgbClr val="0000FF"/>
                </a:solidFill>
              </a:rPr>
              <a:t>is</a:t>
            </a:r>
            <a:r>
              <a:rPr lang="fr-FR" sz="1200" b="0" dirty="0">
                <a:solidFill>
                  <a:srgbClr val="0000FF"/>
                </a:solidFill>
              </a:rPr>
              <a:t> </a:t>
            </a:r>
            <a:r>
              <a:rPr lang="fr-FR" sz="1200" b="0" dirty="0" err="1">
                <a:solidFill>
                  <a:srgbClr val="0000FF"/>
                </a:solidFill>
              </a:rPr>
              <a:t>organic</a:t>
            </a:r>
            <a:r>
              <a:rPr lang="fr-FR" sz="1200" b="0" dirty="0">
                <a:solidFill>
                  <a:srgbClr val="0000FF"/>
                </a:solidFill>
              </a:rPr>
              <a:t> + Zn-free, and the </a:t>
            </a:r>
            <a:r>
              <a:rPr lang="fr-FR" sz="1200" b="0" dirty="0" err="1">
                <a:solidFill>
                  <a:srgbClr val="0000FF"/>
                </a:solidFill>
              </a:rPr>
              <a:t>other</a:t>
            </a:r>
            <a:r>
              <a:rPr lang="fr-FR" sz="1200" b="0" dirty="0">
                <a:solidFill>
                  <a:srgbClr val="0000FF"/>
                </a:solidFill>
              </a:rPr>
              <a:t> </a:t>
            </a:r>
            <a:r>
              <a:rPr lang="fr-FR" sz="1200" b="0" dirty="0" err="1">
                <a:solidFill>
                  <a:srgbClr val="0000FF"/>
                </a:solidFill>
              </a:rPr>
              <a:t>is</a:t>
            </a:r>
            <a:r>
              <a:rPr lang="fr-FR" sz="1200" b="0" dirty="0">
                <a:solidFill>
                  <a:srgbClr val="0000FF"/>
                </a:solidFill>
              </a:rPr>
              <a:t> </a:t>
            </a:r>
            <a:r>
              <a:rPr lang="fr-FR" sz="1200" b="0" dirty="0" err="1">
                <a:solidFill>
                  <a:srgbClr val="0000FF"/>
                </a:solidFill>
              </a:rPr>
              <a:t>inorganic</a:t>
            </a:r>
            <a:r>
              <a:rPr lang="fr-FR" sz="1200" b="0" dirty="0">
                <a:solidFill>
                  <a:srgbClr val="0000FF"/>
                </a:solidFill>
              </a:rPr>
              <a:t> + Zn-</a:t>
            </a:r>
            <a:r>
              <a:rPr lang="fr-FR" sz="1200" b="0" dirty="0" err="1">
                <a:solidFill>
                  <a:srgbClr val="0000FF"/>
                </a:solidFill>
              </a:rPr>
              <a:t>bearing</a:t>
            </a:r>
            <a:r>
              <a:rPr lang="fr-FR" sz="1200" b="0" dirty="0">
                <a:solidFill>
                  <a:srgbClr val="0000FF"/>
                </a:solidFill>
              </a:rPr>
              <a:t>. One Zn </a:t>
            </a:r>
            <a:r>
              <a:rPr lang="fr-FR" sz="1200" b="0" dirty="0" err="1">
                <a:solidFill>
                  <a:srgbClr val="0000FF"/>
                </a:solidFill>
              </a:rPr>
              <a:t>species</a:t>
            </a:r>
            <a:r>
              <a:rPr lang="fr-FR" sz="1200" b="0" dirty="0">
                <a:solidFill>
                  <a:srgbClr val="0000FF"/>
                </a:solidFill>
              </a:rPr>
              <a:t> </a:t>
            </a:r>
            <a:r>
              <a:rPr lang="fr-FR" sz="1200" b="0" dirty="0" err="1">
                <a:solidFill>
                  <a:srgbClr val="0000FF"/>
                </a:solidFill>
              </a:rPr>
              <a:t>is</a:t>
            </a:r>
            <a:r>
              <a:rPr lang="fr-FR" sz="1200" b="0" dirty="0">
                <a:solidFill>
                  <a:srgbClr val="0000FF"/>
                </a:solidFill>
              </a:rPr>
              <a:t> </a:t>
            </a:r>
            <a:r>
              <a:rPr lang="fr-FR" sz="1200" b="0" dirty="0" err="1">
                <a:solidFill>
                  <a:srgbClr val="0000FF"/>
                </a:solidFill>
              </a:rPr>
              <a:t>common</a:t>
            </a:r>
            <a:r>
              <a:rPr lang="fr-FR" sz="1200" b="0" dirty="0">
                <a:solidFill>
                  <a:srgbClr val="0000FF"/>
                </a:solidFill>
              </a:rPr>
              <a:t> </a:t>
            </a:r>
            <a:r>
              <a:rPr lang="fr-FR" sz="1200" b="0" dirty="0" err="1">
                <a:solidFill>
                  <a:srgbClr val="0000FF"/>
                </a:solidFill>
              </a:rPr>
              <a:t>with</a:t>
            </a:r>
            <a:r>
              <a:rPr lang="fr-FR" sz="1200" b="0" dirty="0">
                <a:solidFill>
                  <a:srgbClr val="0000FF"/>
                </a:solidFill>
              </a:rPr>
              <a:t> Cu, and </a:t>
            </a:r>
            <a:r>
              <a:rPr lang="fr-FR" sz="1200" b="0" dirty="0" err="1">
                <a:solidFill>
                  <a:srgbClr val="0000FF"/>
                </a:solidFill>
              </a:rPr>
              <a:t>another</a:t>
            </a:r>
            <a:r>
              <a:rPr lang="fr-FR" sz="1200" b="0" dirty="0">
                <a:solidFill>
                  <a:srgbClr val="0000FF"/>
                </a:solidFill>
              </a:rPr>
              <a:t> </a:t>
            </a:r>
            <a:r>
              <a:rPr lang="fr-FR" sz="1200" b="0" dirty="0" err="1">
                <a:solidFill>
                  <a:srgbClr val="0000FF"/>
                </a:solidFill>
              </a:rPr>
              <a:t>is</a:t>
            </a:r>
            <a:r>
              <a:rPr lang="fr-FR" sz="1200" b="0" dirty="0">
                <a:solidFill>
                  <a:srgbClr val="0000FF"/>
                </a:solidFill>
              </a:rPr>
              <a:t> Fe-</a:t>
            </a:r>
            <a:r>
              <a:rPr lang="fr-FR" sz="1200" b="0" dirty="0" err="1">
                <a:solidFill>
                  <a:srgbClr val="0000FF"/>
                </a:solidFill>
              </a:rPr>
              <a:t>rich</a:t>
            </a:r>
            <a:endParaRPr lang="fr-FR" sz="1200" b="0" u="sng" dirty="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en-US"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23</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endParaRPr lang="en-US"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24</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6EA881-7EFF-421D-A874-308F7F21F844}" type="slidenum">
              <a:rPr lang="fr-FR"/>
              <a:pPr/>
              <a:t>25</a:t>
            </a:fld>
            <a:endParaRPr lang="fr-F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0000FF"/>
                </a:solidFill>
              </a:rPr>
              <a:t>The Zn-P association </a:t>
            </a:r>
            <a:r>
              <a:rPr lang="fr-FR" sz="1200" b="0" dirty="0" err="1">
                <a:solidFill>
                  <a:srgbClr val="0000FF"/>
                </a:solidFill>
              </a:rPr>
              <a:t>likely</a:t>
            </a:r>
            <a:r>
              <a:rPr lang="fr-FR" sz="1200" b="0" dirty="0">
                <a:solidFill>
                  <a:srgbClr val="0000FF"/>
                </a:solidFill>
              </a:rPr>
              <a:t> corresponds to Zn-phosphate. The Zn-Fe association </a:t>
            </a:r>
            <a:r>
              <a:rPr lang="fr-FR" sz="1200" b="0" dirty="0" err="1">
                <a:solidFill>
                  <a:srgbClr val="0000FF"/>
                </a:solidFill>
              </a:rPr>
              <a:t>likely</a:t>
            </a:r>
            <a:r>
              <a:rPr lang="fr-FR" sz="1200" b="0" dirty="0">
                <a:solidFill>
                  <a:srgbClr val="0000FF"/>
                </a:solidFill>
              </a:rPr>
              <a:t> corresponds to Zn-</a:t>
            </a:r>
            <a:r>
              <a:rPr lang="fr-FR" sz="1200" b="0" dirty="0" err="1">
                <a:solidFill>
                  <a:srgbClr val="0000FF"/>
                </a:solidFill>
              </a:rPr>
              <a:t>containing</a:t>
            </a:r>
            <a:r>
              <a:rPr lang="fr-FR" sz="1200" b="0" dirty="0">
                <a:solidFill>
                  <a:srgbClr val="0000FF"/>
                </a:solidFill>
              </a:rPr>
              <a:t> Fe (</a:t>
            </a:r>
            <a:r>
              <a:rPr lang="fr-FR" sz="1200" b="0" dirty="0" err="1">
                <a:solidFill>
                  <a:srgbClr val="0000FF"/>
                </a:solidFill>
              </a:rPr>
              <a:t>oxyhydr</a:t>
            </a:r>
            <a:r>
              <a:rPr lang="fr-FR" sz="1200" b="0" dirty="0">
                <a:solidFill>
                  <a:srgbClr val="0000FF"/>
                </a:solidFill>
              </a:rPr>
              <a:t>)</a:t>
            </a:r>
            <a:r>
              <a:rPr lang="fr-FR" sz="1200" b="0" dirty="0" err="1">
                <a:solidFill>
                  <a:srgbClr val="0000FF"/>
                </a:solidFill>
              </a:rPr>
              <a:t>oxide</a:t>
            </a:r>
            <a:r>
              <a:rPr lang="fr-FR" sz="1200" b="0" dirty="0">
                <a:solidFill>
                  <a:srgbClr val="0000FF"/>
                </a:solidFill>
              </a:rPr>
              <a:t>. </a:t>
            </a:r>
            <a:r>
              <a:rPr lang="fr-FR" sz="1200" b="0" dirty="0" err="1">
                <a:solidFill>
                  <a:srgbClr val="0000FF"/>
                </a:solidFill>
              </a:rPr>
              <a:t>What</a:t>
            </a:r>
            <a:r>
              <a:rPr lang="fr-FR" sz="1200" b="0" dirty="0">
                <a:solidFill>
                  <a:srgbClr val="0000FF"/>
                </a:solidFill>
              </a:rPr>
              <a:t> </a:t>
            </a:r>
            <a:r>
              <a:rPr lang="fr-FR" sz="1200" b="0" dirty="0" err="1">
                <a:solidFill>
                  <a:srgbClr val="0000FF"/>
                </a:solidFill>
              </a:rPr>
              <a:t>is</a:t>
            </a:r>
            <a:r>
              <a:rPr lang="fr-FR" sz="1200" b="0" dirty="0">
                <a:solidFill>
                  <a:srgbClr val="0000FF"/>
                </a:solidFill>
              </a:rPr>
              <a:t> </a:t>
            </a:r>
            <a:r>
              <a:rPr lang="fr-FR" sz="1200" b="0" dirty="0" err="1">
                <a:solidFill>
                  <a:srgbClr val="0000FF"/>
                </a:solidFill>
              </a:rPr>
              <a:t>its</a:t>
            </a:r>
            <a:r>
              <a:rPr lang="fr-FR" sz="1200" b="0" dirty="0">
                <a:solidFill>
                  <a:srgbClr val="0000FF"/>
                </a:solidFill>
              </a:rPr>
              <a:t> nature? </a:t>
            </a:r>
            <a:r>
              <a:rPr lang="fr-FR" sz="1200" b="0" dirty="0" err="1">
                <a:solidFill>
                  <a:srgbClr val="0000FF"/>
                </a:solidFill>
              </a:rPr>
              <a:t>Response</a:t>
            </a:r>
            <a:r>
              <a:rPr lang="fr-FR" sz="1200" b="0" dirty="0">
                <a:solidFill>
                  <a:srgbClr val="0000FF"/>
                </a:solidFill>
              </a:rPr>
              <a:t> </a:t>
            </a:r>
            <a:r>
              <a:rPr lang="fr-FR" sz="1200" b="0" dirty="0" err="1">
                <a:solidFill>
                  <a:srgbClr val="0000FF"/>
                </a:solidFill>
              </a:rPr>
              <a:t>from</a:t>
            </a:r>
            <a:r>
              <a:rPr lang="fr-FR" sz="1200" b="0" dirty="0">
                <a:solidFill>
                  <a:srgbClr val="0000FF"/>
                </a:solidFill>
              </a:rPr>
              <a:t> micro-XRD.</a:t>
            </a:r>
          </a:p>
          <a:p>
            <a:endParaRPr lang="fr-F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This information </a:t>
            </a:r>
            <a:r>
              <a:rPr lang="fr-FR" dirty="0" err="1"/>
              <a:t>is</a:t>
            </a:r>
            <a:r>
              <a:rPr lang="fr-FR" dirty="0"/>
              <a:t> essential to devise how to </a:t>
            </a:r>
            <a:r>
              <a:rPr lang="fr-FR" dirty="0" err="1"/>
              <a:t>remove</a:t>
            </a:r>
            <a:r>
              <a:rPr lang="fr-FR" dirty="0"/>
              <a:t> Zn. If Zn </a:t>
            </a:r>
            <a:r>
              <a:rPr lang="fr-FR" dirty="0" err="1"/>
              <a:t>is</a:t>
            </a:r>
            <a:r>
              <a:rPr lang="fr-FR" baseline="0" dirty="0"/>
              <a:t> a surface </a:t>
            </a:r>
            <a:r>
              <a:rPr lang="fr-FR" baseline="0" dirty="0" err="1"/>
              <a:t>complex</a:t>
            </a:r>
            <a:r>
              <a:rPr lang="fr-FR" baseline="0" dirty="0"/>
              <a:t>, </a:t>
            </a:r>
            <a:r>
              <a:rPr lang="fr-FR" baseline="0" dirty="0" err="1"/>
              <a:t>then</a:t>
            </a:r>
            <a:r>
              <a:rPr lang="fr-FR" baseline="0" dirty="0"/>
              <a:t> </a:t>
            </a:r>
            <a:r>
              <a:rPr lang="fr-FR" baseline="0" dirty="0" err="1"/>
              <a:t>it</a:t>
            </a:r>
            <a:r>
              <a:rPr lang="fr-FR" baseline="0" dirty="0"/>
              <a:t> </a:t>
            </a:r>
            <a:r>
              <a:rPr lang="fr-FR" baseline="0" dirty="0" err="1"/>
              <a:t>can</a:t>
            </a:r>
            <a:r>
              <a:rPr lang="fr-FR" baseline="0" dirty="0"/>
              <a:t> </a:t>
            </a:r>
            <a:r>
              <a:rPr lang="fr-FR" baseline="0" dirty="0" err="1"/>
              <a:t>be</a:t>
            </a:r>
            <a:r>
              <a:rPr lang="fr-FR" baseline="0" dirty="0"/>
              <a:t> </a:t>
            </a:r>
            <a:r>
              <a:rPr lang="fr-FR" baseline="0" dirty="0" err="1"/>
              <a:t>desorbed</a:t>
            </a:r>
            <a:r>
              <a:rPr lang="fr-FR" baseline="0" dirty="0"/>
              <a:t> by a </a:t>
            </a:r>
            <a:r>
              <a:rPr lang="fr-FR" baseline="0" dirty="0" err="1"/>
              <a:t>stronger</a:t>
            </a:r>
            <a:r>
              <a:rPr lang="fr-FR" baseline="0" dirty="0"/>
              <a:t> complexant </a:t>
            </a:r>
            <a:r>
              <a:rPr lang="fr-FR" baseline="0" dirty="0" err="1"/>
              <a:t>using</a:t>
            </a:r>
            <a:r>
              <a:rPr lang="fr-FR" baseline="0" dirty="0"/>
              <a:t> </a:t>
            </a:r>
            <a:r>
              <a:rPr lang="fr-FR" baseline="0" dirty="0" err="1"/>
              <a:t>acid</a:t>
            </a:r>
            <a:r>
              <a:rPr lang="fr-FR" baseline="0" dirty="0"/>
              <a:t>-base </a:t>
            </a:r>
            <a:r>
              <a:rPr lang="fr-FR" baseline="0" dirty="0" err="1"/>
              <a:t>reactions</a:t>
            </a:r>
            <a:r>
              <a:rPr lang="fr-FR" baseline="0" dirty="0"/>
              <a:t>. Citrate </a:t>
            </a:r>
            <a:r>
              <a:rPr lang="fr-FR" baseline="0" dirty="0" err="1"/>
              <a:t>would</a:t>
            </a:r>
            <a:r>
              <a:rPr lang="fr-FR" baseline="0" dirty="0"/>
              <a:t> do </a:t>
            </a:r>
            <a:r>
              <a:rPr lang="fr-FR" baseline="0" dirty="0" err="1"/>
              <a:t>it</a:t>
            </a:r>
            <a:r>
              <a:rPr lang="fr-FR" baseline="0" dirty="0"/>
              <a:t>. If Zn </a:t>
            </a:r>
            <a:r>
              <a:rPr lang="fr-FR" baseline="0" dirty="0" err="1"/>
              <a:t>is</a:t>
            </a:r>
            <a:r>
              <a:rPr lang="fr-FR" baseline="0" dirty="0"/>
              <a:t> </a:t>
            </a:r>
            <a:r>
              <a:rPr lang="fr-FR" baseline="0" dirty="0" err="1"/>
              <a:t>buried</a:t>
            </a:r>
            <a:r>
              <a:rPr lang="fr-FR" baseline="0" dirty="0"/>
              <a:t> </a:t>
            </a:r>
            <a:r>
              <a:rPr lang="fr-FR" baseline="0" dirty="0" err="1"/>
              <a:t>inside</a:t>
            </a:r>
            <a:r>
              <a:rPr lang="fr-FR" baseline="0" dirty="0"/>
              <a:t> the goethite </a:t>
            </a:r>
            <a:r>
              <a:rPr lang="fr-FR" baseline="0" dirty="0" err="1"/>
              <a:t>lattice</a:t>
            </a:r>
            <a:r>
              <a:rPr lang="fr-FR" baseline="0" dirty="0"/>
              <a:t>, </a:t>
            </a:r>
            <a:r>
              <a:rPr lang="fr-FR" baseline="0" dirty="0" err="1"/>
              <a:t>then</a:t>
            </a:r>
            <a:r>
              <a:rPr lang="fr-FR" baseline="0" dirty="0"/>
              <a:t> the </a:t>
            </a:r>
            <a:r>
              <a:rPr lang="fr-FR" baseline="0" dirty="0" err="1"/>
              <a:t>only</a:t>
            </a:r>
            <a:r>
              <a:rPr lang="fr-FR" baseline="0" dirty="0"/>
              <a:t> </a:t>
            </a:r>
            <a:r>
              <a:rPr lang="fr-FR" baseline="0" dirty="0" err="1"/>
              <a:t>way</a:t>
            </a:r>
            <a:r>
              <a:rPr lang="fr-FR" baseline="0" dirty="0"/>
              <a:t> to </a:t>
            </a:r>
            <a:r>
              <a:rPr lang="fr-FR" baseline="0" dirty="0" err="1"/>
              <a:t>get</a:t>
            </a:r>
            <a:r>
              <a:rPr lang="fr-FR" baseline="0" dirty="0"/>
              <a:t> </a:t>
            </a:r>
            <a:r>
              <a:rPr lang="fr-FR" baseline="0" dirty="0" err="1"/>
              <a:t>it</a:t>
            </a:r>
            <a:r>
              <a:rPr lang="fr-FR" baseline="0" dirty="0"/>
              <a:t> out </a:t>
            </a:r>
            <a:r>
              <a:rPr lang="fr-FR" baseline="0" dirty="0" err="1"/>
              <a:t>is</a:t>
            </a:r>
            <a:r>
              <a:rPr lang="fr-FR" baseline="0" dirty="0"/>
              <a:t> to dissolve the host </a:t>
            </a:r>
            <a:r>
              <a:rPr lang="fr-FR" baseline="0" dirty="0" err="1"/>
              <a:t>matrix</a:t>
            </a:r>
            <a:r>
              <a:rPr lang="fr-FR" baseline="0" dirty="0"/>
              <a:t>, </a:t>
            </a:r>
            <a:r>
              <a:rPr lang="fr-FR" baseline="0" dirty="0" err="1"/>
              <a:t>typically</a:t>
            </a:r>
            <a:r>
              <a:rPr lang="fr-FR" baseline="0" dirty="0"/>
              <a:t> by </a:t>
            </a:r>
            <a:r>
              <a:rPr lang="fr-FR" baseline="0" dirty="0" err="1"/>
              <a:t>reducing</a:t>
            </a:r>
            <a:r>
              <a:rPr lang="fr-FR" baseline="0" dirty="0"/>
              <a:t> Fe(III) to Fe(II). This </a:t>
            </a:r>
            <a:r>
              <a:rPr lang="fr-FR" baseline="0" dirty="0" err="1"/>
              <a:t>can</a:t>
            </a:r>
            <a:r>
              <a:rPr lang="fr-FR" baseline="0" dirty="0"/>
              <a:t> </a:t>
            </a:r>
            <a:r>
              <a:rPr lang="fr-FR" baseline="0" dirty="0" err="1"/>
              <a:t>be</a:t>
            </a:r>
            <a:r>
              <a:rPr lang="fr-FR" baseline="0" dirty="0"/>
              <a:t> </a:t>
            </a:r>
            <a:r>
              <a:rPr lang="fr-FR" baseline="0" dirty="0" err="1"/>
              <a:t>achieved</a:t>
            </a:r>
            <a:r>
              <a:rPr lang="fr-FR" baseline="0" dirty="0"/>
              <a:t> by </a:t>
            </a:r>
            <a:r>
              <a:rPr lang="fr-FR" baseline="0" dirty="0" err="1"/>
              <a:t>alternating</a:t>
            </a:r>
            <a:r>
              <a:rPr lang="fr-FR" baseline="0" dirty="0"/>
              <a:t> </a:t>
            </a:r>
            <a:r>
              <a:rPr lang="fr-FR" baseline="0" dirty="0" err="1"/>
              <a:t>nonflooded</a:t>
            </a:r>
            <a:r>
              <a:rPr lang="fr-FR" baseline="0" dirty="0"/>
              <a:t> and </a:t>
            </a:r>
            <a:r>
              <a:rPr lang="fr-FR" baseline="0" dirty="0" err="1"/>
              <a:t>flooded</a:t>
            </a:r>
            <a:r>
              <a:rPr lang="fr-FR" baseline="0" dirty="0"/>
              <a:t> irrigation to </a:t>
            </a:r>
            <a:r>
              <a:rPr lang="fr-FR" baseline="0" dirty="0" err="1"/>
              <a:t>simulate</a:t>
            </a:r>
            <a:r>
              <a:rPr lang="fr-FR" baseline="0" dirty="0"/>
              <a:t> </a:t>
            </a:r>
            <a:r>
              <a:rPr lang="en-US" sz="1200" kern="1200" baseline="0" dirty="0">
                <a:solidFill>
                  <a:schemeClr val="tx1"/>
                </a:solidFill>
                <a:latin typeface="+mn-lt"/>
                <a:ea typeface="+mn-ea"/>
                <a:cs typeface="+mn-cs"/>
              </a:rPr>
              <a:t>periodic </a:t>
            </a:r>
            <a:r>
              <a:rPr lang="en-US" sz="1200" kern="1200" baseline="0" dirty="0" err="1">
                <a:solidFill>
                  <a:schemeClr val="tx1"/>
                </a:solidFill>
                <a:latin typeface="+mn-lt"/>
                <a:ea typeface="+mn-ea"/>
                <a:cs typeface="+mn-cs"/>
              </a:rPr>
              <a:t>redox</a:t>
            </a:r>
            <a:r>
              <a:rPr lang="en-US" sz="1200" kern="1200" baseline="0" dirty="0">
                <a:solidFill>
                  <a:schemeClr val="tx1"/>
                </a:solidFill>
                <a:latin typeface="+mn-lt"/>
                <a:ea typeface="+mn-ea"/>
                <a:cs typeface="+mn-cs"/>
              </a:rPr>
              <a:t> conditions expected during heavy rainfalls and favorable to the reduction of ferric iron to ferrous iron.</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26</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a:solidFill>
                  <a:schemeClr val="tx1"/>
                </a:solidFill>
                <a:latin typeface="+mn-lt"/>
                <a:ea typeface="+mn-ea"/>
                <a:cs typeface="+mn-cs"/>
              </a:rPr>
              <a:t>From visual comparison of elemental distributions on XRF maps, specific points-of-interest (POIs) are selected for micro-EXAFS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measurements.</a:t>
            </a:r>
            <a:r>
              <a:rPr lang="en-US" sz="1200" kern="1200" baseline="0" dirty="0">
                <a:solidFill>
                  <a:schemeClr val="tx1"/>
                </a:solidFill>
                <a:latin typeface="+mn-lt"/>
                <a:ea typeface="+mn-ea"/>
                <a:cs typeface="+mn-cs"/>
              </a:rPr>
              <a:t> </a:t>
            </a:r>
            <a:r>
              <a:rPr lang="fr-FR" dirty="0" err="1"/>
              <a:t>Each</a:t>
            </a:r>
            <a:r>
              <a:rPr lang="fr-FR" dirty="0"/>
              <a:t> point EXAFS </a:t>
            </a:r>
            <a:r>
              <a:rPr lang="fr-FR" dirty="0" err="1"/>
              <a:t>spectrum</a:t>
            </a:r>
            <a:r>
              <a:rPr lang="fr-FR" dirty="0"/>
              <a:t> </a:t>
            </a:r>
            <a:r>
              <a:rPr lang="fr-FR" dirty="0" err="1"/>
              <a:t>ideally</a:t>
            </a:r>
            <a:r>
              <a:rPr lang="fr-FR" baseline="0" dirty="0"/>
              <a:t> </a:t>
            </a:r>
            <a:r>
              <a:rPr lang="fr-FR" baseline="0" dirty="0" err="1"/>
              <a:t>is</a:t>
            </a:r>
            <a:r>
              <a:rPr lang="fr-FR" baseline="0" dirty="0"/>
              <a:t> </a:t>
            </a:r>
            <a:r>
              <a:rPr lang="fr-FR" baseline="0" dirty="0" err="1"/>
              <a:t>from</a:t>
            </a:r>
            <a:r>
              <a:rPr lang="fr-FR" baseline="0" dirty="0"/>
              <a:t> a pure Zn </a:t>
            </a:r>
            <a:r>
              <a:rPr lang="fr-FR" baseline="0" dirty="0" err="1"/>
              <a:t>species</a:t>
            </a:r>
            <a:r>
              <a:rPr lang="fr-FR" baseline="0" dirty="0"/>
              <a:t> </a:t>
            </a:r>
            <a:r>
              <a:rPr lang="fr-FR" baseline="0" dirty="0" err="1"/>
              <a:t>identified</a:t>
            </a:r>
            <a:r>
              <a:rPr lang="fr-FR" baseline="0" dirty="0"/>
              <a:t> </a:t>
            </a:r>
            <a:r>
              <a:rPr lang="fr-FR" baseline="0" dirty="0" err="1"/>
              <a:t>from</a:t>
            </a:r>
            <a:r>
              <a:rPr lang="fr-FR" baseline="0" dirty="0"/>
              <a:t> a spectral </a:t>
            </a:r>
            <a:r>
              <a:rPr lang="fr-FR" baseline="0" dirty="0" err="1"/>
              <a:t>database</a:t>
            </a:r>
            <a:r>
              <a:rPr lang="fr-FR" baseline="0" dirty="0"/>
              <a:t>. </a:t>
            </a:r>
            <a:r>
              <a:rPr lang="fr-FR" baseline="0" dirty="0" err="1"/>
              <a:t>Otherwise</a:t>
            </a:r>
            <a:r>
              <a:rPr lang="fr-FR" baseline="0" dirty="0"/>
              <a:t>, the nature and proportion  of </a:t>
            </a:r>
            <a:r>
              <a:rPr lang="fr-FR" baseline="0" dirty="0" err="1"/>
              <a:t>each</a:t>
            </a:r>
            <a:r>
              <a:rPr lang="fr-FR" baseline="0" dirty="0"/>
              <a:t> Zn </a:t>
            </a:r>
            <a:r>
              <a:rPr lang="fr-FR" baseline="0" dirty="0" err="1"/>
              <a:t>species</a:t>
            </a:r>
            <a:r>
              <a:rPr lang="fr-FR" baseline="0" dirty="0"/>
              <a:t> in the mixture are </a:t>
            </a:r>
            <a:r>
              <a:rPr lang="fr-FR" baseline="0" dirty="0" err="1"/>
              <a:t>determined</a:t>
            </a:r>
            <a:r>
              <a:rPr lang="fr-FR" baseline="0" dirty="0"/>
              <a:t> </a:t>
            </a:r>
            <a:r>
              <a:rPr lang="fr-FR" baseline="0" dirty="0" err="1"/>
              <a:t>from</a:t>
            </a:r>
            <a:r>
              <a:rPr lang="fr-FR" baseline="0" dirty="0"/>
              <a:t> the reconstruction of the </a:t>
            </a:r>
            <a:r>
              <a:rPr lang="fr-FR" baseline="0" dirty="0" err="1"/>
              <a:t>measured</a:t>
            </a:r>
            <a:r>
              <a:rPr lang="fr-FR" baseline="0" dirty="0"/>
              <a:t> </a:t>
            </a:r>
            <a:r>
              <a:rPr lang="fr-FR" baseline="0" dirty="0" err="1"/>
              <a:t>spectrum</a:t>
            </a:r>
            <a:r>
              <a:rPr lang="fr-FR" baseline="0" dirty="0"/>
              <a:t> </a:t>
            </a:r>
            <a:r>
              <a:rPr lang="fr-FR" baseline="0" dirty="0" err="1"/>
              <a:t>with</a:t>
            </a:r>
            <a:r>
              <a:rPr lang="fr-FR" baseline="0" dirty="0"/>
              <a:t> a </a:t>
            </a:r>
            <a:r>
              <a:rPr lang="fr-FR" baseline="0" dirty="0" err="1"/>
              <a:t>linear</a:t>
            </a:r>
            <a:r>
              <a:rPr lang="fr-FR" baseline="0" dirty="0"/>
              <a:t> </a:t>
            </a:r>
            <a:r>
              <a:rPr lang="fr-FR" baseline="0" dirty="0" err="1"/>
              <a:t>combination</a:t>
            </a:r>
            <a:r>
              <a:rPr lang="fr-FR" baseline="0" dirty="0"/>
              <a:t> of </a:t>
            </a:r>
            <a:r>
              <a:rPr lang="fr-FR" baseline="0" dirty="0" err="1"/>
              <a:t>reference</a:t>
            </a:r>
            <a:r>
              <a:rPr lang="fr-FR" baseline="0" dirty="0"/>
              <a:t> </a:t>
            </a:r>
            <a:r>
              <a:rPr lang="fr-FR" baseline="0" dirty="0" err="1"/>
              <a:t>spectra</a:t>
            </a:r>
            <a:r>
              <a:rPr lang="fr-FR" baseline="0" dirty="0"/>
              <a:t>. The </a:t>
            </a:r>
            <a:r>
              <a:rPr lang="fr-FR" baseline="0" dirty="0" err="1"/>
              <a:t>spectrum</a:t>
            </a:r>
            <a:r>
              <a:rPr lang="fr-FR" baseline="0" dirty="0"/>
              <a:t> </a:t>
            </a:r>
            <a:r>
              <a:rPr lang="fr-FR" baseline="0" dirty="0" err="1"/>
              <a:t>from</a:t>
            </a:r>
            <a:r>
              <a:rPr lang="fr-FR" baseline="0" dirty="0"/>
              <a:t> the </a:t>
            </a:r>
            <a:r>
              <a:rPr lang="fr-FR" baseline="0" dirty="0" err="1"/>
              <a:t>yellow</a:t>
            </a:r>
            <a:r>
              <a:rPr lang="fr-FR" baseline="0" dirty="0"/>
              <a:t> spot </a:t>
            </a:r>
            <a:r>
              <a:rPr lang="fr-FR" baseline="0" dirty="0" err="1"/>
              <a:t>is</a:t>
            </a:r>
            <a:r>
              <a:rPr lang="fr-FR" baseline="0" dirty="0"/>
              <a:t> </a:t>
            </a:r>
            <a:r>
              <a:rPr lang="fr-FR" baseline="0" dirty="0" err="1"/>
              <a:t>statistically</a:t>
            </a:r>
            <a:r>
              <a:rPr lang="fr-FR" baseline="0" dirty="0"/>
              <a:t> </a:t>
            </a:r>
            <a:r>
              <a:rPr lang="fr-FR" baseline="0" dirty="0" err="1"/>
              <a:t>identical</a:t>
            </a:r>
            <a:r>
              <a:rPr lang="fr-FR" baseline="0" dirty="0"/>
              <a:t> to the </a:t>
            </a:r>
            <a:r>
              <a:rPr lang="fr-FR" baseline="0" dirty="0" err="1"/>
              <a:t>reference</a:t>
            </a:r>
            <a:r>
              <a:rPr lang="fr-FR" baseline="0" dirty="0"/>
              <a:t> </a:t>
            </a:r>
            <a:r>
              <a:rPr lang="fr-FR" baseline="0" dirty="0" err="1"/>
              <a:t>spectrum</a:t>
            </a:r>
            <a:r>
              <a:rPr lang="fr-FR" baseline="0" dirty="0"/>
              <a:t> for Zn </a:t>
            </a:r>
            <a:r>
              <a:rPr lang="fr-FR" baseline="0" dirty="0" err="1"/>
              <a:t>incorporated</a:t>
            </a:r>
            <a:r>
              <a:rPr lang="fr-FR" baseline="0" dirty="0"/>
              <a:t> </a:t>
            </a:r>
            <a:r>
              <a:rPr lang="fr-FR" baseline="0" dirty="0" err="1"/>
              <a:t>into</a:t>
            </a:r>
            <a:r>
              <a:rPr lang="fr-FR" baseline="0" dirty="0"/>
              <a:t> the goethite structure.</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27</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sz="1200" kern="1200" dirty="0">
                <a:solidFill>
                  <a:schemeClr val="tx1"/>
                </a:solidFill>
                <a:latin typeface="+mn-lt"/>
                <a:ea typeface="+mn-ea"/>
                <a:cs typeface="+mn-cs"/>
              </a:rPr>
              <a:t>Bulk Zn-EXAFS represents a </a:t>
            </a:r>
            <a:r>
              <a:rPr lang="en-GB" sz="1200" u="none" kern="1200" dirty="0">
                <a:solidFill>
                  <a:schemeClr val="tx1"/>
                </a:solidFill>
                <a:latin typeface="+mn-lt"/>
                <a:ea typeface="+mn-ea"/>
                <a:cs typeface="+mn-cs"/>
              </a:rPr>
              <a:t>weighted sum </a:t>
            </a:r>
            <a:r>
              <a:rPr lang="en-GB" sz="1200" kern="1200" dirty="0">
                <a:solidFill>
                  <a:schemeClr val="tx1"/>
                </a:solidFill>
                <a:latin typeface="+mn-lt"/>
                <a:ea typeface="+mn-ea"/>
                <a:cs typeface="+mn-cs"/>
              </a:rPr>
              <a:t>of all contributions around Zn from the complex assemblage of all Zn species in the sample. </a:t>
            </a:r>
            <a:r>
              <a:rPr lang="fr-FR" dirty="0"/>
              <a:t>The </a:t>
            </a:r>
            <a:r>
              <a:rPr lang="fr-FR" dirty="0" err="1"/>
              <a:t>percentage</a:t>
            </a:r>
            <a:r>
              <a:rPr lang="fr-FR" dirty="0"/>
              <a:t> of </a:t>
            </a:r>
            <a:r>
              <a:rPr lang="fr-FR" dirty="0" err="1"/>
              <a:t>each</a:t>
            </a:r>
            <a:r>
              <a:rPr lang="fr-FR" dirty="0"/>
              <a:t> Zn </a:t>
            </a:r>
            <a:r>
              <a:rPr lang="fr-FR" dirty="0" err="1"/>
              <a:t>species</a:t>
            </a:r>
            <a:r>
              <a:rPr lang="fr-FR" dirty="0"/>
              <a:t> in the </a:t>
            </a:r>
            <a:r>
              <a:rPr lang="fr-FR" dirty="0" err="1"/>
              <a:t>bulk</a:t>
            </a:r>
            <a:r>
              <a:rPr lang="fr-FR" dirty="0"/>
              <a:t> </a:t>
            </a:r>
            <a:r>
              <a:rPr lang="fr-FR" dirty="0" err="1"/>
              <a:t>sample</a:t>
            </a:r>
            <a:r>
              <a:rPr lang="fr-FR" dirty="0"/>
              <a:t> </a:t>
            </a:r>
            <a:r>
              <a:rPr lang="fr-FR" dirty="0" err="1"/>
              <a:t>is</a:t>
            </a:r>
            <a:r>
              <a:rPr lang="fr-FR" dirty="0"/>
              <a:t> </a:t>
            </a:r>
            <a:r>
              <a:rPr lang="fr-FR" dirty="0" err="1"/>
              <a:t>obtained</a:t>
            </a:r>
            <a:r>
              <a:rPr lang="fr-FR" dirty="0"/>
              <a:t> by </a:t>
            </a:r>
            <a:r>
              <a:rPr lang="fr-FR" dirty="0" err="1"/>
              <a:t>performing</a:t>
            </a:r>
            <a:r>
              <a:rPr lang="fr-FR" dirty="0"/>
              <a:t> a </a:t>
            </a:r>
            <a:r>
              <a:rPr lang="fr-FR" dirty="0" err="1"/>
              <a:t>linear</a:t>
            </a:r>
            <a:r>
              <a:rPr lang="fr-FR" dirty="0"/>
              <a:t> fit of the </a:t>
            </a:r>
            <a:r>
              <a:rPr lang="fr-FR" dirty="0" err="1"/>
              <a:t>POIs</a:t>
            </a:r>
            <a:r>
              <a:rPr lang="fr-FR" dirty="0"/>
              <a:t> </a:t>
            </a:r>
            <a:r>
              <a:rPr lang="fr-FR" dirty="0" err="1"/>
              <a:t>spectra</a:t>
            </a:r>
            <a:r>
              <a:rPr lang="fr-FR" dirty="0"/>
              <a:t> to the </a:t>
            </a:r>
            <a:r>
              <a:rPr lang="fr-FR" dirty="0" err="1"/>
              <a:t>bulk</a:t>
            </a:r>
            <a:r>
              <a:rPr lang="fr-FR" dirty="0"/>
              <a:t> EXAFS </a:t>
            </a:r>
            <a:r>
              <a:rPr lang="fr-FR" dirty="0" err="1"/>
              <a:t>spectrum</a:t>
            </a:r>
            <a:r>
              <a:rPr lang="fr-FR" dirty="0"/>
              <a:t>.</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28</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D7F3CE-98E6-4EEE-B1F0-0D8866468501}" type="slidenum">
              <a:rPr lang="fr-FR"/>
              <a:pPr/>
              <a:t>29</a:t>
            </a:fld>
            <a:endParaRPr lang="fr-F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sz="1200" kern="1200" baseline="0" dirty="0">
                <a:solidFill>
                  <a:schemeClr val="tx1"/>
                </a:solidFill>
                <a:latin typeface="+mn-lt"/>
                <a:ea typeface="+mn-ea"/>
                <a:cs typeface="+mn-cs"/>
              </a:rPr>
              <a:t>The </a:t>
            </a:r>
            <a:r>
              <a:rPr lang="en-US" sz="1200" kern="1200" baseline="0" dirty="0" err="1">
                <a:solidFill>
                  <a:schemeClr val="tx1"/>
                </a:solidFill>
                <a:latin typeface="+mn-lt"/>
                <a:ea typeface="+mn-ea"/>
                <a:cs typeface="+mn-cs"/>
              </a:rPr>
              <a:t>phytoremediation</a:t>
            </a:r>
            <a:r>
              <a:rPr lang="en-US" sz="1200" kern="1200" baseline="0" dirty="0">
                <a:solidFill>
                  <a:schemeClr val="tx1"/>
                </a:solidFill>
                <a:latin typeface="+mn-lt"/>
                <a:ea typeface="+mn-ea"/>
                <a:cs typeface="+mn-cs"/>
              </a:rPr>
              <a:t> experiment was conducted from May 2002 to September 2003. Holes 4 x 4 m2 at the surface and 40 cm deep were dug in the ground, lined with a permeable membrane, and configured with basal drains to collect percolating irrigation waters. Soil aeration was achieved with a horizontal network of pipes at the depth of the liner connected to the surface by vertical pipes (capped to prevent ingress of precipitation) at 9 locations per pot. Pots were filled with soil from the </a:t>
            </a:r>
            <a:r>
              <a:rPr lang="en-US" sz="1200" kern="1200" baseline="0" dirty="0" err="1">
                <a:solidFill>
                  <a:schemeClr val="tx1"/>
                </a:solidFill>
                <a:latin typeface="+mn-lt"/>
                <a:ea typeface="+mn-ea"/>
                <a:cs typeface="+mn-cs"/>
              </a:rPr>
              <a:t>Pierrelaye</a:t>
            </a:r>
            <a:r>
              <a:rPr lang="en-US" sz="1200" kern="1200" baseline="0" dirty="0">
                <a:solidFill>
                  <a:schemeClr val="tx1"/>
                </a:solidFill>
                <a:latin typeface="+mn-lt"/>
                <a:ea typeface="+mn-ea"/>
                <a:cs typeface="+mn-cs"/>
              </a:rPr>
              <a:t> plain</a:t>
            </a:r>
            <a:r>
              <a:rPr lang="en-US" sz="1200" i="1" kern="1200" baseline="0" dirty="0">
                <a:solidFill>
                  <a:schemeClr val="tx1"/>
                </a:solidFill>
                <a:latin typeface="+mn-lt"/>
                <a:ea typeface="+mn-ea"/>
                <a:cs typeface="+mn-cs"/>
              </a:rPr>
              <a:t>, </a:t>
            </a:r>
            <a:r>
              <a:rPr lang="en-US" sz="1200" i="0" kern="1200" baseline="0" dirty="0">
                <a:solidFill>
                  <a:schemeClr val="tx1"/>
                </a:solidFill>
                <a:latin typeface="+mn-lt"/>
                <a:ea typeface="+mn-ea"/>
                <a:cs typeface="+mn-cs"/>
              </a:rPr>
              <a:t>and vegetated with Iris </a:t>
            </a:r>
            <a:r>
              <a:rPr lang="en-US" sz="1200" i="0" kern="1200" baseline="0" dirty="0" err="1">
                <a:solidFill>
                  <a:schemeClr val="tx1"/>
                </a:solidFill>
                <a:latin typeface="+mn-lt"/>
                <a:ea typeface="+mn-ea"/>
                <a:cs typeface="+mn-cs"/>
              </a:rPr>
              <a:t>pseudoacorus</a:t>
            </a:r>
            <a:r>
              <a:rPr lang="en-US" sz="1200" i="0" kern="1200" baseline="0" dirty="0">
                <a:solidFill>
                  <a:schemeClr val="tx1"/>
                </a:solidFill>
                <a:latin typeface="+mn-lt"/>
                <a:ea typeface="+mn-ea"/>
                <a:cs typeface="+mn-cs"/>
              </a:rPr>
              <a:t> and </a:t>
            </a:r>
            <a:r>
              <a:rPr lang="en-US" sz="1200" i="0" kern="1200" baseline="0" dirty="0" err="1">
                <a:solidFill>
                  <a:schemeClr val="tx1"/>
                </a:solidFill>
                <a:latin typeface="+mn-lt"/>
                <a:ea typeface="+mn-ea"/>
                <a:cs typeface="+mn-cs"/>
              </a:rPr>
              <a:t>Phragmites</a:t>
            </a:r>
            <a:r>
              <a:rPr lang="en-US" sz="1200" i="0" kern="1200" baseline="0" dirty="0">
                <a:solidFill>
                  <a:schemeClr val="tx1"/>
                </a:solidFill>
                <a:latin typeface="+mn-lt"/>
                <a:ea typeface="+mn-ea"/>
                <a:cs typeface="+mn-cs"/>
              </a:rPr>
              <a:t> </a:t>
            </a:r>
            <a:r>
              <a:rPr lang="en-US" sz="1200" i="0" kern="1200" baseline="0" dirty="0" err="1">
                <a:solidFill>
                  <a:schemeClr val="tx1"/>
                </a:solidFill>
                <a:latin typeface="+mn-lt"/>
                <a:ea typeface="+mn-ea"/>
                <a:cs typeface="+mn-cs"/>
              </a:rPr>
              <a:t>australis</a:t>
            </a:r>
            <a:r>
              <a:rPr lang="en-US" sz="1200" i="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The pots were exposed to natural precipitation and also irrigated to dissolve the TMs.</a:t>
            </a:r>
            <a:endParaRPr lang="fr-FR" i="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endParaRPr lang="en-US"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30</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300" dirty="0"/>
              <a:t>A large fraction of Zn was lixiviated, but not Cu, although it is </a:t>
            </a:r>
            <a:r>
              <a:rPr lang="en-US" sz="1300" dirty="0" err="1"/>
              <a:t>phytotoxic</a:t>
            </a:r>
            <a:r>
              <a:rPr lang="en-US" sz="1300" dirty="0"/>
              <a:t>. Why? The concentration of nutrient copper falls between 5 and 30 mg kg</a:t>
            </a:r>
            <a:r>
              <a:rPr lang="en-US" sz="1300" baseline="30000" dirty="0"/>
              <a:t>-1</a:t>
            </a:r>
            <a:r>
              <a:rPr lang="en-US" sz="1300" dirty="0"/>
              <a:t> dry weight (DW) in vegetative tissues. When in excess, copper can catalyze the production of hydroxyl radicals, with subsequent damage to macromolecules involved in the production (chloroplasts) and storage (mitochondria) of energy, to protein synthesis, and to </a:t>
            </a:r>
            <a:r>
              <a:rPr lang="en-US" sz="1300" dirty="0" err="1"/>
              <a:t>biomembranes</a:t>
            </a:r>
            <a:r>
              <a:rPr lang="en-US" sz="1300" dirty="0"/>
              <a:t> through the </a:t>
            </a:r>
            <a:r>
              <a:rPr lang="en-US" sz="1300" dirty="0" err="1"/>
              <a:t>peroxidation</a:t>
            </a:r>
            <a:r>
              <a:rPr lang="en-US" sz="1300" dirty="0"/>
              <a:t> of unsaturated fatty acids.</a:t>
            </a:r>
            <a:r>
              <a:rPr lang="en-US" sz="1300" baseline="0" dirty="0"/>
              <a:t> Because Cu is </a:t>
            </a:r>
            <a:r>
              <a:rPr lang="en-US" sz="1300" baseline="0" dirty="0" err="1"/>
              <a:t>phytotoxic</a:t>
            </a:r>
            <a:r>
              <a:rPr lang="en-US" sz="1300" baseline="0" dirty="0"/>
              <a:t>, how did the plants detoxify it to “deal with it”?</a:t>
            </a:r>
          </a:p>
          <a:p>
            <a:endParaRPr lang="fr-FR"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31</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156080-AFFB-43DC-937D-2D8160FCCC42}" type="slidenum">
              <a:rPr lang="fr-FR" smtClean="0"/>
              <a:pPr fontAlgn="base">
                <a:spcBef>
                  <a:spcPct val="0"/>
                </a:spcBef>
                <a:spcAft>
                  <a:spcPct val="0"/>
                </a:spcAft>
                <a:defRPr/>
              </a:pPr>
              <a:t>32</a:t>
            </a:fld>
            <a:endParaRPr lang="fr-F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fr-FR" altLang="ja-JP" dirty="0"/>
              <a:t>Micro-fluorescence </a:t>
            </a:r>
            <a:r>
              <a:rPr lang="fr-FR" altLang="ja-JP" dirty="0" err="1"/>
              <a:t>map</a:t>
            </a:r>
            <a:r>
              <a:rPr lang="fr-FR" altLang="ja-JP" dirty="0"/>
              <a:t>. </a:t>
            </a:r>
            <a:r>
              <a:rPr lang="fr-FR" dirty="0"/>
              <a:t>Cu </a:t>
            </a:r>
            <a:r>
              <a:rPr lang="fr-FR" dirty="0" err="1"/>
              <a:t>is</a:t>
            </a:r>
            <a:r>
              <a:rPr lang="fr-FR" dirty="0"/>
              <a:t> </a:t>
            </a:r>
            <a:r>
              <a:rPr lang="fr-FR" dirty="0" err="1"/>
              <a:t>located</a:t>
            </a:r>
            <a:r>
              <a:rPr lang="fr-FR" dirty="0"/>
              <a:t> in the cortex, </a:t>
            </a:r>
            <a:r>
              <a:rPr lang="fr-FR" dirty="0" err="1"/>
              <a:t>composed</a:t>
            </a:r>
            <a:r>
              <a:rPr lang="fr-FR" dirty="0"/>
              <a:t> of </a:t>
            </a:r>
            <a:r>
              <a:rPr lang="fr-FR" dirty="0" err="1"/>
              <a:t>parenchymatous</a:t>
            </a:r>
            <a:r>
              <a:rPr lang="fr-FR" dirty="0"/>
              <a:t> </a:t>
            </a:r>
            <a:r>
              <a:rPr lang="fr-FR" dirty="0" err="1"/>
              <a:t>cells</a:t>
            </a:r>
            <a:r>
              <a:rPr lang="fr-FR" dirty="0"/>
              <a:t>.</a:t>
            </a:r>
            <a:r>
              <a:rPr lang="fr-FR" baseline="0" dirty="0"/>
              <a:t> </a:t>
            </a:r>
            <a:r>
              <a:rPr lang="en-GB" altLang="ja-JP" dirty="0"/>
              <a:t>No Cu is present in the central vascular cylinder from the stele that contains the vascular bundles known to </a:t>
            </a:r>
            <a:r>
              <a:rPr lang="en-GB" altLang="ja-JP" dirty="0" err="1"/>
              <a:t>translocate</a:t>
            </a:r>
            <a:r>
              <a:rPr lang="en-GB" altLang="ja-JP" dirty="0"/>
              <a:t> micronutrients to reproductive and photosynthetic tissues.</a:t>
            </a:r>
            <a:r>
              <a:rPr lang="fr-FR" altLang="ja-JP" dirty="0"/>
              <a:t> </a:t>
            </a:r>
            <a:r>
              <a:rPr lang="fr-FR" altLang="ja-JP" baseline="0" dirty="0"/>
              <a:t> </a:t>
            </a:r>
            <a:r>
              <a:rPr lang="fr-FR" altLang="ja-JP" dirty="0"/>
              <a:t>Cu </a:t>
            </a:r>
            <a:r>
              <a:rPr lang="fr-FR" altLang="ja-JP" dirty="0" err="1"/>
              <a:t>is</a:t>
            </a:r>
            <a:r>
              <a:rPr lang="fr-FR" altLang="ja-JP" dirty="0"/>
              <a:t> </a:t>
            </a:r>
            <a:r>
              <a:rPr lang="fr-FR" altLang="ja-JP" dirty="0" err="1"/>
              <a:t>excluded</a:t>
            </a:r>
            <a:r>
              <a:rPr lang="fr-FR" altLang="ja-JP" dirty="0"/>
              <a:t> in the </a:t>
            </a:r>
            <a:r>
              <a:rPr lang="fr-FR" altLang="ja-JP" dirty="0" err="1"/>
              <a:t>roots</a:t>
            </a:r>
            <a:r>
              <a:rPr lang="fr-FR" altLang="ja-JP" dirty="0"/>
              <a:t> to </a:t>
            </a:r>
            <a:r>
              <a:rPr lang="fr-FR" altLang="ja-JP" dirty="0" err="1"/>
              <a:t>protect</a:t>
            </a:r>
            <a:r>
              <a:rPr lang="fr-FR" altLang="ja-JP" dirty="0"/>
              <a:t> </a:t>
            </a:r>
            <a:r>
              <a:rPr lang="fr-FR" altLang="ja-JP" dirty="0" err="1"/>
              <a:t>phytosynthetic</a:t>
            </a:r>
            <a:r>
              <a:rPr lang="fr-FR" altLang="ja-JP" dirty="0"/>
              <a:t> and reproductive tissues </a:t>
            </a:r>
            <a:r>
              <a:rPr lang="fr-FR" altLang="ja-JP" dirty="0" err="1"/>
              <a:t>from</a:t>
            </a:r>
            <a:r>
              <a:rPr lang="fr-FR" altLang="ja-JP" dirty="0"/>
              <a:t> the shoot.</a:t>
            </a:r>
            <a:r>
              <a:rPr lang="fr-FR" altLang="ja-JP" baseline="0" dirty="0"/>
              <a:t> </a:t>
            </a:r>
            <a:r>
              <a:rPr lang="fr-FR" altLang="ja-JP" dirty="0"/>
              <a:t>How </a:t>
            </a:r>
            <a:r>
              <a:rPr lang="fr-FR" altLang="ja-JP" dirty="0" err="1"/>
              <a:t>is</a:t>
            </a:r>
            <a:r>
              <a:rPr lang="fr-FR" altLang="ja-JP" dirty="0"/>
              <a:t> </a:t>
            </a:r>
            <a:r>
              <a:rPr lang="fr-FR" altLang="ja-JP" dirty="0" err="1"/>
              <a:t>it</a:t>
            </a:r>
            <a:r>
              <a:rPr lang="fr-FR" altLang="ja-JP" dirty="0"/>
              <a:t> </a:t>
            </a:r>
            <a:r>
              <a:rPr lang="fr-FR" altLang="ja-JP" dirty="0" err="1"/>
              <a:t>detoxified</a:t>
            </a:r>
            <a:r>
              <a:rPr lang="fr-FR" altLang="ja-JP" dirty="0"/>
              <a:t>? </a:t>
            </a:r>
          </a:p>
          <a:p>
            <a:pPr marL="0" marR="0" indent="0" algn="l" defTabSz="914400" rtl="0" eaLnBrk="1" fontAlgn="auto" latinLnBrk="0" hangingPunct="1">
              <a:lnSpc>
                <a:spcPct val="100000"/>
              </a:lnSpc>
              <a:spcBef>
                <a:spcPct val="0"/>
              </a:spcBef>
              <a:spcAft>
                <a:spcPts val="0"/>
              </a:spcAft>
              <a:buClrTx/>
              <a:buSzTx/>
              <a:buFontTx/>
              <a:buNone/>
              <a:tabLst/>
              <a:defRPr/>
            </a:pPr>
            <a:r>
              <a:rPr lang="en-GB" altLang="ja-JP" dirty="0"/>
              <a:t>Many wetland species have porous roots (</a:t>
            </a:r>
            <a:r>
              <a:rPr lang="en-GB" altLang="ja-JP" dirty="0" err="1"/>
              <a:t>aerenchyma</a:t>
            </a:r>
            <a:r>
              <a:rPr lang="en-GB" altLang="ja-JP" dirty="0"/>
              <a:t> tissue) for the supply of oxygen for root respiration</a:t>
            </a:r>
            <a:r>
              <a:rPr lang="fr-FR" altLang="ja-JP" dirty="0"/>
              <a:t> </a:t>
            </a:r>
            <a:endParaRPr lang="fr-FR" dirty="0"/>
          </a:p>
          <a:p>
            <a:pPr eaLnBrk="1" hangingPunct="1">
              <a:spcBef>
                <a:spcPct val="0"/>
              </a:spcBef>
            </a:pPr>
            <a:endParaRPr lang="fr-FR" dirty="0">
              <a:solidFill>
                <a:srgbClr val="0000FF"/>
              </a:solidFill>
            </a:endParaRPr>
          </a:p>
          <a:p>
            <a:pPr eaLnBrk="1" hangingPunct="1">
              <a:spcBef>
                <a:spcPct val="0"/>
              </a:spcBef>
            </a:pPr>
            <a:endParaRPr lang="fr-F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Divalent Cu </a:t>
            </a:r>
            <a:r>
              <a:rPr lang="fr-FR" dirty="0" err="1"/>
              <a:t>is</a:t>
            </a:r>
            <a:r>
              <a:rPr lang="fr-FR" dirty="0"/>
              <a:t> </a:t>
            </a:r>
            <a:r>
              <a:rPr lang="fr-FR" dirty="0" err="1"/>
              <a:t>detoxified</a:t>
            </a:r>
            <a:r>
              <a:rPr lang="fr-FR" dirty="0"/>
              <a:t> as </a:t>
            </a:r>
            <a:r>
              <a:rPr lang="fr-FR" dirty="0" err="1"/>
              <a:t>elemental</a:t>
            </a:r>
            <a:r>
              <a:rPr lang="fr-FR" baseline="0" dirty="0"/>
              <a:t> Cu. </a:t>
            </a:r>
            <a:r>
              <a:rPr lang="fr-FR" dirty="0"/>
              <a:t>By </a:t>
            </a:r>
            <a:r>
              <a:rPr lang="fr-FR" dirty="0" err="1"/>
              <a:t>microorganisms</a:t>
            </a:r>
            <a:r>
              <a:rPr lang="fr-FR" dirty="0"/>
              <a:t> or by the </a:t>
            </a:r>
            <a:r>
              <a:rPr lang="fr-FR" dirty="0" err="1"/>
              <a:t>root</a:t>
            </a:r>
            <a:r>
              <a:rPr lang="fr-FR" dirty="0"/>
              <a:t> </a:t>
            </a:r>
            <a:r>
              <a:rPr lang="fr-FR" dirty="0" err="1"/>
              <a:t>physiological</a:t>
            </a:r>
            <a:r>
              <a:rPr lang="fr-FR" dirty="0"/>
              <a:t> </a:t>
            </a:r>
            <a:r>
              <a:rPr lang="fr-FR" dirty="0" err="1"/>
              <a:t>activity</a:t>
            </a:r>
            <a:r>
              <a:rPr lang="fr-FR" dirty="0"/>
              <a:t>?</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33</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7E3355-66F2-45E0-92E3-2BC333EF22F1}" type="slidenum">
              <a:rPr lang="fr-FR" smtClean="0"/>
              <a:pPr fontAlgn="base">
                <a:spcBef>
                  <a:spcPct val="0"/>
                </a:spcBef>
                <a:spcAft>
                  <a:spcPct val="0"/>
                </a:spcAft>
                <a:defRPr/>
              </a:pPr>
              <a:t>34</a:t>
            </a:fld>
            <a:endParaRPr lang="fr-F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b="0" dirty="0" err="1"/>
              <a:t>Response</a:t>
            </a:r>
            <a:r>
              <a:rPr lang="fr-FR" b="0" dirty="0"/>
              <a:t>: </a:t>
            </a:r>
            <a:r>
              <a:rPr lang="fr-FR" b="0" dirty="0" err="1"/>
              <a:t>Mycorrhizae</a:t>
            </a:r>
            <a:r>
              <a:rPr lang="fr-FR" b="0" baseline="0" dirty="0"/>
              <a:t> do the job. </a:t>
            </a:r>
            <a:r>
              <a:rPr lang="en-GB" altLang="ja-JP" dirty="0"/>
              <a:t>The </a:t>
            </a:r>
            <a:r>
              <a:rPr lang="en-GB" altLang="ja-JP" baseline="0" dirty="0"/>
              <a:t>XRF map of the Iris</a:t>
            </a:r>
            <a:r>
              <a:rPr lang="en-GB" altLang="ja-JP" dirty="0"/>
              <a:t> </a:t>
            </a:r>
            <a:r>
              <a:rPr lang="en-GB" altLang="ja-JP" dirty="0" err="1"/>
              <a:t>rhizosphere</a:t>
            </a:r>
            <a:r>
              <a:rPr lang="en-GB" altLang="ja-JP" baseline="0" dirty="0"/>
              <a:t> </a:t>
            </a:r>
            <a:r>
              <a:rPr lang="en-GB" altLang="ja-JP" dirty="0"/>
              <a:t>is speckled with hot-spots of Cu grains ranging from about 5 to 20 microns in size The main roots and rhizome of</a:t>
            </a:r>
            <a:r>
              <a:rPr lang="en-GB" altLang="ja-JP" baseline="0" dirty="0"/>
              <a:t> iris </a:t>
            </a:r>
            <a:r>
              <a:rPr lang="en-GB" altLang="ja-JP" dirty="0"/>
              <a:t>do not contain detectable Cu grains, but in the surrounding soil Cu grains formed aligned features associated with Ca, suggesting a biological link. When viewed </a:t>
            </a:r>
            <a:r>
              <a:rPr lang="fr-FR" altLang="ja-JP" dirty="0" err="1"/>
              <a:t>under</a:t>
            </a:r>
            <a:r>
              <a:rPr lang="fr-FR" altLang="ja-JP" dirty="0"/>
              <a:t> an </a:t>
            </a:r>
            <a:r>
              <a:rPr lang="fr-FR" altLang="ja-JP" dirty="0" err="1"/>
              <a:t>optical</a:t>
            </a:r>
            <a:r>
              <a:rPr lang="fr-FR" altLang="ja-JP" dirty="0"/>
              <a:t> microscope the Cu spots </a:t>
            </a:r>
            <a:r>
              <a:rPr lang="fr-FR" altLang="ja-JP" dirty="0" err="1"/>
              <a:t>occurred</a:t>
            </a:r>
            <a:r>
              <a:rPr lang="fr-FR" altLang="ja-JP" dirty="0"/>
              <a:t> </a:t>
            </a:r>
            <a:r>
              <a:rPr lang="fr-FR" altLang="ja-JP" dirty="0" err="1"/>
              <a:t>along</a:t>
            </a:r>
            <a:r>
              <a:rPr lang="fr-FR" altLang="ja-JP" dirty="0"/>
              <a:t> the direction of </a:t>
            </a:r>
            <a:r>
              <a:rPr lang="fr-FR" altLang="ja-JP" dirty="0" err="1"/>
              <a:t>filamentous</a:t>
            </a:r>
            <a:r>
              <a:rPr lang="fr-FR" altLang="ja-JP" dirty="0"/>
              <a:t> and </a:t>
            </a:r>
            <a:r>
              <a:rPr lang="fr-FR" altLang="ja-JP" dirty="0" err="1"/>
              <a:t>ramified</a:t>
            </a:r>
            <a:r>
              <a:rPr lang="fr-FR" altLang="ja-JP" dirty="0"/>
              <a:t> </a:t>
            </a:r>
            <a:r>
              <a:rPr lang="fr-FR" altLang="ja-JP" dirty="0" err="1"/>
              <a:t>organic</a:t>
            </a:r>
            <a:r>
              <a:rPr lang="fr-FR" altLang="ja-JP" dirty="0"/>
              <a:t> structures, </a:t>
            </a:r>
            <a:r>
              <a:rPr lang="fr-FR" altLang="ja-JP" dirty="0" err="1"/>
              <a:t>similar</a:t>
            </a:r>
            <a:r>
              <a:rPr lang="fr-FR" altLang="ja-JP" dirty="0"/>
              <a:t> to </a:t>
            </a:r>
            <a:r>
              <a:rPr lang="fr-FR" altLang="ja-JP" dirty="0" err="1"/>
              <a:t>root</a:t>
            </a:r>
            <a:r>
              <a:rPr lang="fr-FR" altLang="ja-JP" dirty="0"/>
              <a:t> </a:t>
            </a:r>
            <a:r>
              <a:rPr lang="fr-FR" altLang="ja-JP" dirty="0" err="1"/>
              <a:t>hairs</a:t>
            </a:r>
            <a:r>
              <a:rPr lang="fr-FR" altLang="ja-JP" dirty="0"/>
              <a:t> or </a:t>
            </a:r>
            <a:r>
              <a:rPr lang="fr-FR" altLang="ja-JP" dirty="0" err="1"/>
              <a:t>hyphae</a:t>
            </a:r>
            <a:r>
              <a:rPr lang="fr-FR" altLang="ja-JP" dirty="0"/>
              <a:t> </a:t>
            </a:r>
            <a:r>
              <a:rPr lang="fr-FR" altLang="ja-JP" dirty="0" err="1"/>
              <a:t>from</a:t>
            </a:r>
            <a:r>
              <a:rPr lang="fr-FR" altLang="ja-JP" dirty="0"/>
              <a:t> </a:t>
            </a:r>
            <a:r>
              <a:rPr lang="fr-FR" altLang="ja-JP" dirty="0" err="1"/>
              <a:t>ecto</a:t>
            </a:r>
            <a:r>
              <a:rPr lang="en-GB" altLang="ja-JP" dirty="0" err="1"/>
              <a:t>mycorrhizal</a:t>
            </a:r>
            <a:r>
              <a:rPr lang="en-GB" altLang="ja-JP" dirty="0"/>
              <a:t> fungi</a:t>
            </a:r>
            <a:r>
              <a:rPr lang="fr-FR" altLang="ja-JP" dirty="0"/>
              <a:t>. </a:t>
            </a:r>
            <a:r>
              <a:rPr lang="fr-FR" altLang="ja-JP" dirty="0" err="1"/>
              <a:t>Fungal</a:t>
            </a:r>
            <a:r>
              <a:rPr lang="fr-FR" altLang="ja-JP" dirty="0"/>
              <a:t> </a:t>
            </a:r>
            <a:r>
              <a:rPr lang="fr-FR" altLang="ja-JP" dirty="0" err="1"/>
              <a:t>forms</a:t>
            </a:r>
            <a:r>
              <a:rPr lang="fr-FR" altLang="ja-JP" dirty="0"/>
              <a:t> are more </a:t>
            </a:r>
            <a:r>
              <a:rPr lang="fr-FR" altLang="ja-JP" dirty="0" err="1"/>
              <a:t>likely</a:t>
            </a:r>
            <a:r>
              <a:rPr lang="fr-FR" altLang="ja-JP" dirty="0"/>
              <a:t> </a:t>
            </a:r>
            <a:r>
              <a:rPr lang="fr-FR" altLang="ja-JP" dirty="0" err="1"/>
              <a:t>because</a:t>
            </a:r>
            <a:r>
              <a:rPr lang="fr-FR" altLang="ja-JP" dirty="0"/>
              <a:t> </a:t>
            </a:r>
            <a:r>
              <a:rPr lang="en-GB" altLang="ja-JP" dirty="0" err="1"/>
              <a:t>mycorrhizal</a:t>
            </a:r>
            <a:r>
              <a:rPr lang="en-GB" altLang="ja-JP" dirty="0"/>
              <a:t> </a:t>
            </a:r>
            <a:r>
              <a:rPr lang="en-GB" altLang="ja-JP" dirty="0" err="1"/>
              <a:t>hyphae</a:t>
            </a:r>
            <a:r>
              <a:rPr lang="en-GB" altLang="ja-JP" dirty="0"/>
              <a:t> generally are </a:t>
            </a:r>
            <a:r>
              <a:rPr lang="en-GB" altLang="ja-JP" dirty="0" err="1"/>
              <a:t>anastamosing</a:t>
            </a:r>
            <a:r>
              <a:rPr lang="en-GB" altLang="ja-JP" dirty="0"/>
              <a:t>, whereas root hairs are not</a:t>
            </a:r>
            <a:r>
              <a:rPr lang="fr-FR" altLang="ja-JP" dirty="0"/>
              <a:t>.</a:t>
            </a:r>
          </a:p>
          <a:p>
            <a:pPr marL="0" marR="0" indent="0" algn="l" defTabSz="914400" rtl="0" eaLnBrk="1" fontAlgn="auto" latinLnBrk="0" hangingPunct="1">
              <a:lnSpc>
                <a:spcPct val="100000"/>
              </a:lnSpc>
              <a:spcBef>
                <a:spcPct val="0"/>
              </a:spcBef>
              <a:spcAft>
                <a:spcPts val="0"/>
              </a:spcAft>
              <a:buClrTx/>
              <a:buSzTx/>
              <a:buFontTx/>
              <a:buNone/>
              <a:tabLst/>
              <a:defRPr/>
            </a:pPr>
            <a:r>
              <a:rPr lang="en-GB" altLang="ja-JP" dirty="0"/>
              <a:t>By analogy, Cu grains in the cortex of </a:t>
            </a:r>
            <a:r>
              <a:rPr lang="en-GB" altLang="ja-JP" i="1" dirty="0"/>
              <a:t>P. </a:t>
            </a:r>
            <a:r>
              <a:rPr lang="en-GB" altLang="ja-JP" i="1" dirty="0" err="1"/>
              <a:t>australis</a:t>
            </a:r>
            <a:r>
              <a:rPr lang="en-GB" altLang="ja-JP" dirty="0"/>
              <a:t> also</a:t>
            </a:r>
            <a:r>
              <a:rPr lang="en-GB" altLang="ja-JP" i="1" dirty="0"/>
              <a:t> </a:t>
            </a:r>
            <a:r>
              <a:rPr lang="en-GB" altLang="ja-JP" dirty="0"/>
              <a:t>may</a:t>
            </a:r>
            <a:r>
              <a:rPr lang="en-GB" altLang="ja-JP" i="1" dirty="0"/>
              <a:t> </a:t>
            </a:r>
            <a:r>
              <a:rPr lang="en-GB" altLang="ja-JP" dirty="0"/>
              <a:t>have been formed by </a:t>
            </a:r>
            <a:r>
              <a:rPr lang="en-GB" altLang="ja-JP" dirty="0" err="1"/>
              <a:t>mycorrhizae</a:t>
            </a:r>
            <a:r>
              <a:rPr lang="en-GB" altLang="ja-JP" dirty="0"/>
              <a:t> since the roots of this plant are colonized by </a:t>
            </a:r>
            <a:r>
              <a:rPr lang="en-GB" altLang="ja-JP" dirty="0" err="1"/>
              <a:t>arbuscular</a:t>
            </a:r>
            <a:r>
              <a:rPr lang="en-GB" altLang="ja-JP" dirty="0"/>
              <a:t> </a:t>
            </a:r>
            <a:r>
              <a:rPr lang="en-GB" altLang="ja-JP" dirty="0" err="1"/>
              <a:t>endomycorrhizae</a:t>
            </a:r>
            <a:r>
              <a:rPr lang="en-GB" altLang="ja-JP" dirty="0"/>
              <a:t> in contaminated soils and sediments.</a:t>
            </a:r>
            <a:endParaRPr lang="fr-FR" dirty="0"/>
          </a:p>
          <a:p>
            <a:pPr eaLnBrk="1" hangingPunct="1">
              <a:spcBef>
                <a:spcPct val="0"/>
              </a:spcBef>
            </a:pPr>
            <a:endParaRPr lang="fr-FR" dirty="0"/>
          </a:p>
          <a:p>
            <a:pPr eaLnBrk="1" hangingPunct="1">
              <a:spcBef>
                <a:spcPct val="0"/>
              </a:spcBef>
            </a:pPr>
            <a:endParaRPr lang="fr-FR" b="1"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endParaRPr lang="en-US"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35</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36</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37</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a:t>Physiological</a:t>
            </a:r>
            <a:r>
              <a:rPr lang="fr-FR" dirty="0"/>
              <a:t> control by the plant.</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38</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a:t>Here</a:t>
            </a:r>
            <a:r>
              <a:rPr lang="fr-FR" dirty="0"/>
              <a:t> </a:t>
            </a:r>
            <a:r>
              <a:rPr lang="fr-FR" dirty="0" err="1"/>
              <a:t>experiment</a:t>
            </a:r>
            <a:r>
              <a:rPr lang="fr-FR" dirty="0"/>
              <a:t> </a:t>
            </a:r>
            <a:r>
              <a:rPr lang="fr-FR" dirty="0" err="1"/>
              <a:t>with</a:t>
            </a:r>
            <a:r>
              <a:rPr lang="fr-FR" dirty="0"/>
              <a:t> Cd, but </a:t>
            </a:r>
            <a:r>
              <a:rPr lang="fr-FR" dirty="0" err="1"/>
              <a:t>would</a:t>
            </a:r>
            <a:r>
              <a:rPr lang="fr-FR" dirty="0"/>
              <a:t> </a:t>
            </a:r>
            <a:r>
              <a:rPr lang="fr-FR" dirty="0" err="1"/>
              <a:t>work</a:t>
            </a:r>
            <a:r>
              <a:rPr lang="fr-FR" dirty="0"/>
              <a:t> </a:t>
            </a:r>
            <a:r>
              <a:rPr lang="fr-FR" dirty="0" err="1"/>
              <a:t>similarly</a:t>
            </a:r>
            <a:r>
              <a:rPr lang="fr-FR" dirty="0"/>
              <a:t> </a:t>
            </a:r>
            <a:r>
              <a:rPr lang="fr-FR" dirty="0" err="1"/>
              <a:t>with</a:t>
            </a:r>
            <a:r>
              <a:rPr lang="fr-FR" dirty="0"/>
              <a:t> Zn.</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39</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30FB3D-63EA-43CE-B67C-B9E80A628169}" type="slidenum">
              <a:rPr lang="de-DE" smtClean="0"/>
              <a:pPr fontAlgn="base">
                <a:spcBef>
                  <a:spcPct val="0"/>
                </a:spcBef>
                <a:spcAft>
                  <a:spcPct val="0"/>
                </a:spcAft>
                <a:defRPr/>
              </a:pPr>
              <a:t>4</a:t>
            </a:fld>
            <a:endParaRPr lang="de-DE"/>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Most plants live in symbiosis with fungal </a:t>
            </a:r>
            <a:r>
              <a:rPr lang="en-US" dirty="0" err="1"/>
              <a:t>myccorhizae</a:t>
            </a:r>
            <a:r>
              <a:rPr lang="en-US" dirty="0"/>
              <a:t>, </a:t>
            </a:r>
            <a:r>
              <a:rPr lang="en-US" sz="1300" dirty="0">
                <a:solidFill>
                  <a:srgbClr val="231DFF"/>
                </a:solidFill>
                <a:latin typeface="Comic Sans MS" pitchFamily="52" charset="0"/>
              </a:rPr>
              <a:t>which extend the influence volume of the plant activity.</a:t>
            </a:r>
            <a:endParaRPr lang="en-US" sz="1300" dirty="0"/>
          </a:p>
          <a:p>
            <a:pPr eaLnBrk="1" hangingPunct="1">
              <a:spcBef>
                <a:spcPct val="0"/>
              </a:spcBef>
            </a:pPr>
            <a:endParaRPr lang="en-US" dirty="0"/>
          </a:p>
          <a:p>
            <a:pPr eaLnBrk="1" hangingPunct="1">
              <a:spcBef>
                <a:spcPct val="0"/>
              </a:spcBef>
            </a:pP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endParaRPr lang="en-US"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40</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X-ray </a:t>
            </a:r>
            <a:r>
              <a:rPr lang="fr-FR" dirty="0" err="1"/>
              <a:t>tomography</a:t>
            </a:r>
            <a:r>
              <a:rPr lang="fr-FR" baseline="0" dirty="0"/>
              <a:t> and </a:t>
            </a:r>
            <a:r>
              <a:rPr lang="en-US" sz="1200" kern="1200" dirty="0" err="1">
                <a:solidFill>
                  <a:schemeClr val="tx1"/>
                </a:solidFill>
                <a:latin typeface="+mn-lt"/>
                <a:ea typeface="+mn-ea"/>
                <a:cs typeface="+mn-cs"/>
              </a:rPr>
              <a:t>nano</a:t>
            </a:r>
            <a:r>
              <a:rPr lang="en-US" sz="1200" kern="1200" dirty="0">
                <a:solidFill>
                  <a:schemeClr val="tx1"/>
                </a:solidFill>
                <a:latin typeface="+mn-lt"/>
                <a:ea typeface="+mn-ea"/>
                <a:cs typeface="+mn-cs"/>
              </a:rPr>
              <a:t>-XRF images of Cu and Zn in a secondary root of </a:t>
            </a:r>
            <a:r>
              <a:rPr lang="en-US" sz="1200" i="1" kern="1200" dirty="0" err="1">
                <a:solidFill>
                  <a:schemeClr val="tx1"/>
                </a:solidFill>
                <a:latin typeface="+mn-lt"/>
                <a:ea typeface="+mn-ea"/>
                <a:cs typeface="+mn-cs"/>
              </a:rPr>
              <a:t>Thlaspi</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arvense</a:t>
            </a:r>
            <a:r>
              <a:rPr lang="en-US" sz="1200" i="1" kern="1200" dirty="0">
                <a:solidFill>
                  <a:schemeClr val="tx1"/>
                </a:solidFill>
                <a:latin typeface="+mn-lt"/>
                <a:ea typeface="+mn-ea"/>
                <a:cs typeface="+mn-cs"/>
              </a:rPr>
              <a:t>.</a:t>
            </a:r>
            <a:r>
              <a:rPr lang="en-US" sz="1200" kern="1200" dirty="0">
                <a:solidFill>
                  <a:schemeClr val="tx1"/>
                </a:solidFill>
                <a:latin typeface="+mn-lt"/>
                <a:ea typeface="+mn-ea"/>
                <a:cs typeface="+mn-cs"/>
              </a:rPr>
              <a:t> Left.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Image from the cortical tissue shows </a:t>
            </a:r>
            <a:r>
              <a:rPr lang="en-US" sz="1200" kern="1200" dirty="0" err="1">
                <a:solidFill>
                  <a:schemeClr val="tx1"/>
                </a:solidFill>
                <a:latin typeface="+mn-lt"/>
                <a:ea typeface="+mn-ea"/>
                <a:cs typeface="+mn-cs"/>
              </a:rPr>
              <a:t>compartmentation</a:t>
            </a:r>
            <a:r>
              <a:rPr lang="en-US" sz="1200" kern="1200" dirty="0">
                <a:solidFill>
                  <a:schemeClr val="tx1"/>
                </a:solidFill>
                <a:latin typeface="+mn-lt"/>
                <a:ea typeface="+mn-ea"/>
                <a:cs typeface="+mn-cs"/>
              </a:rPr>
              <a:t> of Cu on cell walls and Zn in vacuoles and on cell walls. Micro-XANES and micro-EXAFS show that the root restricts entry of Cu into the cytoplasm by </a:t>
            </a:r>
            <a:r>
              <a:rPr lang="en-US" sz="1200" kern="1200" dirty="0" err="1">
                <a:solidFill>
                  <a:schemeClr val="tx1"/>
                </a:solidFill>
                <a:latin typeface="+mn-lt"/>
                <a:ea typeface="+mn-ea"/>
                <a:cs typeface="+mn-cs"/>
              </a:rPr>
              <a:t>chelation</a:t>
            </a:r>
            <a:r>
              <a:rPr lang="en-US" sz="1200" kern="1200" dirty="0">
                <a:solidFill>
                  <a:schemeClr val="tx1"/>
                </a:solidFill>
                <a:latin typeface="+mn-lt"/>
                <a:ea typeface="+mn-ea"/>
                <a:cs typeface="+mn-cs"/>
              </a:rPr>
              <a:t> to </a:t>
            </a:r>
            <a:r>
              <a:rPr lang="en-US" sz="1200" kern="1200" dirty="0" err="1">
                <a:solidFill>
                  <a:schemeClr val="tx1"/>
                </a:solidFill>
                <a:latin typeface="+mn-lt"/>
                <a:ea typeface="+mn-ea"/>
                <a:cs typeface="+mn-cs"/>
              </a:rPr>
              <a:t>histidine</a:t>
            </a:r>
            <a:r>
              <a:rPr lang="en-US" sz="1200" kern="1200" dirty="0">
                <a:solidFill>
                  <a:schemeClr val="tx1"/>
                </a:solidFill>
                <a:latin typeface="+mn-lt"/>
                <a:ea typeface="+mn-ea"/>
                <a:cs typeface="+mn-cs"/>
              </a:rPr>
              <a:t> on the cell wall (next slide), and Zn by sequestration on the cell wall and within the vacuole. Pixel size: 0.18 (H) x 0.18 (V) micron</a:t>
            </a:r>
            <a:r>
              <a:rPr lang="en-US" sz="1200" kern="1200" baseline="30000" dirty="0">
                <a:solidFill>
                  <a:schemeClr val="tx1"/>
                </a:solidFill>
                <a:latin typeface="+mn-lt"/>
                <a:ea typeface="+mn-ea"/>
                <a:cs typeface="+mn-cs"/>
              </a:rPr>
              <a:t>2</a:t>
            </a:r>
            <a:r>
              <a:rPr lang="en-US" sz="1200" kern="1200" dirty="0">
                <a:solidFill>
                  <a:schemeClr val="tx1"/>
                </a:solidFill>
                <a:latin typeface="+mn-lt"/>
                <a:ea typeface="+mn-ea"/>
                <a:cs typeface="+mn-cs"/>
              </a:rPr>
              <a:t>. Right. Image from the stele with several </a:t>
            </a:r>
            <a:r>
              <a:rPr lang="en-US" sz="1200" kern="1200" dirty="0" err="1">
                <a:solidFill>
                  <a:schemeClr val="tx1"/>
                </a:solidFill>
                <a:latin typeface="+mn-lt"/>
                <a:ea typeface="+mn-ea"/>
                <a:cs typeface="+mn-cs"/>
              </a:rPr>
              <a:t>protoxylem</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metaxylem</a:t>
            </a:r>
            <a:r>
              <a:rPr lang="en-US" sz="1200" kern="1200" dirty="0">
                <a:solidFill>
                  <a:schemeClr val="tx1"/>
                </a:solidFill>
                <a:latin typeface="+mn-lt"/>
                <a:ea typeface="+mn-ea"/>
                <a:cs typeface="+mn-cs"/>
              </a:rPr>
              <a:t> vessels with thickened walls encrusted with lignin. Cu and Zn occur on the cell wall and in the xylem lumen (with capture of the xylem sap). Pixel size: 0.2 (H) x 0.2 (V) micron</a:t>
            </a:r>
            <a:r>
              <a:rPr lang="en-US" sz="1200" kern="1200" baseline="30000" dirty="0">
                <a:solidFill>
                  <a:schemeClr val="tx1"/>
                </a:solidFill>
                <a:latin typeface="+mn-lt"/>
                <a:ea typeface="+mn-ea"/>
                <a:cs typeface="+mn-cs"/>
              </a:rPr>
              <a:t>2</a:t>
            </a:r>
            <a:r>
              <a:rPr lang="en-US" sz="1200" kern="1200" dirty="0">
                <a:solidFill>
                  <a:schemeClr val="tx1"/>
                </a:solidFill>
                <a:latin typeface="+mn-lt"/>
                <a:ea typeface="+mn-ea"/>
                <a:cs typeface="+mn-cs"/>
              </a:rPr>
              <a:t>.</a:t>
            </a:r>
          </a:p>
          <a:p>
            <a:endParaRPr lang="fr-FR" dirty="0"/>
          </a:p>
        </p:txBody>
      </p:sp>
      <p:sp>
        <p:nvSpPr>
          <p:cNvPr id="4" name="Espace réservé du numéro de diapositive 3"/>
          <p:cNvSpPr>
            <a:spLocks noGrp="1"/>
          </p:cNvSpPr>
          <p:nvPr>
            <p:ph type="sldNum" sz="quarter" idx="10"/>
          </p:nvPr>
        </p:nvSpPr>
        <p:spPr/>
        <p:txBody>
          <a:bodyPr/>
          <a:lstStyle/>
          <a:p>
            <a:pPr>
              <a:defRPr/>
            </a:pPr>
            <a:fld id="{2780122A-01ED-4E14-A8B4-3F4BAEE2E0D0}" type="slidenum">
              <a:rPr lang="fr-FR" smtClean="0"/>
              <a:pPr>
                <a:defRPr/>
              </a:pPr>
              <a:t>41</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a:solidFill>
                  <a:schemeClr val="tx1"/>
                </a:solidFill>
                <a:latin typeface="+mn-lt"/>
                <a:ea typeface="+mn-ea"/>
                <a:cs typeface="+mn-cs"/>
              </a:rPr>
              <a:t>The L-</a:t>
            </a:r>
            <a:r>
              <a:rPr lang="en-US" sz="1200" kern="1200" dirty="0" err="1">
                <a:solidFill>
                  <a:schemeClr val="tx1"/>
                </a:solidFill>
                <a:latin typeface="+mn-lt"/>
                <a:ea typeface="+mn-ea"/>
                <a:cs typeface="+mn-cs"/>
              </a:rPr>
              <a:t>histidine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ligand</a:t>
            </a:r>
            <a:r>
              <a:rPr lang="en-US" sz="1200" kern="1200" dirty="0">
                <a:solidFill>
                  <a:schemeClr val="tx1"/>
                </a:solidFill>
                <a:latin typeface="+mn-lt"/>
                <a:ea typeface="+mn-ea"/>
                <a:cs typeface="+mn-cs"/>
              </a:rPr>
              <a:t> changes orientation with </a:t>
            </a:r>
            <a:r>
              <a:rPr lang="en-US" sz="1200" kern="1200" dirty="0" err="1">
                <a:solidFill>
                  <a:schemeClr val="tx1"/>
                </a:solidFill>
                <a:latin typeface="+mn-lt"/>
                <a:ea typeface="+mn-ea"/>
                <a:cs typeface="+mn-cs"/>
              </a:rPr>
              <a:t>pH.</a:t>
            </a:r>
            <a:r>
              <a:rPr lang="en-US" sz="1200" kern="1200" dirty="0">
                <a:solidFill>
                  <a:schemeClr val="tx1"/>
                </a:solidFill>
                <a:latin typeface="+mn-lt"/>
                <a:ea typeface="+mn-ea"/>
                <a:cs typeface="+mn-cs"/>
              </a:rPr>
              <a:t> </a:t>
            </a:r>
            <a:r>
              <a:rPr lang="fr-FR" dirty="0"/>
              <a:t>Micro-XANES and micro-EXAFS show </a:t>
            </a:r>
            <a:r>
              <a:rPr lang="fr-FR" dirty="0" err="1"/>
              <a:t>that</a:t>
            </a:r>
            <a:r>
              <a:rPr lang="fr-FR" dirty="0"/>
              <a:t> Cu</a:t>
            </a:r>
            <a:r>
              <a:rPr lang="en-GB" sz="1200" kern="1200" dirty="0">
                <a:solidFill>
                  <a:schemeClr val="tx1"/>
                </a:solidFill>
                <a:latin typeface="+mn-lt"/>
                <a:ea typeface="+mn-ea"/>
                <a:cs typeface="+mn-cs"/>
              </a:rPr>
              <a:t> is stored on cell walls as a unique five-coordinate </a:t>
            </a:r>
            <a:r>
              <a:rPr lang="en-US" sz="1200" kern="1200" dirty="0">
                <a:solidFill>
                  <a:schemeClr val="tx1"/>
                </a:solidFill>
                <a:latin typeface="+mn-lt"/>
                <a:ea typeface="+mn-ea"/>
                <a:cs typeface="+mn-cs"/>
              </a:rPr>
              <a:t>Cu(II)–</a:t>
            </a:r>
            <a:r>
              <a:rPr lang="en-US" sz="1200" i="1" kern="1200" dirty="0" err="1">
                <a:solidFill>
                  <a:schemeClr val="tx1"/>
                </a:solidFill>
                <a:latin typeface="+mn-lt"/>
                <a:ea typeface="+mn-ea"/>
                <a:cs typeface="+mn-cs"/>
              </a:rPr>
              <a:t>bis</a:t>
            </a:r>
            <a:r>
              <a:rPr lang="en-US" sz="1200" kern="1200" dirty="0">
                <a:solidFill>
                  <a:schemeClr val="tx1"/>
                </a:solidFill>
                <a:latin typeface="+mn-lt"/>
                <a:ea typeface="+mn-ea"/>
                <a:cs typeface="+mn-cs"/>
              </a:rPr>
              <a:t>(L-</a:t>
            </a:r>
            <a:r>
              <a:rPr lang="en-US" sz="1200" kern="1200" dirty="0" err="1">
                <a:solidFill>
                  <a:schemeClr val="tx1"/>
                </a:solidFill>
                <a:latin typeface="+mn-lt"/>
                <a:ea typeface="+mn-ea"/>
                <a:cs typeface="+mn-cs"/>
              </a:rPr>
              <a:t>histidinato</a:t>
            </a:r>
            <a:r>
              <a:rPr lang="en-US" sz="1200" kern="1200" dirty="0">
                <a:solidFill>
                  <a:schemeClr val="tx1"/>
                </a:solidFill>
                <a:latin typeface="+mn-lt"/>
                <a:ea typeface="+mn-ea"/>
                <a:cs typeface="+mn-cs"/>
              </a:rPr>
              <a:t>) complex with one L-</a:t>
            </a:r>
            <a:r>
              <a:rPr lang="en-US" sz="1200" kern="1200" dirty="0" err="1">
                <a:solidFill>
                  <a:schemeClr val="tx1"/>
                </a:solidFill>
                <a:latin typeface="+mn-lt"/>
                <a:ea typeface="+mn-ea"/>
                <a:cs typeface="+mn-cs"/>
              </a:rPr>
              <a:t>histidine</a:t>
            </a:r>
            <a:r>
              <a:rPr lang="en-US" sz="1200" kern="1200" dirty="0">
                <a:solidFill>
                  <a:schemeClr val="tx1"/>
                </a:solidFill>
                <a:latin typeface="+mn-lt"/>
                <a:ea typeface="+mn-ea"/>
                <a:cs typeface="+mn-cs"/>
              </a:rPr>
              <a:t> behaving as a tridentate </a:t>
            </a:r>
            <a:r>
              <a:rPr lang="en-US" sz="1200" kern="1200" dirty="0" err="1">
                <a:solidFill>
                  <a:schemeClr val="tx1"/>
                </a:solidFill>
                <a:latin typeface="+mn-lt"/>
                <a:ea typeface="+mn-ea"/>
                <a:cs typeface="+mn-cs"/>
              </a:rPr>
              <a:t>ligand</a:t>
            </a:r>
            <a:r>
              <a:rPr lang="en-US" sz="1200" kern="1200" dirty="0">
                <a:solidFill>
                  <a:schemeClr val="tx1"/>
                </a:solidFill>
                <a:latin typeface="+mn-lt"/>
                <a:ea typeface="+mn-ea"/>
                <a:cs typeface="+mn-cs"/>
              </a:rPr>
              <a:t> and the other as a </a:t>
            </a:r>
            <a:r>
              <a:rPr lang="en-US" sz="1200" kern="1200" dirty="0" err="1">
                <a:solidFill>
                  <a:schemeClr val="tx1"/>
                </a:solidFill>
                <a:latin typeface="+mn-lt"/>
                <a:ea typeface="+mn-ea"/>
                <a:cs typeface="+mn-cs"/>
              </a:rPr>
              <a:t>bidentate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ligand</a:t>
            </a:r>
            <a:r>
              <a:rPr lang="en-US" sz="1200" kern="1200" dirty="0">
                <a:solidFill>
                  <a:schemeClr val="tx1"/>
                </a:solidFill>
                <a:latin typeface="+mn-lt"/>
                <a:ea typeface="+mn-ea"/>
                <a:cs typeface="+mn-cs"/>
              </a:rPr>
              <a:t>. Tridentate binding of Cu(II) provides thermodynamic stability (similarly to Cu-citrate) needed to protect cells against copper toxicity, and </a:t>
            </a:r>
            <a:r>
              <a:rPr lang="en-US" sz="1200" kern="1200" dirty="0" err="1">
                <a:solidFill>
                  <a:schemeClr val="tx1"/>
                </a:solidFill>
                <a:latin typeface="+mn-lt"/>
                <a:ea typeface="+mn-ea"/>
                <a:cs typeface="+mn-cs"/>
              </a:rPr>
              <a:t>bidentate</a:t>
            </a:r>
            <a:r>
              <a:rPr lang="en-US" sz="1200" kern="1200" dirty="0">
                <a:solidFill>
                  <a:schemeClr val="tx1"/>
                </a:solidFill>
                <a:latin typeface="+mn-lt"/>
                <a:ea typeface="+mn-ea"/>
                <a:cs typeface="+mn-cs"/>
              </a:rPr>
              <a:t> binding enables kinetic </a:t>
            </a:r>
            <a:r>
              <a:rPr lang="en-US" sz="1200" kern="1200" dirty="0" err="1">
                <a:solidFill>
                  <a:schemeClr val="tx1"/>
                </a:solidFill>
                <a:latin typeface="+mn-lt"/>
                <a:ea typeface="+mn-ea"/>
                <a:cs typeface="+mn-cs"/>
              </a:rPr>
              <a:t>lability</a:t>
            </a:r>
            <a:r>
              <a:rPr lang="en-US" sz="1200" kern="1200" dirty="0">
                <a:solidFill>
                  <a:schemeClr val="tx1"/>
                </a:solidFill>
                <a:latin typeface="+mn-lt"/>
                <a:ea typeface="+mn-ea"/>
                <a:cs typeface="+mn-cs"/>
              </a:rPr>
              <a:t> along the cell wall through protein-protein docking with the non-bonded </a:t>
            </a:r>
            <a:r>
              <a:rPr lang="en-US" sz="1200" kern="1200" dirty="0" err="1">
                <a:solidFill>
                  <a:schemeClr val="tx1"/>
                </a:solidFill>
                <a:latin typeface="+mn-lt"/>
                <a:ea typeface="+mn-ea"/>
                <a:cs typeface="+mn-cs"/>
              </a:rPr>
              <a:t>imidazole</a:t>
            </a:r>
            <a:r>
              <a:rPr lang="en-US" sz="1200" kern="1200" dirty="0">
                <a:solidFill>
                  <a:schemeClr val="tx1"/>
                </a:solidFill>
                <a:latin typeface="+mn-lt"/>
                <a:ea typeface="+mn-ea"/>
                <a:cs typeface="+mn-cs"/>
              </a:rPr>
              <a:t> group (hydrophobic chain providing an anchor to proteins</a:t>
            </a:r>
            <a:r>
              <a:rPr lang="en-US" sz="1200" kern="1200" baseline="0" dirty="0">
                <a:solidFill>
                  <a:schemeClr val="tx1"/>
                </a:solidFill>
                <a:latin typeface="+mn-lt"/>
                <a:ea typeface="+mn-ea"/>
                <a:cs typeface="+mn-cs"/>
              </a:rPr>
              <a:t> through van </a:t>
            </a:r>
            <a:r>
              <a:rPr lang="en-US" sz="1200" kern="1200" baseline="0" dirty="0" err="1">
                <a:solidFill>
                  <a:schemeClr val="tx1"/>
                </a:solidFill>
                <a:latin typeface="+mn-lt"/>
                <a:ea typeface="+mn-ea"/>
                <a:cs typeface="+mn-cs"/>
              </a:rPr>
              <a:t>der</a:t>
            </a:r>
            <a:r>
              <a:rPr lang="en-US" sz="1200" kern="1200" baseline="0" dirty="0">
                <a:solidFill>
                  <a:schemeClr val="tx1"/>
                </a:solidFill>
                <a:latin typeface="+mn-lt"/>
                <a:ea typeface="+mn-ea"/>
                <a:cs typeface="+mn-cs"/>
              </a:rPr>
              <a:t> Waals interactions</a:t>
            </a:r>
            <a:r>
              <a:rPr lang="en-US" sz="1200" kern="1200" dirty="0">
                <a:solidFill>
                  <a:schemeClr val="tx1"/>
                </a:solidFill>
                <a:latin typeface="+mn-lt"/>
                <a:ea typeface="+mn-ea"/>
                <a:cs typeface="+mn-cs"/>
              </a:rPr>
              <a:t>).</a:t>
            </a:r>
            <a:endParaRPr lang="en-US"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42</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p>
        </p:txBody>
      </p:sp>
      <p:sp>
        <p:nvSpPr>
          <p:cNvPr id="4" name="Espace réservé du numéro de diapositive 3"/>
          <p:cNvSpPr>
            <a:spLocks noGrp="1"/>
          </p:cNvSpPr>
          <p:nvPr>
            <p:ph type="sldNum" sz="quarter" idx="10"/>
          </p:nvPr>
        </p:nvSpPr>
        <p:spPr/>
        <p:txBody>
          <a:bodyPr/>
          <a:lstStyle/>
          <a:p>
            <a:pPr>
              <a:defRPr/>
            </a:pPr>
            <a:fld id="{2780122A-01ED-4E14-A8B4-3F4BAEE2E0D0}" type="slidenum">
              <a:rPr lang="fr-FR" smtClean="0"/>
              <a:pPr>
                <a:defRPr/>
              </a:pPr>
              <a:t>43</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300" dirty="0"/>
              <a:t>Zn partitioning between the veins and the leaf tissue.</a:t>
            </a:r>
            <a:endParaRPr lang="fr-FR"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44</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a:t>Tolerance</a:t>
            </a:r>
            <a:r>
              <a:rPr lang="fr-FR" dirty="0"/>
              <a:t> = exclusion of </a:t>
            </a:r>
            <a:r>
              <a:rPr lang="fr-FR" dirty="0" err="1"/>
              <a:t>TMs</a:t>
            </a:r>
            <a:r>
              <a:rPr lang="fr-FR" dirty="0"/>
              <a:t> </a:t>
            </a:r>
            <a:r>
              <a:rPr lang="fr-FR" dirty="0" err="1"/>
              <a:t>from</a:t>
            </a:r>
            <a:r>
              <a:rPr lang="fr-FR" dirty="0"/>
              <a:t> the shoot.</a:t>
            </a:r>
            <a:r>
              <a:rPr lang="fr-FR" baseline="0" dirty="0"/>
              <a:t> </a:t>
            </a:r>
            <a:r>
              <a:rPr lang="fr-FR" baseline="0" dirty="0" err="1"/>
              <a:t>Metals</a:t>
            </a:r>
            <a:r>
              <a:rPr lang="fr-FR" baseline="0" dirty="0"/>
              <a:t> are </a:t>
            </a:r>
            <a:r>
              <a:rPr lang="fr-FR" baseline="0" dirty="0" err="1"/>
              <a:t>sequestered</a:t>
            </a:r>
            <a:r>
              <a:rPr lang="fr-FR" baseline="0" dirty="0"/>
              <a:t> on the </a:t>
            </a:r>
            <a:r>
              <a:rPr lang="fr-FR" baseline="0" dirty="0" err="1"/>
              <a:t>root</a:t>
            </a:r>
            <a:r>
              <a:rPr lang="fr-FR" baseline="0" dirty="0"/>
              <a:t> </a:t>
            </a:r>
            <a:r>
              <a:rPr lang="fr-FR" baseline="0" dirty="0" err="1"/>
              <a:t>cell</a:t>
            </a:r>
            <a:r>
              <a:rPr lang="fr-FR" baseline="0" dirty="0"/>
              <a:t> </a:t>
            </a:r>
            <a:r>
              <a:rPr lang="fr-FR" baseline="0" dirty="0" err="1"/>
              <a:t>walls</a:t>
            </a:r>
            <a:r>
              <a:rPr lang="fr-FR" baseline="0" dirty="0"/>
              <a:t> and </a:t>
            </a:r>
            <a:r>
              <a:rPr lang="fr-FR" baseline="0" dirty="0" err="1"/>
              <a:t>sometimes</a:t>
            </a:r>
            <a:r>
              <a:rPr lang="fr-FR" baseline="0" dirty="0"/>
              <a:t> (Zn, Cd) </a:t>
            </a:r>
            <a:r>
              <a:rPr lang="fr-FR" baseline="0" dirty="0" err="1"/>
              <a:t>also</a:t>
            </a:r>
            <a:r>
              <a:rPr lang="fr-FR" baseline="0" dirty="0"/>
              <a:t> in the </a:t>
            </a:r>
            <a:r>
              <a:rPr lang="fr-FR" baseline="0" dirty="0" err="1"/>
              <a:t>root</a:t>
            </a:r>
            <a:r>
              <a:rPr lang="fr-FR" baseline="0" dirty="0"/>
              <a:t> (cortical) vacuoles. </a:t>
            </a:r>
            <a:r>
              <a:rPr lang="fr-FR" dirty="0" err="1"/>
              <a:t>Hyperaccumulation</a:t>
            </a:r>
            <a:r>
              <a:rPr lang="fr-FR" dirty="0"/>
              <a:t>: </a:t>
            </a:r>
            <a:r>
              <a:rPr lang="fr-FR" dirty="0" err="1"/>
              <a:t>capacity</a:t>
            </a:r>
            <a:r>
              <a:rPr lang="fr-FR" dirty="0"/>
              <a:t> of the plants to store </a:t>
            </a:r>
            <a:r>
              <a:rPr lang="fr-FR" dirty="0" err="1"/>
              <a:t>Zn,Cd</a:t>
            </a:r>
            <a:r>
              <a:rPr lang="fr-FR" dirty="0"/>
              <a:t> </a:t>
            </a:r>
            <a:r>
              <a:rPr lang="fr-FR" dirty="0" err="1"/>
              <a:t>also</a:t>
            </a:r>
            <a:r>
              <a:rPr lang="fr-FR" baseline="0" dirty="0"/>
              <a:t> in the </a:t>
            </a:r>
            <a:r>
              <a:rPr lang="fr-FR" baseline="0" dirty="0" err="1"/>
              <a:t>leaf</a:t>
            </a:r>
            <a:r>
              <a:rPr lang="fr-FR" baseline="0" dirty="0"/>
              <a:t> vacuoles.</a:t>
            </a:r>
            <a:endParaRPr lang="fr-FR"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45</a:t>
            </a:fld>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endParaRPr lang="en-US"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46</a:t>
            </a:fld>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a:t>merB</a:t>
            </a:r>
            <a:r>
              <a:rPr lang="fr-FR" dirty="0"/>
              <a:t> </a:t>
            </a:r>
            <a:r>
              <a:rPr lang="fr-FR" dirty="0" err="1"/>
              <a:t>gene</a:t>
            </a:r>
            <a:r>
              <a:rPr lang="fr-FR" dirty="0"/>
              <a:t> codes for the </a:t>
            </a:r>
            <a:r>
              <a:rPr lang="fr-FR" dirty="0" err="1"/>
              <a:t>MerB</a:t>
            </a:r>
            <a:r>
              <a:rPr lang="fr-FR" dirty="0"/>
              <a:t> lyase;</a:t>
            </a:r>
            <a:r>
              <a:rPr lang="fr-FR" baseline="0" dirty="0"/>
              <a:t> </a:t>
            </a:r>
            <a:r>
              <a:rPr lang="fr-FR" dirty="0" err="1"/>
              <a:t>merA</a:t>
            </a:r>
            <a:r>
              <a:rPr lang="fr-FR" dirty="0"/>
              <a:t> </a:t>
            </a:r>
            <a:r>
              <a:rPr lang="fr-FR" dirty="0" err="1"/>
              <a:t>gene</a:t>
            </a:r>
            <a:r>
              <a:rPr lang="fr-FR" baseline="0" dirty="0"/>
              <a:t> </a:t>
            </a:r>
            <a:r>
              <a:rPr lang="fr-FR" dirty="0"/>
              <a:t>codes for the </a:t>
            </a:r>
            <a:r>
              <a:rPr lang="fr-FR" dirty="0" err="1"/>
              <a:t>MerA</a:t>
            </a:r>
            <a:r>
              <a:rPr lang="fr-FR" dirty="0"/>
              <a:t> </a:t>
            </a:r>
            <a:r>
              <a:rPr lang="fr-FR" dirty="0" err="1"/>
              <a:t>mercuric</a:t>
            </a:r>
            <a:r>
              <a:rPr lang="fr-FR" dirty="0"/>
              <a:t> </a:t>
            </a:r>
            <a:r>
              <a:rPr lang="fr-FR" dirty="0" err="1"/>
              <a:t>reductase</a:t>
            </a:r>
            <a:r>
              <a:rPr lang="fr-FR" dirty="0"/>
              <a:t>.</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47</a:t>
            </a:fld>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300" dirty="0"/>
              <a:t>In plants, the </a:t>
            </a:r>
            <a:r>
              <a:rPr lang="en-US" sz="1300" dirty="0"/>
              <a:t>primary target of Hg damage is the chloroplast; Hg inhibits electron transport and photosynthesis.</a:t>
            </a:r>
            <a:r>
              <a:rPr lang="en-US" sz="1300" baseline="0" dirty="0"/>
              <a:t> The </a:t>
            </a:r>
            <a:r>
              <a:rPr lang="en-US" sz="1300" dirty="0" err="1"/>
              <a:t>operon</a:t>
            </a:r>
            <a:r>
              <a:rPr lang="en-US" sz="1300" dirty="0"/>
              <a:t> </a:t>
            </a:r>
            <a:r>
              <a:rPr lang="en-US" sz="1400" dirty="0"/>
              <a:t>coding for mercuric ion </a:t>
            </a:r>
            <a:r>
              <a:rPr lang="en-US" sz="1400" dirty="0" err="1"/>
              <a:t>reductase</a:t>
            </a:r>
            <a:r>
              <a:rPr lang="en-US" sz="1400" dirty="0"/>
              <a:t> (</a:t>
            </a:r>
            <a:r>
              <a:rPr lang="en-US" sz="1400" dirty="0" err="1"/>
              <a:t>merA</a:t>
            </a:r>
            <a:r>
              <a:rPr lang="en-US" sz="1400" dirty="0"/>
              <a:t>) and </a:t>
            </a:r>
            <a:r>
              <a:rPr lang="en-US" sz="1400" dirty="0" err="1"/>
              <a:t>organomercurial</a:t>
            </a:r>
            <a:r>
              <a:rPr lang="en-US" sz="1400" dirty="0"/>
              <a:t> </a:t>
            </a:r>
            <a:r>
              <a:rPr lang="en-US" sz="1400" dirty="0" err="1"/>
              <a:t>lyase</a:t>
            </a:r>
            <a:r>
              <a:rPr lang="en-US" sz="1400" dirty="0"/>
              <a:t> (</a:t>
            </a:r>
            <a:r>
              <a:rPr lang="en-US" sz="1400" dirty="0" err="1"/>
              <a:t>merB</a:t>
            </a:r>
            <a:r>
              <a:rPr lang="en-US" sz="1400" dirty="0"/>
              <a:t>)</a:t>
            </a:r>
            <a:r>
              <a:rPr lang="en-US" sz="1300" dirty="0"/>
              <a:t> is inserted into the chloroplast genome to prevent the pollen transmission of foreign </a:t>
            </a:r>
            <a:r>
              <a:rPr lang="fr-FR" sz="1300" dirty="0"/>
              <a:t>DNA. </a:t>
            </a:r>
            <a:r>
              <a:rPr lang="en-US" dirty="0"/>
              <a:t>The use of chloroplast (or mitochondrial) transformation to enhance </a:t>
            </a:r>
            <a:r>
              <a:rPr lang="en-US" dirty="0" err="1"/>
              <a:t>phytoextraction</a:t>
            </a:r>
            <a:r>
              <a:rPr lang="en-US" dirty="0"/>
              <a:t>/</a:t>
            </a:r>
            <a:r>
              <a:rPr lang="en-US" dirty="0" err="1"/>
              <a:t>phytovolatisation</a:t>
            </a:r>
            <a:r>
              <a:rPr lang="en-US" dirty="0"/>
              <a:t> is particularly beneficial because it </a:t>
            </a:r>
            <a:r>
              <a:rPr lang="en-US" u="none" dirty="0"/>
              <a:t>prevents the escape of </a:t>
            </a:r>
            <a:r>
              <a:rPr lang="en-US" u="none" dirty="0" err="1"/>
              <a:t>transgenes</a:t>
            </a:r>
            <a:r>
              <a:rPr lang="en-US" u="none" dirty="0"/>
              <a:t> via pollen to re</a:t>
            </a:r>
            <a:r>
              <a:rPr lang="en-US" dirty="0"/>
              <a:t>lated weeds.</a:t>
            </a:r>
            <a:endParaRPr lang="fr-FR" sz="1300"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48</a:t>
            </a:fld>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49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802069-6C41-40C5-B828-A0DBC8744006}" type="slidenum">
              <a:rPr lang="de-DE" smtClean="0"/>
              <a:pPr fontAlgn="base">
                <a:spcBef>
                  <a:spcPct val="0"/>
                </a:spcBef>
                <a:spcAft>
                  <a:spcPct val="0"/>
                </a:spcAft>
                <a:defRPr/>
              </a:pPr>
              <a:t>5</a:t>
            </a:fld>
            <a:endParaRPr lang="de-DE"/>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50</a:t>
            </a:fld>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Importance of </a:t>
            </a:r>
            <a:r>
              <a:rPr lang="fr-FR" dirty="0" err="1"/>
              <a:t>recycling</a:t>
            </a:r>
            <a:r>
              <a:rPr lang="fr-FR" dirty="0"/>
              <a:t> to </a:t>
            </a:r>
            <a:r>
              <a:rPr lang="fr-FR" dirty="0" err="1"/>
              <a:t>minimize</a:t>
            </a:r>
            <a:r>
              <a:rPr lang="fr-FR" dirty="0"/>
              <a:t> </a:t>
            </a:r>
            <a:r>
              <a:rPr lang="fr-FR" dirty="0" err="1"/>
              <a:t>waste</a:t>
            </a:r>
            <a:r>
              <a:rPr lang="fr-FR" dirty="0"/>
              <a:t>.</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51</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2B538F-77F3-4A84-B496-495184E8B9FD}" type="slidenum">
              <a:rPr lang="de-DE" smtClean="0"/>
              <a:pPr fontAlgn="base">
                <a:spcBef>
                  <a:spcPct val="0"/>
                </a:spcBef>
                <a:spcAft>
                  <a:spcPct val="0"/>
                </a:spcAft>
                <a:defRPr/>
              </a:pPr>
              <a:t>6</a:t>
            </a:fld>
            <a:endParaRPr lang="de-DE"/>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Example</a:t>
            </a:r>
            <a:r>
              <a:rPr lang="en-US" baseline="0" dirty="0"/>
              <a:t> of </a:t>
            </a:r>
            <a:r>
              <a:rPr lang="en-US" baseline="0" dirty="0" err="1"/>
              <a:t>mycorrhiza</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 </a:t>
            </a:r>
            <a:r>
              <a:rPr lang="en-US" dirty="0" err="1"/>
              <a:t>Australis</a:t>
            </a:r>
            <a:r>
              <a:rPr lang="en-US" dirty="0"/>
              <a:t> is a large perennial grass found in wetlands throughout temperate and tropical regions. It is one of the main wetland plant</a:t>
            </a:r>
            <a:r>
              <a:rPr lang="en-US" baseline="0" dirty="0"/>
              <a:t> </a:t>
            </a:r>
            <a:r>
              <a:rPr lang="en-US" dirty="0"/>
              <a:t>species used in </a:t>
            </a:r>
            <a:r>
              <a:rPr lang="en-US" i="0" dirty="0" err="1"/>
              <a:t>phytoremediation</a:t>
            </a:r>
            <a:r>
              <a:rPr lang="fr-FR" dirty="0"/>
              <a:t>. The </a:t>
            </a:r>
            <a:r>
              <a:rPr lang="fr-FR" dirty="0" err="1"/>
              <a:t>soil</a:t>
            </a:r>
            <a:r>
              <a:rPr lang="fr-FR" dirty="0"/>
              <a:t> </a:t>
            </a:r>
            <a:r>
              <a:rPr lang="fr-FR" dirty="0" err="1"/>
              <a:t>matrix</a:t>
            </a:r>
            <a:r>
              <a:rPr lang="fr-FR" dirty="0"/>
              <a:t> </a:t>
            </a:r>
            <a:r>
              <a:rPr lang="fr-FR" dirty="0" err="1"/>
              <a:t>can</a:t>
            </a:r>
            <a:r>
              <a:rPr lang="fr-FR" dirty="0"/>
              <a:t> </a:t>
            </a:r>
            <a:r>
              <a:rPr lang="fr-FR" dirty="0" err="1"/>
              <a:t>be</a:t>
            </a:r>
            <a:r>
              <a:rPr lang="fr-FR" dirty="0"/>
              <a:t> </a:t>
            </a:r>
            <a:r>
              <a:rPr lang="fr-FR" dirty="0" err="1"/>
              <a:t>totally</a:t>
            </a:r>
            <a:r>
              <a:rPr lang="fr-FR" dirty="0"/>
              <a:t> « </a:t>
            </a:r>
            <a:r>
              <a:rPr lang="fr-FR" dirty="0" err="1"/>
              <a:t>rhizospheric</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This</a:t>
            </a:r>
            <a:r>
              <a:rPr lang="fr-FR" baseline="0" dirty="0"/>
              <a:t> </a:t>
            </a:r>
            <a:r>
              <a:rPr lang="fr-FR" baseline="0" dirty="0" err="1"/>
              <a:t>phytotechnology</a:t>
            </a:r>
            <a:r>
              <a:rPr lang="fr-FR" baseline="0" dirty="0"/>
              <a:t> </a:t>
            </a:r>
            <a:r>
              <a:rPr lang="fr-FR" baseline="0" dirty="0" err="1"/>
              <a:t>w</a:t>
            </a:r>
            <a:r>
              <a:rPr lang="fr-FR" dirty="0" err="1"/>
              <a:t>orks</a:t>
            </a:r>
            <a:r>
              <a:rPr lang="fr-FR" dirty="0"/>
              <a:t> </a:t>
            </a:r>
            <a:r>
              <a:rPr lang="fr-FR" dirty="0" err="1"/>
              <a:t>pretty</a:t>
            </a:r>
            <a:r>
              <a:rPr lang="fr-FR" dirty="0"/>
              <a:t> </a:t>
            </a:r>
            <a:r>
              <a:rPr lang="fr-FR" dirty="0" err="1"/>
              <a:t>well</a:t>
            </a:r>
            <a:r>
              <a:rPr lang="fr-FR" dirty="0"/>
              <a:t> for Pb </a:t>
            </a:r>
            <a:r>
              <a:rPr lang="fr-FR" dirty="0" err="1"/>
              <a:t>owing</a:t>
            </a:r>
            <a:r>
              <a:rPr lang="fr-FR" dirty="0"/>
              <a:t> to the </a:t>
            </a:r>
            <a:r>
              <a:rPr lang="fr-FR" dirty="0" err="1"/>
              <a:t>low</a:t>
            </a:r>
            <a:r>
              <a:rPr lang="fr-FR" dirty="0"/>
              <a:t> </a:t>
            </a:r>
            <a:r>
              <a:rPr lang="fr-FR" dirty="0" err="1"/>
              <a:t>solubility</a:t>
            </a:r>
            <a:r>
              <a:rPr lang="fr-FR" dirty="0"/>
              <a:t> of </a:t>
            </a:r>
            <a:r>
              <a:rPr lang="fr-FR" dirty="0" err="1"/>
              <a:t>lead</a:t>
            </a:r>
            <a:r>
              <a:rPr lang="fr-FR" dirty="0"/>
              <a:t> phosphates, and </a:t>
            </a:r>
            <a:r>
              <a:rPr lang="fr-FR" dirty="0" err="1"/>
              <a:t>also</a:t>
            </a:r>
            <a:r>
              <a:rPr lang="fr-FR" dirty="0"/>
              <a:t> for Cr (</a:t>
            </a:r>
            <a:r>
              <a:rPr lang="fr-FR" dirty="0" err="1"/>
              <a:t>reduction</a:t>
            </a:r>
            <a:r>
              <a:rPr lang="fr-FR" dirty="0"/>
              <a:t> of mobile Cr(VI) to immobile Cr(III))</a:t>
            </a:r>
            <a:r>
              <a:rPr lang="fr-FR" baseline="0" dirty="0"/>
              <a:t> and for </a:t>
            </a:r>
            <a:r>
              <a:rPr lang="fr-FR" baseline="0" dirty="0" err="1"/>
              <a:t>r</a:t>
            </a:r>
            <a:r>
              <a:rPr lang="fr-FR" dirty="0" err="1"/>
              <a:t>adionuclides</a:t>
            </a:r>
            <a:r>
              <a:rPr lang="fr-FR" dirty="0"/>
              <a:t>.</a:t>
            </a:r>
          </a:p>
        </p:txBody>
      </p:sp>
      <p:sp>
        <p:nvSpPr>
          <p:cNvPr id="4" name="Espace réservé du numéro de diapositive 3"/>
          <p:cNvSpPr>
            <a:spLocks noGrp="1"/>
          </p:cNvSpPr>
          <p:nvPr>
            <p:ph type="sldNum" sz="quarter" idx="10"/>
          </p:nvPr>
        </p:nvSpPr>
        <p:spPr/>
        <p:txBody>
          <a:bodyPr/>
          <a:lstStyle/>
          <a:p>
            <a:fld id="{ECD0F081-5AE4-4364-82AC-B0379F7B59F0}"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14C9E7A3-0ECA-4A5D-B09B-37E940B6F5D2}" type="datetimeFigureOut">
              <a:rPr lang="fr-FR" smtClean="0"/>
              <a:pPr/>
              <a:t>24/03/2021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586732A-BBBF-4624-BB6B-78DA1904A4E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4C9E7A3-0ECA-4A5D-B09B-37E940B6F5D2}" type="datetimeFigureOut">
              <a:rPr lang="fr-FR" smtClean="0"/>
              <a:pPr/>
              <a:t>24/03/2021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586732A-BBBF-4624-BB6B-78DA1904A4E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4C9E7A3-0ECA-4A5D-B09B-37E940B6F5D2}" type="datetimeFigureOut">
              <a:rPr lang="fr-FR" smtClean="0"/>
              <a:pPr/>
              <a:t>24/03/2021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586732A-BBBF-4624-BB6B-78DA1904A4E8}"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e la date 2"/>
          <p:cNvSpPr>
            <a:spLocks noGrp="1"/>
          </p:cNvSpPr>
          <p:nvPr>
            <p:ph type="dt" sz="half" idx="10"/>
          </p:nvPr>
        </p:nvSpPr>
        <p:spPr>
          <a:xfrm>
            <a:off x="457200" y="6245225"/>
            <a:ext cx="2133600" cy="476250"/>
          </a:xfrm>
        </p:spPr>
        <p:txBody>
          <a:bodyPr/>
          <a:lstStyle>
            <a:lvl1pPr>
              <a:defRPr/>
            </a:lvl1pPr>
          </a:lstStyle>
          <a:p>
            <a:endParaRPr lang="fr-FR"/>
          </a:p>
        </p:txBody>
      </p:sp>
      <p:sp>
        <p:nvSpPr>
          <p:cNvPr id="4" name="Espace réservé du pied de page 3"/>
          <p:cNvSpPr>
            <a:spLocks noGrp="1"/>
          </p:cNvSpPr>
          <p:nvPr>
            <p:ph type="ftr" sz="quarter" idx="11"/>
          </p:nvPr>
        </p:nvSpPr>
        <p:spPr>
          <a:xfrm>
            <a:off x="3124200" y="6245225"/>
            <a:ext cx="2895600" cy="476250"/>
          </a:xfr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6553200" y="6245225"/>
            <a:ext cx="2133600" cy="476250"/>
          </a:xfrm>
        </p:spPr>
        <p:txBody>
          <a:bodyPr/>
          <a:lstStyle>
            <a:lvl1pPr>
              <a:defRPr/>
            </a:lvl1pPr>
          </a:lstStyle>
          <a:p>
            <a:fld id="{1A7391A7-26A7-4A6B-8434-AEEBDE430494}" type="slidenum">
              <a:rPr lang="fr-F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4C9E7A3-0ECA-4A5D-B09B-37E940B6F5D2}" type="datetimeFigureOut">
              <a:rPr lang="fr-FR" smtClean="0"/>
              <a:pPr/>
              <a:t>24/03/2021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586732A-BBBF-4624-BB6B-78DA1904A4E8}"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14C9E7A3-0ECA-4A5D-B09B-37E940B6F5D2}" type="datetimeFigureOut">
              <a:rPr lang="fr-FR" smtClean="0"/>
              <a:pPr/>
              <a:t>24/03/2021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586732A-BBBF-4624-BB6B-78DA1904A4E8}"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4C9E7A3-0ECA-4A5D-B09B-37E940B6F5D2}" type="datetimeFigureOut">
              <a:rPr lang="fr-FR" smtClean="0"/>
              <a:pPr/>
              <a:t>24/03/2021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586732A-BBBF-4624-BB6B-78DA1904A4E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4C9E7A3-0ECA-4A5D-B09B-37E940B6F5D2}" type="datetimeFigureOut">
              <a:rPr lang="fr-FR" smtClean="0"/>
              <a:pPr/>
              <a:t>24/03/2021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586732A-BBBF-4624-BB6B-78DA1904A4E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14C9E7A3-0ECA-4A5D-B09B-37E940B6F5D2}" type="datetimeFigureOut">
              <a:rPr lang="fr-FR" smtClean="0"/>
              <a:pPr/>
              <a:t>24/03/2021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586732A-BBBF-4624-BB6B-78DA1904A4E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4C9E7A3-0ECA-4A5D-B09B-37E940B6F5D2}" type="datetimeFigureOut">
              <a:rPr lang="fr-FR" smtClean="0"/>
              <a:pPr/>
              <a:t>24/03/2021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586732A-BBBF-4624-BB6B-78DA1904A4E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4C9E7A3-0ECA-4A5D-B09B-37E940B6F5D2}" type="datetimeFigureOut">
              <a:rPr lang="fr-FR" smtClean="0"/>
              <a:pPr/>
              <a:t>24/03/2021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586732A-BBBF-4624-BB6B-78DA1904A4E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4C9E7A3-0ECA-4A5D-B09B-37E940B6F5D2}" type="datetimeFigureOut">
              <a:rPr lang="fr-FR" smtClean="0"/>
              <a:pPr/>
              <a:t>24/03/2021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586732A-BBBF-4624-BB6B-78DA1904A4E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9E7A3-0ECA-4A5D-B09B-37E940B6F5D2}" type="datetimeFigureOut">
              <a:rPr lang="fr-FR" smtClean="0"/>
              <a:pPr/>
              <a:t>24/03/2021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6732A-BBBF-4624-BB6B-78DA1904A4E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eees.nd.edu/education/seminars-workshops-1/2013-2012" TargetMode="External"/><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8.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file:///C:\Alain-Data\Tamino\Dessins-Photos-Talks\Talks\Notre%20Dame\VFC20130416_001.mpg" TargetMode="External"/><Relationship Id="rId5" Type="http://schemas.openxmlformats.org/officeDocument/2006/relationships/image" Target="../media/image43.jpe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51.jpeg"/><Relationship Id="rId7"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0.jpeg"/></Relationships>
</file>

<file path=ppt/slides/_rels/slide2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2.jpeg"/><Relationship Id="rId7"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5.jpeg"/><Relationship Id="rId5" Type="http://schemas.openxmlformats.org/officeDocument/2006/relationships/image" Target="../media/image50.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49.jpeg"/></Relationships>
</file>

<file path=ppt/slides/_rels/slide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6.jpeg"/><Relationship Id="rId7"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0.jpeg"/><Relationship Id="rId9" Type="http://schemas.openxmlformats.org/officeDocument/2006/relationships/image" Target="../media/image60.jpeg"/></Relationships>
</file>

<file path=ppt/slides/_rels/slide2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27.xml"/><Relationship Id="rId7" Type="http://schemas.openxmlformats.org/officeDocument/2006/relationships/image" Target="../media/image61.emf"/><Relationship Id="rId12" Type="http://schemas.openxmlformats.org/officeDocument/2006/relationships/image" Target="../media/image63.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image" Target="../media/image50.jpeg"/><Relationship Id="rId10" Type="http://schemas.openxmlformats.org/officeDocument/2006/relationships/image" Target="../media/image62.emf"/><Relationship Id="rId4" Type="http://schemas.openxmlformats.org/officeDocument/2006/relationships/image" Target="../media/image56.jpeg"/><Relationship Id="rId9"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8.xml"/><Relationship Id="rId7" Type="http://schemas.openxmlformats.org/officeDocument/2006/relationships/image" Target="../media/image65.wmf"/><Relationship Id="rId12" Type="http://schemas.openxmlformats.org/officeDocument/2006/relationships/image" Target="../media/image67.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oleObject" Target="../embeddings/oleObject7.bin"/><Relationship Id="rId5" Type="http://schemas.openxmlformats.org/officeDocument/2006/relationships/image" Target="../media/image64.emf"/><Relationship Id="rId10" Type="http://schemas.openxmlformats.org/officeDocument/2006/relationships/image" Target="../media/image55.jpeg"/><Relationship Id="rId4" Type="http://schemas.openxmlformats.org/officeDocument/2006/relationships/oleObject" Target="../embeddings/oleObject4.bin"/><Relationship Id="rId9" Type="http://schemas.openxmlformats.org/officeDocument/2006/relationships/image" Target="../media/image66.emf"/></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74.jpeg"/><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33.xml"/><Relationship Id="rId7" Type="http://schemas.openxmlformats.org/officeDocument/2006/relationships/image" Target="../media/image75.e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76.jpeg"/><Relationship Id="rId4" Type="http://schemas.openxmlformats.org/officeDocument/2006/relationships/image" Target="../media/image72.jpeg"/><Relationship Id="rId9"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4.wmf"/><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6.jpeg"/><Relationship Id="rId7" Type="http://schemas.openxmlformats.org/officeDocument/2006/relationships/image" Target="../media/image90.w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9.wmf"/><Relationship Id="rId5" Type="http://schemas.openxmlformats.org/officeDocument/2006/relationships/image" Target="../media/image88.wmf"/><Relationship Id="rId4" Type="http://schemas.openxmlformats.org/officeDocument/2006/relationships/image" Target="../media/image87.w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92.jpeg"/></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4.gif"/></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97.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99.jpeg"/></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logo"/>
          <p:cNvPicPr>
            <a:picLocks noChangeAspect="1" noChangeArrowheads="1"/>
          </p:cNvPicPr>
          <p:nvPr/>
        </p:nvPicPr>
        <p:blipFill>
          <a:blip r:embed="rId3" cstate="print"/>
          <a:srcRect l="12788" r="18254" b="11122"/>
          <a:stretch>
            <a:fillRect/>
          </a:stretch>
        </p:blipFill>
        <p:spPr bwMode="auto">
          <a:xfrm>
            <a:off x="6156176" y="1052736"/>
            <a:ext cx="2904183" cy="4302763"/>
          </a:xfrm>
          <a:prstGeom prst="rect">
            <a:avLst/>
          </a:prstGeom>
          <a:noFill/>
        </p:spPr>
      </p:pic>
      <p:sp>
        <p:nvSpPr>
          <p:cNvPr id="5" name="Rectangle 4"/>
          <p:cNvSpPr/>
          <p:nvPr/>
        </p:nvSpPr>
        <p:spPr>
          <a:xfrm>
            <a:off x="395536" y="1556792"/>
            <a:ext cx="5616624" cy="2308324"/>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r-FR" sz="3600" b="1" dirty="0" err="1"/>
              <a:t>Phytotechnology</a:t>
            </a:r>
            <a:r>
              <a:rPr lang="fr-FR" sz="3600" b="1" dirty="0"/>
              <a:t> in the </a:t>
            </a:r>
            <a:r>
              <a:rPr lang="fr-FR" sz="3600" b="1" dirty="0" err="1"/>
              <a:t>Present</a:t>
            </a:r>
            <a:r>
              <a:rPr lang="fr-FR" sz="3600" b="1" dirty="0"/>
              <a:t> and Future: </a:t>
            </a:r>
            <a:r>
              <a:rPr lang="fr-FR" sz="3600" b="1" dirty="0" err="1"/>
              <a:t>Remedies</a:t>
            </a:r>
            <a:r>
              <a:rPr lang="fr-FR" sz="3600" b="1" dirty="0"/>
              <a:t> for </a:t>
            </a:r>
            <a:r>
              <a:rPr lang="fr-FR" sz="3600" b="1" dirty="0" err="1"/>
              <a:t>Contaminated</a:t>
            </a:r>
            <a:r>
              <a:rPr lang="fr-FR" sz="3600" b="1" dirty="0"/>
              <a:t> </a:t>
            </a:r>
            <a:r>
              <a:rPr lang="fr-FR" sz="3600" b="1" dirty="0" err="1"/>
              <a:t>Soil</a:t>
            </a:r>
            <a:r>
              <a:rPr lang="fr-FR" sz="3600" b="1" dirty="0"/>
              <a:t> and Water</a:t>
            </a:r>
            <a:endParaRPr lang="en-US" sz="3600" b="1" dirty="0">
              <a:ln/>
              <a:solidFill>
                <a:srgbClr val="000000"/>
              </a:solidFill>
            </a:endParaRPr>
          </a:p>
        </p:txBody>
      </p:sp>
      <p:pic>
        <p:nvPicPr>
          <p:cNvPr id="6" name="Picture 8" descr="C:\Alain-Data\Tamino\Alain\logoUJF_1.jpg"/>
          <p:cNvPicPr>
            <a:picLocks noChangeAspect="1" noChangeArrowheads="1"/>
          </p:cNvPicPr>
          <p:nvPr/>
        </p:nvPicPr>
        <p:blipFill>
          <a:blip r:embed="rId4" cstate="print"/>
          <a:srcRect/>
          <a:stretch>
            <a:fillRect/>
          </a:stretch>
        </p:blipFill>
        <p:spPr bwMode="auto">
          <a:xfrm>
            <a:off x="1907704" y="5517232"/>
            <a:ext cx="1008112" cy="990264"/>
          </a:xfrm>
          <a:prstGeom prst="rect">
            <a:avLst/>
          </a:prstGeom>
          <a:noFill/>
        </p:spPr>
      </p:pic>
      <p:pic>
        <p:nvPicPr>
          <p:cNvPr id="7" name="Picture 9" descr="C:\Alain-Data\Tamino\Alain\logo-cnrs.jpg"/>
          <p:cNvPicPr>
            <a:picLocks noChangeAspect="1" noChangeArrowheads="1"/>
          </p:cNvPicPr>
          <p:nvPr/>
        </p:nvPicPr>
        <p:blipFill>
          <a:blip r:embed="rId5" cstate="print"/>
          <a:srcRect/>
          <a:stretch>
            <a:fillRect/>
          </a:stretch>
        </p:blipFill>
        <p:spPr bwMode="auto">
          <a:xfrm>
            <a:off x="3275856" y="5517232"/>
            <a:ext cx="936774" cy="936774"/>
          </a:xfrm>
          <a:prstGeom prst="rect">
            <a:avLst/>
          </a:prstGeom>
          <a:noFill/>
        </p:spPr>
      </p:pic>
      <p:pic>
        <p:nvPicPr>
          <p:cNvPr id="8" name="Image 7" descr="Logo_ISTerre.jpg"/>
          <p:cNvPicPr>
            <a:picLocks noChangeAspect="1"/>
          </p:cNvPicPr>
          <p:nvPr/>
        </p:nvPicPr>
        <p:blipFill>
          <a:blip r:embed="rId6" cstate="print"/>
          <a:stretch>
            <a:fillRect/>
          </a:stretch>
        </p:blipFill>
        <p:spPr>
          <a:xfrm>
            <a:off x="179512" y="5517232"/>
            <a:ext cx="1307747" cy="936104"/>
          </a:xfrm>
          <a:prstGeom prst="rect">
            <a:avLst/>
          </a:prstGeom>
        </p:spPr>
      </p:pic>
      <p:pic>
        <p:nvPicPr>
          <p:cNvPr id="9" name="Picture 5" descr="54"/>
          <p:cNvPicPr>
            <a:picLocks noChangeAspect="1" noChangeArrowheads="1"/>
          </p:cNvPicPr>
          <p:nvPr/>
        </p:nvPicPr>
        <p:blipFill>
          <a:blip r:embed="rId7" cstate="print"/>
          <a:srcRect b="5585"/>
          <a:stretch>
            <a:fillRect/>
          </a:stretch>
        </p:blipFill>
        <p:spPr bwMode="auto">
          <a:xfrm>
            <a:off x="107504" y="116632"/>
            <a:ext cx="1258888" cy="1217613"/>
          </a:xfrm>
          <a:prstGeom prst="rect">
            <a:avLst/>
          </a:prstGeom>
          <a:noFill/>
        </p:spPr>
      </p:pic>
      <p:sp>
        <p:nvSpPr>
          <p:cNvPr id="10" name="ZoneTexte 9"/>
          <p:cNvSpPr txBox="1"/>
          <p:nvPr/>
        </p:nvSpPr>
        <p:spPr>
          <a:xfrm>
            <a:off x="1547664" y="4005064"/>
            <a:ext cx="3384376" cy="830997"/>
          </a:xfrm>
          <a:prstGeom prst="rect">
            <a:avLst/>
          </a:prstGeom>
          <a:noFill/>
        </p:spPr>
        <p:txBody>
          <a:bodyPr wrap="square" rtlCol="0">
            <a:spAutoFit/>
          </a:bodyPr>
          <a:lstStyle/>
          <a:p>
            <a:pPr algn="ctr">
              <a:lnSpc>
                <a:spcPct val="150000"/>
              </a:lnSpc>
            </a:pPr>
            <a:r>
              <a:rPr lang="fr-FR" sz="2000" dirty="0">
                <a:latin typeface="Comic Sans MS" pitchFamily="66" charset="0"/>
              </a:rPr>
              <a:t>Alain Manceau</a:t>
            </a:r>
          </a:p>
          <a:p>
            <a:pPr algn="ctr"/>
            <a:r>
              <a:rPr lang="fr-FR" i="1" dirty="0">
                <a:latin typeface="Arial" pitchFamily="34" charset="0"/>
                <a:cs typeface="Arial" pitchFamily="34" charset="0"/>
              </a:rPr>
              <a:t>http://isterre.fr/alain-manceau</a:t>
            </a:r>
          </a:p>
        </p:txBody>
      </p:sp>
      <p:sp>
        <p:nvSpPr>
          <p:cNvPr id="11" name="ZoneTexte 10"/>
          <p:cNvSpPr txBox="1"/>
          <p:nvPr/>
        </p:nvSpPr>
        <p:spPr>
          <a:xfrm>
            <a:off x="4716016" y="5661248"/>
            <a:ext cx="4176464" cy="1077218"/>
          </a:xfrm>
          <a:prstGeom prst="rect">
            <a:avLst/>
          </a:prstGeom>
          <a:noFill/>
        </p:spPr>
        <p:txBody>
          <a:bodyPr wrap="square" rtlCol="0">
            <a:spAutoFit/>
          </a:bodyPr>
          <a:lstStyle/>
          <a:p>
            <a:pPr algn="ctr"/>
            <a:r>
              <a:rPr lang="fr-FR" sz="1600" i="1" dirty="0" err="1"/>
              <a:t>Seminar</a:t>
            </a:r>
            <a:r>
              <a:rPr lang="fr-FR" sz="1600" i="1" dirty="0"/>
              <a:t> </a:t>
            </a:r>
            <a:r>
              <a:rPr lang="fr-FR" sz="1600" i="1" dirty="0" err="1"/>
              <a:t>given</a:t>
            </a:r>
            <a:r>
              <a:rPr lang="fr-FR" sz="1600" i="1" dirty="0"/>
              <a:t> </a:t>
            </a:r>
            <a:r>
              <a:rPr lang="fr-FR" sz="1600" i="1" dirty="0" err="1"/>
              <a:t>at</a:t>
            </a:r>
            <a:r>
              <a:rPr lang="fr-FR" sz="1600" i="1" dirty="0"/>
              <a:t> the </a:t>
            </a:r>
            <a:r>
              <a:rPr lang="fr-FR" sz="1600" i="1" dirty="0" err="1"/>
              <a:t>University</a:t>
            </a:r>
            <a:r>
              <a:rPr lang="fr-FR" sz="1600" i="1" dirty="0"/>
              <a:t> of Notre Dame in the </a:t>
            </a:r>
            <a:r>
              <a:rPr lang="fr-FR" sz="1600" i="1" dirty="0" err="1"/>
              <a:t>Department</a:t>
            </a:r>
            <a:r>
              <a:rPr lang="fr-FR" sz="1600" i="1" dirty="0"/>
              <a:t> of Civil &amp;  </a:t>
            </a:r>
            <a:r>
              <a:rPr lang="fr-FR" sz="1600" i="1" dirty="0" err="1"/>
              <a:t>Environmental</a:t>
            </a:r>
            <a:r>
              <a:rPr lang="fr-FR" sz="1600" i="1" dirty="0"/>
              <a:t> Engineering &amp; </a:t>
            </a:r>
            <a:r>
              <a:rPr lang="fr-FR" sz="1600" i="1" dirty="0" err="1"/>
              <a:t>Earth</a:t>
            </a:r>
            <a:r>
              <a:rPr lang="fr-FR" sz="1600" i="1" dirty="0"/>
              <a:t> Sciences on the invitation of Dr. Patricia A. Maurice - April 18, 2013</a:t>
            </a:r>
          </a:p>
        </p:txBody>
      </p:sp>
      <p:sp>
        <p:nvSpPr>
          <p:cNvPr id="12" name="ZoneTexte 11"/>
          <p:cNvSpPr txBox="1"/>
          <p:nvPr/>
        </p:nvSpPr>
        <p:spPr>
          <a:xfrm>
            <a:off x="4427984" y="188640"/>
            <a:ext cx="4536504" cy="646331"/>
          </a:xfrm>
          <a:prstGeom prst="rect">
            <a:avLst/>
          </a:prstGeom>
          <a:noFill/>
        </p:spPr>
        <p:txBody>
          <a:bodyPr wrap="square" rtlCol="0">
            <a:spAutoFit/>
          </a:bodyPr>
          <a:lstStyle/>
          <a:p>
            <a:pPr algn="ctr"/>
            <a:r>
              <a:rPr lang="en-US" dirty="0">
                <a:solidFill>
                  <a:srgbClr val="0000FF"/>
                </a:solidFill>
                <a:hlinkClick r:id="rId8"/>
              </a:rPr>
              <a:t>Challenges and Innovation in Civil and Environmental Engineering</a:t>
            </a:r>
            <a:endParaRPr lang="en-US" dirty="0">
              <a:solidFill>
                <a:srgbClr val="0000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Matheide4"/>
          <p:cNvPicPr>
            <a:picLocks noChangeAspect="1" noChangeArrowheads="1"/>
          </p:cNvPicPr>
          <p:nvPr/>
        </p:nvPicPr>
        <p:blipFill>
          <a:blip r:embed="rId3" cstate="print"/>
          <a:srcRect/>
          <a:stretch>
            <a:fillRect/>
          </a:stretch>
        </p:blipFill>
        <p:spPr bwMode="auto">
          <a:xfrm>
            <a:off x="990600" y="2026121"/>
            <a:ext cx="2357264" cy="3684163"/>
          </a:xfrm>
          <a:prstGeom prst="rect">
            <a:avLst/>
          </a:prstGeom>
          <a:noFill/>
        </p:spPr>
      </p:pic>
      <p:pic>
        <p:nvPicPr>
          <p:cNvPr id="23558" name="Picture 6" descr="9"/>
          <p:cNvPicPr>
            <a:picLocks noChangeAspect="1" noChangeArrowheads="1"/>
          </p:cNvPicPr>
          <p:nvPr/>
        </p:nvPicPr>
        <p:blipFill>
          <a:blip r:embed="rId4" cstate="print"/>
          <a:srcRect/>
          <a:stretch>
            <a:fillRect/>
          </a:stretch>
        </p:blipFill>
        <p:spPr bwMode="auto">
          <a:xfrm>
            <a:off x="990600" y="2018184"/>
            <a:ext cx="917104" cy="994864"/>
          </a:xfrm>
          <a:prstGeom prst="rect">
            <a:avLst/>
          </a:prstGeom>
          <a:noFill/>
        </p:spPr>
      </p:pic>
      <p:pic>
        <p:nvPicPr>
          <p:cNvPr id="23562" name="Picture 10" descr="Matheide3"/>
          <p:cNvPicPr>
            <a:picLocks noChangeAspect="1" noChangeArrowheads="1"/>
          </p:cNvPicPr>
          <p:nvPr/>
        </p:nvPicPr>
        <p:blipFill>
          <a:blip r:embed="rId5" cstate="print"/>
          <a:srcRect/>
          <a:stretch>
            <a:fillRect/>
          </a:stretch>
        </p:blipFill>
        <p:spPr bwMode="auto">
          <a:xfrm>
            <a:off x="4426540" y="2756496"/>
            <a:ext cx="3889876" cy="2462832"/>
          </a:xfrm>
          <a:prstGeom prst="rect">
            <a:avLst/>
          </a:prstGeom>
          <a:noFill/>
        </p:spPr>
      </p:pic>
      <p:pic>
        <p:nvPicPr>
          <p:cNvPr id="23564" name="Picture 12" descr="53"/>
          <p:cNvPicPr>
            <a:picLocks noChangeAspect="1" noChangeArrowheads="1"/>
          </p:cNvPicPr>
          <p:nvPr/>
        </p:nvPicPr>
        <p:blipFill>
          <a:blip r:embed="rId6" cstate="print"/>
          <a:srcRect/>
          <a:stretch>
            <a:fillRect/>
          </a:stretch>
        </p:blipFill>
        <p:spPr bwMode="auto">
          <a:xfrm>
            <a:off x="4433574" y="2770783"/>
            <a:ext cx="859904" cy="827413"/>
          </a:xfrm>
          <a:prstGeom prst="rect">
            <a:avLst/>
          </a:prstGeom>
          <a:noFill/>
        </p:spPr>
      </p:pic>
      <p:sp>
        <p:nvSpPr>
          <p:cNvPr id="23568" name="Text Box 16"/>
          <p:cNvSpPr txBox="1">
            <a:spLocks noChangeArrowheads="1"/>
          </p:cNvSpPr>
          <p:nvPr/>
        </p:nvSpPr>
        <p:spPr bwMode="auto">
          <a:xfrm>
            <a:off x="533400" y="1484784"/>
            <a:ext cx="1143000" cy="350838"/>
          </a:xfrm>
          <a:prstGeom prst="rect">
            <a:avLst/>
          </a:prstGeom>
          <a:solidFill>
            <a:srgbClr val="FF0000"/>
          </a:solidFill>
          <a:ln w="9525">
            <a:noFill/>
            <a:miter lim="800000"/>
            <a:headEnd/>
            <a:tailEnd/>
          </a:ln>
          <a:effectLst/>
        </p:spPr>
        <p:txBody>
          <a:bodyPr>
            <a:spAutoFit/>
          </a:bodyPr>
          <a:lstStyle/>
          <a:p>
            <a:pPr algn="ctr">
              <a:spcBef>
                <a:spcPct val="50000"/>
              </a:spcBef>
            </a:pPr>
            <a:r>
              <a:rPr lang="fr-FR" sz="1700" dirty="0" err="1">
                <a:solidFill>
                  <a:srgbClr val="FFFF00"/>
                </a:solidFill>
                <a:latin typeface="Arial" pitchFamily="34" charset="0"/>
              </a:rPr>
              <a:t>Before</a:t>
            </a:r>
            <a:r>
              <a:rPr lang="fr-FR" sz="1700" dirty="0">
                <a:solidFill>
                  <a:srgbClr val="FFFF00"/>
                </a:solidFill>
                <a:latin typeface="Arial" pitchFamily="34" charset="0"/>
              </a:rPr>
              <a:t>…</a:t>
            </a:r>
          </a:p>
        </p:txBody>
      </p:sp>
      <p:sp>
        <p:nvSpPr>
          <p:cNvPr id="23570" name="Text Box 18"/>
          <p:cNvSpPr txBox="1">
            <a:spLocks noChangeArrowheads="1"/>
          </p:cNvSpPr>
          <p:nvPr/>
        </p:nvSpPr>
        <p:spPr bwMode="auto">
          <a:xfrm>
            <a:off x="4499992" y="2204194"/>
            <a:ext cx="2590800" cy="350838"/>
          </a:xfrm>
          <a:prstGeom prst="rect">
            <a:avLst/>
          </a:prstGeom>
          <a:solidFill>
            <a:srgbClr val="009900"/>
          </a:solidFill>
          <a:ln w="9525">
            <a:noFill/>
            <a:miter lim="800000"/>
            <a:headEnd/>
            <a:tailEnd/>
          </a:ln>
          <a:effectLst/>
        </p:spPr>
        <p:txBody>
          <a:bodyPr>
            <a:spAutoFit/>
          </a:bodyPr>
          <a:lstStyle/>
          <a:p>
            <a:pPr>
              <a:spcBef>
                <a:spcPct val="50000"/>
              </a:spcBef>
            </a:pPr>
            <a:r>
              <a:rPr lang="fr-FR" sz="1700" dirty="0" err="1">
                <a:solidFill>
                  <a:srgbClr val="FFFF00"/>
                </a:solidFill>
                <a:latin typeface="Arial" pitchFamily="34" charset="0"/>
              </a:rPr>
              <a:t>After</a:t>
            </a:r>
            <a:r>
              <a:rPr lang="fr-FR" sz="1700" dirty="0">
                <a:solidFill>
                  <a:srgbClr val="FFFF00"/>
                </a:solidFill>
                <a:latin typeface="Arial" pitchFamily="34" charset="0"/>
              </a:rPr>
              <a:t> </a:t>
            </a:r>
            <a:r>
              <a:rPr lang="fr-FR" sz="1700" dirty="0" err="1">
                <a:solidFill>
                  <a:srgbClr val="FFFF00"/>
                </a:solidFill>
                <a:latin typeface="Arial" pitchFamily="34" charset="0"/>
              </a:rPr>
              <a:t>phytostabilization</a:t>
            </a:r>
            <a:endParaRPr lang="fr-FR" sz="1700" dirty="0">
              <a:solidFill>
                <a:srgbClr val="FFFF00"/>
              </a:solidFill>
              <a:latin typeface="Arial" pitchFamily="34" charset="0"/>
            </a:endParaRPr>
          </a:p>
        </p:txBody>
      </p:sp>
      <p:sp>
        <p:nvSpPr>
          <p:cNvPr id="23571" name="Text Box 19"/>
          <p:cNvSpPr txBox="1">
            <a:spLocks noChangeArrowheads="1"/>
          </p:cNvSpPr>
          <p:nvPr/>
        </p:nvSpPr>
        <p:spPr bwMode="auto">
          <a:xfrm>
            <a:off x="323528" y="5795392"/>
            <a:ext cx="3560440" cy="669414"/>
          </a:xfrm>
          <a:prstGeom prst="rect">
            <a:avLst/>
          </a:prstGeom>
          <a:noFill/>
          <a:ln w="9525">
            <a:noFill/>
            <a:miter lim="800000"/>
            <a:headEnd/>
            <a:tailEnd/>
          </a:ln>
          <a:effectLst/>
        </p:spPr>
        <p:txBody>
          <a:bodyPr wrap="square">
            <a:spAutoFit/>
          </a:bodyPr>
          <a:lstStyle/>
          <a:p>
            <a:pPr algn="ctr">
              <a:spcBef>
                <a:spcPct val="50000"/>
              </a:spcBef>
            </a:pPr>
            <a:r>
              <a:rPr lang="en-US" sz="1500" dirty="0">
                <a:latin typeface="Arial" pitchFamily="34" charset="0"/>
                <a:cs typeface="Times New Roman" pitchFamily="18" charset="0"/>
              </a:rPr>
              <a:t>TMs are mobile, hence </a:t>
            </a:r>
            <a:r>
              <a:rPr lang="en-US" sz="1500" dirty="0" err="1">
                <a:latin typeface="Arial" pitchFamily="34" charset="0"/>
                <a:cs typeface="Times New Roman" pitchFamily="18" charset="0"/>
              </a:rPr>
              <a:t>phytotoxic</a:t>
            </a:r>
            <a:r>
              <a:rPr lang="en-US" sz="1500" dirty="0">
                <a:latin typeface="Arial" pitchFamily="34" charset="0"/>
                <a:cs typeface="Times New Roman" pitchFamily="18" charset="0"/>
              </a:rPr>
              <a:t>.</a:t>
            </a:r>
          </a:p>
          <a:p>
            <a:pPr algn="ctr">
              <a:spcBef>
                <a:spcPct val="50000"/>
              </a:spcBef>
            </a:pPr>
            <a:r>
              <a:rPr lang="en-US" sz="1500" dirty="0">
                <a:latin typeface="Arial" pitchFamily="34" charset="0"/>
                <a:cs typeface="Times New Roman" pitchFamily="18" charset="0"/>
              </a:rPr>
              <a:t>Site: </a:t>
            </a:r>
            <a:r>
              <a:rPr lang="en-US" sz="1500" dirty="0" err="1">
                <a:latin typeface="Arial" pitchFamily="34" charset="0"/>
                <a:cs typeface="Times New Roman" pitchFamily="18" charset="0"/>
              </a:rPr>
              <a:t>Lommel</a:t>
            </a:r>
            <a:r>
              <a:rPr lang="en-US" sz="1500" dirty="0">
                <a:latin typeface="Arial" pitchFamily="34" charset="0"/>
                <a:cs typeface="Times New Roman" pitchFamily="18" charset="0"/>
              </a:rPr>
              <a:t>, Belgium.</a:t>
            </a:r>
            <a:endParaRPr lang="fr-FR" sz="1500" dirty="0">
              <a:latin typeface="Arial" pitchFamily="34" charset="0"/>
              <a:cs typeface="Times New Roman" pitchFamily="18" charset="0"/>
            </a:endParaRPr>
          </a:p>
        </p:txBody>
      </p:sp>
      <p:sp>
        <p:nvSpPr>
          <p:cNvPr id="23572" name="Text Box 20"/>
          <p:cNvSpPr txBox="1">
            <a:spLocks noChangeArrowheads="1"/>
          </p:cNvSpPr>
          <p:nvPr/>
        </p:nvSpPr>
        <p:spPr bwMode="auto">
          <a:xfrm>
            <a:off x="4355976" y="5291336"/>
            <a:ext cx="4038600" cy="1118255"/>
          </a:xfrm>
          <a:prstGeom prst="rect">
            <a:avLst/>
          </a:prstGeom>
          <a:noFill/>
          <a:ln w="9525">
            <a:noFill/>
            <a:miter lim="800000"/>
            <a:headEnd/>
            <a:tailEnd/>
          </a:ln>
          <a:effectLst/>
        </p:spPr>
        <p:txBody>
          <a:bodyPr>
            <a:spAutoFit/>
          </a:bodyPr>
          <a:lstStyle/>
          <a:p>
            <a:pPr algn="ctr">
              <a:lnSpc>
                <a:spcPts val="2000"/>
              </a:lnSpc>
            </a:pPr>
            <a:r>
              <a:rPr lang="en-US" sz="1500" dirty="0">
                <a:latin typeface="Arial" pitchFamily="34" charset="0"/>
                <a:cs typeface="Times New Roman" pitchFamily="18" charset="0"/>
              </a:rPr>
              <a:t>TMs are still present, but immobile, allowing the reinstallation of a vegetation cover and the further development of crops.</a:t>
            </a:r>
          </a:p>
          <a:p>
            <a:pPr algn="ctr">
              <a:lnSpc>
                <a:spcPts val="2000"/>
              </a:lnSpc>
            </a:pPr>
            <a:r>
              <a:rPr lang="en-US" sz="1300" i="1" dirty="0" err="1">
                <a:latin typeface="Arial" pitchFamily="34" charset="0"/>
                <a:cs typeface="Times New Roman" pitchFamily="18" charset="0"/>
              </a:rPr>
              <a:t>Vangronsveld</a:t>
            </a:r>
            <a:r>
              <a:rPr lang="en-US" sz="1300" i="1" dirty="0">
                <a:latin typeface="Arial" pitchFamily="34" charset="0"/>
                <a:cs typeface="Times New Roman" pitchFamily="18" charset="0"/>
              </a:rPr>
              <a:t> et al., Environ. Pollution, 1995.</a:t>
            </a:r>
            <a:endParaRPr lang="fr-FR" sz="1300" i="1" dirty="0">
              <a:latin typeface="Arial" pitchFamily="34" charset="0"/>
            </a:endParaRPr>
          </a:p>
        </p:txBody>
      </p:sp>
      <p:sp>
        <p:nvSpPr>
          <p:cNvPr id="23573" name="Text Box 21"/>
          <p:cNvSpPr txBox="1">
            <a:spLocks noChangeArrowheads="1"/>
          </p:cNvSpPr>
          <p:nvPr/>
        </p:nvSpPr>
        <p:spPr bwMode="auto">
          <a:xfrm>
            <a:off x="2339752" y="1268760"/>
            <a:ext cx="5184576" cy="446276"/>
          </a:xfrm>
          <a:prstGeom prst="rect">
            <a:avLst/>
          </a:prstGeom>
          <a:noFill/>
          <a:ln w="9525">
            <a:noFill/>
            <a:miter lim="800000"/>
            <a:headEnd/>
            <a:tailEnd/>
          </a:ln>
          <a:effectLst/>
        </p:spPr>
        <p:txBody>
          <a:bodyPr wrap="square">
            <a:spAutoFit/>
          </a:bodyPr>
          <a:lstStyle/>
          <a:p>
            <a:pPr>
              <a:spcBef>
                <a:spcPct val="50000"/>
              </a:spcBef>
            </a:pPr>
            <a:r>
              <a:rPr lang="fr-FR" sz="2300" dirty="0">
                <a:solidFill>
                  <a:srgbClr val="F6003D"/>
                </a:solidFill>
                <a:effectLst>
                  <a:outerShdw blurRad="38100" dist="38100" dir="2700000" algn="tl">
                    <a:srgbClr val="C0C0C0"/>
                  </a:outerShdw>
                </a:effectLst>
                <a:latin typeface="Comic Sans MS" pitchFamily="66" charset="0"/>
              </a:rPr>
              <a:t>Contamination source: Zn </a:t>
            </a:r>
            <a:r>
              <a:rPr lang="fr-FR" sz="2300" dirty="0" err="1">
                <a:solidFill>
                  <a:srgbClr val="F6003D"/>
                </a:solidFill>
                <a:effectLst>
                  <a:outerShdw blurRad="38100" dist="38100" dir="2700000" algn="tl">
                    <a:srgbClr val="C0C0C0"/>
                  </a:outerShdw>
                </a:effectLst>
                <a:latin typeface="Comic Sans MS" pitchFamily="66" charset="0"/>
              </a:rPr>
              <a:t>smelter</a:t>
            </a:r>
            <a:endParaRPr lang="fr-FR" sz="2300" dirty="0">
              <a:solidFill>
                <a:srgbClr val="F6003D"/>
              </a:solidFill>
              <a:effectLst>
                <a:outerShdw blurRad="38100" dist="38100" dir="2700000" algn="tl">
                  <a:srgbClr val="C0C0C0"/>
                </a:outerShdw>
              </a:effectLst>
              <a:latin typeface="Comic Sans MS" pitchFamily="66" charset="0"/>
            </a:endParaRPr>
          </a:p>
        </p:txBody>
      </p:sp>
      <p:sp>
        <p:nvSpPr>
          <p:cNvPr id="17" name="Rectangle 3"/>
          <p:cNvSpPr>
            <a:spLocks noChangeArrowheads="1"/>
          </p:cNvSpPr>
          <p:nvPr/>
        </p:nvSpPr>
        <p:spPr bwMode="auto">
          <a:xfrm>
            <a:off x="0" y="0"/>
            <a:ext cx="2037802"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Phytostabilization</a:t>
            </a:r>
            <a:endParaRPr lang="fr-FR" sz="2000" dirty="0">
              <a:solidFill>
                <a:schemeClr val="bg1"/>
              </a:solidFill>
            </a:endParaRPr>
          </a:p>
        </p:txBody>
      </p:sp>
      <p:sp>
        <p:nvSpPr>
          <p:cNvPr id="14" name="Rectangle 13"/>
          <p:cNvSpPr/>
          <p:nvPr/>
        </p:nvSpPr>
        <p:spPr>
          <a:xfrm>
            <a:off x="7199784" y="2060848"/>
            <a:ext cx="1944216" cy="646331"/>
          </a:xfrm>
          <a:prstGeom prst="rect">
            <a:avLst/>
          </a:prstGeom>
        </p:spPr>
        <p:txBody>
          <a:bodyPr wrap="square">
            <a:spAutoFit/>
          </a:bodyPr>
          <a:lstStyle/>
          <a:p>
            <a:pPr algn="ctr"/>
            <a:r>
              <a:rPr lang="fr-FR" i="1"/>
              <a:t>Festuca rubra</a:t>
            </a:r>
          </a:p>
          <a:p>
            <a:pPr algn="ctr"/>
            <a:r>
              <a:rPr lang="fr-FR" i="1"/>
              <a:t>Agrostis capillaris</a:t>
            </a:r>
          </a:p>
        </p:txBody>
      </p:sp>
      <p:sp>
        <p:nvSpPr>
          <p:cNvPr id="15" name="Text Box 15"/>
          <p:cNvSpPr txBox="1">
            <a:spLocks noChangeArrowheads="1"/>
          </p:cNvSpPr>
          <p:nvPr/>
        </p:nvSpPr>
        <p:spPr bwMode="auto">
          <a:xfrm>
            <a:off x="1979712" y="1916832"/>
            <a:ext cx="1524000" cy="430887"/>
          </a:xfrm>
          <a:prstGeom prst="rect">
            <a:avLst/>
          </a:prstGeom>
          <a:noFill/>
          <a:ln w="9525">
            <a:noFill/>
            <a:miter lim="800000"/>
            <a:headEnd/>
            <a:tailEnd/>
          </a:ln>
          <a:effectLst/>
        </p:spPr>
        <p:txBody>
          <a:bodyPr>
            <a:spAutoFit/>
          </a:bodyPr>
          <a:lstStyle/>
          <a:p>
            <a:pPr>
              <a:spcBef>
                <a:spcPct val="50000"/>
              </a:spcBef>
            </a:pPr>
            <a:r>
              <a:rPr lang="en-GB" sz="2200" b="1">
                <a:solidFill>
                  <a:srgbClr val="FF0000"/>
                </a:solidFill>
                <a:cs typeface="Times New Roman" pitchFamily="18" charset="0"/>
              </a:rPr>
              <a:t>Zn, Cd, Pb</a:t>
            </a:r>
            <a:endParaRPr lang="fr-FR" sz="2200" b="1">
              <a:solidFill>
                <a:srgbClr val="FF0000"/>
              </a:solidFill>
            </a:endParaRPr>
          </a:p>
        </p:txBody>
      </p:sp>
      <p:sp>
        <p:nvSpPr>
          <p:cNvPr id="18" name="Rectangle 17"/>
          <p:cNvSpPr/>
          <p:nvPr/>
        </p:nvSpPr>
        <p:spPr>
          <a:xfrm>
            <a:off x="251520" y="476672"/>
            <a:ext cx="1794209"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dirty="0">
                <a:ln/>
                <a:solidFill>
                  <a:srgbClr val="000000"/>
                </a:solidFill>
              </a:rPr>
              <a:t>Application :</a:t>
            </a:r>
          </a:p>
        </p:txBody>
      </p:sp>
      <p:sp>
        <p:nvSpPr>
          <p:cNvPr id="19" name="ZoneTexte 18"/>
          <p:cNvSpPr txBox="1"/>
          <p:nvPr/>
        </p:nvSpPr>
        <p:spPr>
          <a:xfrm>
            <a:off x="2077796" y="495763"/>
            <a:ext cx="6840760" cy="784830"/>
          </a:xfrm>
          <a:prstGeom prst="rect">
            <a:avLst/>
          </a:prstGeom>
          <a:noFill/>
        </p:spPr>
        <p:txBody>
          <a:bodyPr wrap="square" rtlCol="0">
            <a:spAutoFit/>
          </a:bodyPr>
          <a:lstStyle/>
          <a:p>
            <a:pPr>
              <a:lnSpc>
                <a:spcPct val="125000"/>
              </a:lnSpc>
            </a:pPr>
            <a:r>
              <a:rPr lang="fr-FR" dirty="0">
                <a:latin typeface="Arial" pitchFamily="34" charset="0"/>
                <a:cs typeface="Arial" pitchFamily="34" charset="0"/>
              </a:rPr>
              <a:t>(</a:t>
            </a:r>
            <a:r>
              <a:rPr lang="fr-FR" dirty="0" err="1">
                <a:latin typeface="Arial" pitchFamily="34" charset="0"/>
                <a:cs typeface="Arial" pitchFamily="34" charset="0"/>
              </a:rPr>
              <a:t>Re</a:t>
            </a:r>
            <a:r>
              <a:rPr lang="fr-FR" dirty="0">
                <a:latin typeface="Arial" pitchFamily="34" charset="0"/>
                <a:cs typeface="Arial" pitchFamily="34" charset="0"/>
              </a:rPr>
              <a:t>)-</a:t>
            </a:r>
            <a:r>
              <a:rPr lang="fr-FR" dirty="0" err="1">
                <a:latin typeface="Arial" pitchFamily="34" charset="0"/>
                <a:cs typeface="Arial" pitchFamily="34" charset="0"/>
              </a:rPr>
              <a:t>vegetation</a:t>
            </a:r>
            <a:r>
              <a:rPr lang="fr-FR" dirty="0">
                <a:latin typeface="Arial" pitchFamily="34" charset="0"/>
                <a:cs typeface="Arial" pitchFamily="34" charset="0"/>
              </a:rPr>
              <a:t> of large-</a:t>
            </a:r>
            <a:r>
              <a:rPr lang="fr-FR" dirty="0" err="1">
                <a:latin typeface="Arial" pitchFamily="34" charset="0"/>
                <a:cs typeface="Arial" pitchFamily="34" charset="0"/>
              </a:rPr>
              <a:t>scale</a:t>
            </a:r>
            <a:r>
              <a:rPr lang="fr-FR" dirty="0">
                <a:latin typeface="Arial" pitchFamily="34" charset="0"/>
                <a:cs typeface="Arial" pitchFamily="34" charset="0"/>
              </a:rPr>
              <a:t> areas (barren land, mine </a:t>
            </a:r>
            <a:r>
              <a:rPr lang="fr-FR" dirty="0" err="1">
                <a:latin typeface="Arial" pitchFamily="34" charset="0"/>
                <a:cs typeface="Arial" pitchFamily="34" charset="0"/>
              </a:rPr>
              <a:t>spoils</a:t>
            </a:r>
            <a:r>
              <a:rPr lang="fr-FR" dirty="0">
                <a:latin typeface="Arial" pitchFamily="34" charset="0"/>
                <a:cs typeface="Arial" pitchFamily="34" charset="0"/>
              </a:rPr>
              <a:t>, </a:t>
            </a:r>
            <a:r>
              <a:rPr lang="fr-FR" dirty="0" err="1">
                <a:latin typeface="Arial" pitchFamily="34" charset="0"/>
                <a:cs typeface="Arial" pitchFamily="34" charset="0"/>
              </a:rPr>
              <a:t>abandoned</a:t>
            </a:r>
            <a:r>
              <a:rPr lang="fr-FR" dirty="0">
                <a:latin typeface="Arial" pitchFamily="34" charset="0"/>
                <a:cs typeface="Arial" pitchFamily="34" charset="0"/>
              </a:rPr>
              <a:t> </a:t>
            </a:r>
            <a:r>
              <a:rPr lang="fr-FR" dirty="0" err="1">
                <a:latin typeface="Arial" pitchFamily="34" charset="0"/>
                <a:cs typeface="Arial" pitchFamily="34" charset="0"/>
              </a:rPr>
              <a:t>smelter</a:t>
            </a:r>
            <a:r>
              <a:rPr lang="fr-FR" dirty="0">
                <a:latin typeface="Arial" pitchFamily="34" charset="0"/>
                <a:cs typeface="Arial" pitchFamily="34" charset="0"/>
              </a:rPr>
              <a:t>…).</a:t>
            </a:r>
          </a:p>
        </p:txBody>
      </p:sp>
      <p:sp>
        <p:nvSpPr>
          <p:cNvPr id="20" name="Text Box 18"/>
          <p:cNvSpPr txBox="1">
            <a:spLocks noChangeArrowheads="1"/>
          </p:cNvSpPr>
          <p:nvPr/>
        </p:nvSpPr>
        <p:spPr bwMode="auto">
          <a:xfrm>
            <a:off x="1979712" y="2348880"/>
            <a:ext cx="1440160" cy="430887"/>
          </a:xfrm>
          <a:prstGeom prst="rect">
            <a:avLst/>
          </a:prstGeom>
          <a:noFill/>
          <a:ln w="9525">
            <a:noFill/>
            <a:miter lim="800000"/>
            <a:headEnd/>
            <a:tailEnd/>
          </a:ln>
          <a:effectLst/>
        </p:spPr>
        <p:txBody>
          <a:bodyPr wrap="square">
            <a:spAutoFit/>
          </a:bodyPr>
          <a:lstStyle/>
          <a:p>
            <a:r>
              <a:rPr lang="en-GB" sz="2200" b="1" u="none" dirty="0">
                <a:solidFill>
                  <a:srgbClr val="FF0000"/>
                </a:solidFill>
                <a:latin typeface="Arial" pitchFamily="34" charset="0"/>
                <a:cs typeface="Arial" pitchFamily="34" charset="0"/>
              </a:rPr>
              <a:t>[Zn] = 3%</a:t>
            </a:r>
            <a:endParaRPr lang="fr-FR" sz="2200" b="1" u="none" dirty="0">
              <a:solidFill>
                <a:srgbClr val="FF0000"/>
              </a:solidFill>
              <a:latin typeface="Arial" pitchFamily="34" charset="0"/>
              <a:cs typeface="Arial" pitchFamily="34" charset="0"/>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533400" y="5053806"/>
            <a:ext cx="8229600" cy="923330"/>
          </a:xfrm>
          <a:prstGeom prst="rect">
            <a:avLst/>
          </a:prstGeom>
          <a:noFill/>
          <a:ln w="9525">
            <a:noFill/>
            <a:miter lim="800000"/>
            <a:headEnd/>
            <a:tailEnd/>
          </a:ln>
          <a:effectLst/>
        </p:spPr>
        <p:txBody>
          <a:bodyPr>
            <a:spAutoFit/>
          </a:bodyPr>
          <a:lstStyle/>
          <a:p>
            <a:pPr algn="ctr">
              <a:lnSpc>
                <a:spcPct val="120000"/>
              </a:lnSpc>
            </a:pPr>
            <a:r>
              <a:rPr lang="en-GB" sz="1600" dirty="0" err="1">
                <a:latin typeface="Arial" pitchFamily="34" charset="0"/>
                <a:cs typeface="Times New Roman" pitchFamily="18" charset="0"/>
              </a:rPr>
              <a:t>Revegetation</a:t>
            </a:r>
            <a:r>
              <a:rPr lang="en-GB" sz="1600" dirty="0">
                <a:latin typeface="Arial" pitchFamily="34" charset="0"/>
                <a:cs typeface="Times New Roman" pitchFamily="18" charset="0"/>
              </a:rPr>
              <a:t> the 1</a:t>
            </a:r>
            <a:r>
              <a:rPr lang="en-GB" sz="1600" baseline="30000" dirty="0">
                <a:latin typeface="Arial" pitchFamily="34" charset="0"/>
                <a:cs typeface="Times New Roman" pitchFamily="18" charset="0"/>
              </a:rPr>
              <a:t>st</a:t>
            </a:r>
            <a:r>
              <a:rPr lang="en-GB" sz="1600" dirty="0">
                <a:latin typeface="Arial" pitchFamily="34" charset="0"/>
                <a:cs typeface="Times New Roman" pitchFamily="18" charset="0"/>
              </a:rPr>
              <a:t> yr. with </a:t>
            </a:r>
            <a:r>
              <a:rPr lang="en-GB" sz="1600" i="1" dirty="0" err="1">
                <a:latin typeface="Arial" pitchFamily="34" charset="0"/>
                <a:cs typeface="Times New Roman" pitchFamily="18" charset="0"/>
              </a:rPr>
              <a:t>Holcus</a:t>
            </a:r>
            <a:r>
              <a:rPr lang="en-GB" sz="1600" i="1" dirty="0">
                <a:latin typeface="Arial" pitchFamily="34" charset="0"/>
                <a:cs typeface="Times New Roman" pitchFamily="18" charset="0"/>
              </a:rPr>
              <a:t> </a:t>
            </a:r>
            <a:r>
              <a:rPr lang="en-GB" sz="1600" i="1" dirty="0" err="1">
                <a:latin typeface="Arial" pitchFamily="34" charset="0"/>
                <a:cs typeface="Times New Roman" pitchFamily="18" charset="0"/>
              </a:rPr>
              <a:t>lanatus</a:t>
            </a:r>
            <a:r>
              <a:rPr lang="en-GB" sz="1600" dirty="0">
                <a:latin typeface="Arial" pitchFamily="34" charset="0"/>
                <a:cs typeface="Times New Roman" pitchFamily="18" charset="0"/>
              </a:rPr>
              <a:t> and the 2</a:t>
            </a:r>
            <a:r>
              <a:rPr lang="en-GB" sz="1600" baseline="30000" dirty="0">
                <a:latin typeface="Arial" pitchFamily="34" charset="0"/>
                <a:cs typeface="Times New Roman" pitchFamily="18" charset="0"/>
              </a:rPr>
              <a:t>nd</a:t>
            </a:r>
            <a:r>
              <a:rPr lang="en-GB" sz="1600" dirty="0">
                <a:latin typeface="Arial" pitchFamily="34" charset="0"/>
                <a:cs typeface="Times New Roman" pitchFamily="18" charset="0"/>
              </a:rPr>
              <a:t> yr. with </a:t>
            </a:r>
            <a:r>
              <a:rPr lang="en-GB" sz="1600" i="1" dirty="0" err="1">
                <a:latin typeface="Arial" pitchFamily="34" charset="0"/>
                <a:cs typeface="Times New Roman" pitchFamily="18" charset="0"/>
              </a:rPr>
              <a:t>Pinus</a:t>
            </a:r>
            <a:r>
              <a:rPr lang="en-GB" sz="1600" i="1" dirty="0">
                <a:latin typeface="Arial" pitchFamily="34" charset="0"/>
                <a:cs typeface="Times New Roman" pitchFamily="18" charset="0"/>
              </a:rPr>
              <a:t> </a:t>
            </a:r>
            <a:r>
              <a:rPr lang="en-GB" sz="1600" i="1" dirty="0" err="1">
                <a:latin typeface="Arial" pitchFamily="34" charset="0"/>
                <a:cs typeface="Times New Roman" pitchFamily="18" charset="0"/>
              </a:rPr>
              <a:t>pinaster</a:t>
            </a:r>
            <a:r>
              <a:rPr lang="en-GB" sz="1600" dirty="0">
                <a:latin typeface="Arial" pitchFamily="34" charset="0"/>
                <a:cs typeface="Times New Roman" pitchFamily="18" charset="0"/>
              </a:rPr>
              <a:t> after</a:t>
            </a:r>
            <a:r>
              <a:rPr lang="en-GB" sz="1600" i="1" dirty="0">
                <a:latin typeface="Arial" pitchFamily="34" charset="0"/>
                <a:cs typeface="Times New Roman" pitchFamily="18" charset="0"/>
              </a:rPr>
              <a:t> in situ</a:t>
            </a:r>
            <a:r>
              <a:rPr lang="en-GB" sz="1600" dirty="0">
                <a:latin typeface="Arial" pitchFamily="34" charset="0"/>
                <a:cs typeface="Times New Roman" pitchFamily="18" charset="0"/>
              </a:rPr>
              <a:t> As inactivation by  the co-amendment of </a:t>
            </a:r>
            <a:r>
              <a:rPr lang="en-GB" sz="1600" dirty="0" err="1">
                <a:solidFill>
                  <a:srgbClr val="0000FF"/>
                </a:solidFill>
                <a:latin typeface="Arial" pitchFamily="34" charset="0"/>
                <a:cs typeface="Times New Roman" pitchFamily="18" charset="0"/>
              </a:rPr>
              <a:t>zerovalent</a:t>
            </a:r>
            <a:r>
              <a:rPr lang="en-GB" sz="1600" dirty="0">
                <a:solidFill>
                  <a:srgbClr val="0000FF"/>
                </a:solidFill>
                <a:latin typeface="Arial" pitchFamily="34" charset="0"/>
                <a:cs typeface="Times New Roman" pitchFamily="18" charset="0"/>
              </a:rPr>
              <a:t> Fe</a:t>
            </a:r>
            <a:r>
              <a:rPr lang="en-GB" sz="1600" dirty="0">
                <a:latin typeface="Arial" pitchFamily="34" charset="0"/>
                <a:cs typeface="Times New Roman" pitchFamily="18" charset="0"/>
              </a:rPr>
              <a:t>, </a:t>
            </a:r>
            <a:r>
              <a:rPr lang="en-GB" sz="1600" dirty="0">
                <a:solidFill>
                  <a:srgbClr val="0000FF"/>
                </a:solidFill>
                <a:latin typeface="Arial" pitchFamily="34" charset="0"/>
                <a:cs typeface="Times New Roman" pitchFamily="18" charset="0"/>
              </a:rPr>
              <a:t>coal fly ash</a:t>
            </a:r>
            <a:r>
              <a:rPr lang="en-GB" sz="1600" dirty="0">
                <a:latin typeface="Arial" pitchFamily="34" charset="0"/>
                <a:cs typeface="Times New Roman" pitchFamily="18" charset="0"/>
              </a:rPr>
              <a:t>, and </a:t>
            </a:r>
            <a:r>
              <a:rPr lang="en-GB" sz="1600" dirty="0">
                <a:solidFill>
                  <a:srgbClr val="0000FF"/>
                </a:solidFill>
                <a:latin typeface="Arial" pitchFamily="34" charset="0"/>
                <a:cs typeface="Times New Roman" pitchFamily="18" charset="0"/>
              </a:rPr>
              <a:t>compost</a:t>
            </a:r>
            <a:r>
              <a:rPr lang="en-GB" sz="1600" dirty="0">
                <a:latin typeface="Arial" pitchFamily="34" charset="0"/>
                <a:cs typeface="Times New Roman" pitchFamily="18" charset="0"/>
              </a:rPr>
              <a:t>. </a:t>
            </a:r>
          </a:p>
          <a:p>
            <a:pPr algn="ctr">
              <a:lnSpc>
                <a:spcPct val="120000"/>
              </a:lnSpc>
            </a:pPr>
            <a:r>
              <a:rPr lang="en-GB" sz="1300" i="1" dirty="0" err="1">
                <a:latin typeface="Arial" pitchFamily="34" charset="0"/>
                <a:cs typeface="Times New Roman" pitchFamily="18" charset="0"/>
              </a:rPr>
              <a:t>Mench</a:t>
            </a:r>
            <a:r>
              <a:rPr lang="en-GB" sz="1300" i="1" dirty="0">
                <a:latin typeface="Arial" pitchFamily="34" charset="0"/>
                <a:cs typeface="Times New Roman" pitchFamily="18" charset="0"/>
              </a:rPr>
              <a:t> et al., Plant &amp; Soil, 2003.</a:t>
            </a:r>
            <a:endParaRPr lang="fr-FR" sz="1300" i="1" dirty="0">
              <a:latin typeface="Arial" pitchFamily="34" charset="0"/>
              <a:cs typeface="Times New Roman" pitchFamily="18" charset="0"/>
            </a:endParaRPr>
          </a:p>
        </p:txBody>
      </p:sp>
      <p:pic>
        <p:nvPicPr>
          <p:cNvPr id="22533" name="Picture 5" descr="C:\WINDOWS\TEMP\auto0.bmp"/>
          <p:cNvPicPr>
            <a:picLocks noChangeAspect="1" noChangeArrowheads="1"/>
          </p:cNvPicPr>
          <p:nvPr/>
        </p:nvPicPr>
        <p:blipFill>
          <a:blip r:embed="rId3" cstate="print"/>
          <a:srcRect/>
          <a:stretch>
            <a:fillRect/>
          </a:stretch>
        </p:blipFill>
        <p:spPr bwMode="auto">
          <a:xfrm>
            <a:off x="755576" y="2678285"/>
            <a:ext cx="3229049" cy="2191507"/>
          </a:xfrm>
          <a:prstGeom prst="rect">
            <a:avLst/>
          </a:prstGeom>
          <a:noFill/>
          <a:ln w="9525">
            <a:noFill/>
            <a:miter lim="800000"/>
            <a:headEnd/>
            <a:tailEnd/>
          </a:ln>
        </p:spPr>
      </p:pic>
      <p:pic>
        <p:nvPicPr>
          <p:cNvPr id="22534" name="Picture 6" descr="D:\Tamino\Alain\Help-alain\Clip Art\images.jpeg\25.jpg"/>
          <p:cNvPicPr>
            <a:picLocks noChangeAspect="1" noChangeArrowheads="1"/>
          </p:cNvPicPr>
          <p:nvPr/>
        </p:nvPicPr>
        <p:blipFill>
          <a:blip r:embed="rId4" cstate="print"/>
          <a:srcRect/>
          <a:stretch>
            <a:fillRect/>
          </a:stretch>
        </p:blipFill>
        <p:spPr bwMode="auto">
          <a:xfrm>
            <a:off x="755576" y="2678285"/>
            <a:ext cx="557064" cy="654899"/>
          </a:xfrm>
          <a:prstGeom prst="rect">
            <a:avLst/>
          </a:prstGeom>
          <a:noFill/>
        </p:spPr>
      </p:pic>
      <p:pic>
        <p:nvPicPr>
          <p:cNvPr id="22537" name="Picture 9" descr="C:\WINDOWS\TEMP\auto0.bmp"/>
          <p:cNvPicPr>
            <a:picLocks noChangeAspect="1" noChangeArrowheads="1"/>
          </p:cNvPicPr>
          <p:nvPr/>
        </p:nvPicPr>
        <p:blipFill>
          <a:blip r:embed="rId5" cstate="print"/>
          <a:srcRect/>
          <a:stretch>
            <a:fillRect/>
          </a:stretch>
        </p:blipFill>
        <p:spPr bwMode="auto">
          <a:xfrm>
            <a:off x="5029200" y="2678286"/>
            <a:ext cx="3215208" cy="2163267"/>
          </a:xfrm>
          <a:prstGeom prst="rect">
            <a:avLst/>
          </a:prstGeom>
          <a:noFill/>
          <a:ln w="9525">
            <a:noFill/>
            <a:miter lim="800000"/>
            <a:headEnd/>
            <a:tailEnd/>
          </a:ln>
        </p:spPr>
      </p:pic>
      <p:pic>
        <p:nvPicPr>
          <p:cNvPr id="22538" name="Picture 10" descr="D:\Tamino\Alain\Help-alain\Clip Art\images.jpeg\52.jpg"/>
          <p:cNvPicPr>
            <a:picLocks noChangeAspect="1" noChangeArrowheads="1"/>
          </p:cNvPicPr>
          <p:nvPr/>
        </p:nvPicPr>
        <p:blipFill>
          <a:blip r:embed="rId6" cstate="print"/>
          <a:srcRect/>
          <a:stretch>
            <a:fillRect/>
          </a:stretch>
        </p:blipFill>
        <p:spPr bwMode="auto">
          <a:xfrm>
            <a:off x="5029200" y="2686224"/>
            <a:ext cx="694928" cy="687401"/>
          </a:xfrm>
          <a:prstGeom prst="rect">
            <a:avLst/>
          </a:prstGeom>
          <a:noFill/>
        </p:spPr>
      </p:pic>
      <p:sp>
        <p:nvSpPr>
          <p:cNvPr id="22540" name="Text Box 12"/>
          <p:cNvSpPr txBox="1">
            <a:spLocks noChangeArrowheads="1"/>
          </p:cNvSpPr>
          <p:nvPr/>
        </p:nvSpPr>
        <p:spPr bwMode="auto">
          <a:xfrm>
            <a:off x="762000" y="2096375"/>
            <a:ext cx="1143000" cy="350838"/>
          </a:xfrm>
          <a:prstGeom prst="rect">
            <a:avLst/>
          </a:prstGeom>
          <a:solidFill>
            <a:srgbClr val="FF0000"/>
          </a:solidFill>
          <a:ln w="9525">
            <a:noFill/>
            <a:miter lim="800000"/>
            <a:headEnd/>
            <a:tailEnd/>
          </a:ln>
          <a:effectLst/>
        </p:spPr>
        <p:txBody>
          <a:bodyPr>
            <a:spAutoFit/>
          </a:bodyPr>
          <a:lstStyle/>
          <a:p>
            <a:pPr algn="ctr">
              <a:spcBef>
                <a:spcPct val="50000"/>
              </a:spcBef>
            </a:pPr>
            <a:r>
              <a:rPr lang="fr-FR" sz="1700" dirty="0" err="1">
                <a:solidFill>
                  <a:srgbClr val="FFFF00"/>
                </a:solidFill>
                <a:latin typeface="Arial" pitchFamily="34" charset="0"/>
              </a:rPr>
              <a:t>Before</a:t>
            </a:r>
            <a:r>
              <a:rPr lang="fr-FR" sz="1700" dirty="0">
                <a:solidFill>
                  <a:srgbClr val="FFFF00"/>
                </a:solidFill>
                <a:latin typeface="Arial" pitchFamily="34" charset="0"/>
              </a:rPr>
              <a:t>…</a:t>
            </a:r>
          </a:p>
        </p:txBody>
      </p:sp>
      <p:sp>
        <p:nvSpPr>
          <p:cNvPr id="22543" name="Text Box 15"/>
          <p:cNvSpPr txBox="1">
            <a:spLocks noChangeArrowheads="1"/>
          </p:cNvSpPr>
          <p:nvPr/>
        </p:nvSpPr>
        <p:spPr bwMode="auto">
          <a:xfrm>
            <a:off x="2499360" y="2639234"/>
            <a:ext cx="1524000" cy="400110"/>
          </a:xfrm>
          <a:prstGeom prst="rect">
            <a:avLst/>
          </a:prstGeom>
          <a:noFill/>
          <a:ln w="9525">
            <a:noFill/>
            <a:miter lim="800000"/>
            <a:headEnd/>
            <a:tailEnd/>
          </a:ln>
          <a:effectLst/>
        </p:spPr>
        <p:txBody>
          <a:bodyPr>
            <a:spAutoFit/>
          </a:bodyPr>
          <a:lstStyle/>
          <a:p>
            <a:pPr>
              <a:spcBef>
                <a:spcPct val="50000"/>
              </a:spcBef>
            </a:pPr>
            <a:r>
              <a:rPr lang="en-GB" sz="2000" b="1">
                <a:solidFill>
                  <a:srgbClr val="FF0000"/>
                </a:solidFill>
                <a:cs typeface="Times New Roman" pitchFamily="18" charset="0"/>
              </a:rPr>
              <a:t>[As] = 0.13%</a:t>
            </a:r>
            <a:endParaRPr lang="fr-FR" sz="2000" b="1">
              <a:solidFill>
                <a:srgbClr val="FF0000"/>
              </a:solidFill>
            </a:endParaRPr>
          </a:p>
        </p:txBody>
      </p:sp>
      <p:sp>
        <p:nvSpPr>
          <p:cNvPr id="14" name="Rectangle 3"/>
          <p:cNvSpPr>
            <a:spLocks noChangeArrowheads="1"/>
          </p:cNvSpPr>
          <p:nvPr/>
        </p:nvSpPr>
        <p:spPr bwMode="auto">
          <a:xfrm>
            <a:off x="0" y="0"/>
            <a:ext cx="2037802"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Phytostabilization</a:t>
            </a:r>
            <a:endParaRPr lang="fr-FR" sz="2000" dirty="0">
              <a:solidFill>
                <a:schemeClr val="bg1"/>
              </a:solidFill>
            </a:endParaRPr>
          </a:p>
        </p:txBody>
      </p:sp>
      <p:sp>
        <p:nvSpPr>
          <p:cNvPr id="13" name="Text Box 21"/>
          <p:cNvSpPr txBox="1">
            <a:spLocks noChangeArrowheads="1"/>
          </p:cNvSpPr>
          <p:nvPr/>
        </p:nvSpPr>
        <p:spPr bwMode="auto">
          <a:xfrm>
            <a:off x="2339752" y="1268760"/>
            <a:ext cx="5184576" cy="446276"/>
          </a:xfrm>
          <a:prstGeom prst="rect">
            <a:avLst/>
          </a:prstGeom>
          <a:noFill/>
          <a:ln w="9525">
            <a:noFill/>
            <a:miter lim="800000"/>
            <a:headEnd/>
            <a:tailEnd/>
          </a:ln>
          <a:effectLst/>
        </p:spPr>
        <p:txBody>
          <a:bodyPr wrap="square">
            <a:spAutoFit/>
          </a:bodyPr>
          <a:lstStyle/>
          <a:p>
            <a:pPr>
              <a:spcBef>
                <a:spcPct val="50000"/>
              </a:spcBef>
            </a:pPr>
            <a:r>
              <a:rPr lang="fr-FR" sz="2300" dirty="0">
                <a:solidFill>
                  <a:srgbClr val="F6003D"/>
                </a:solidFill>
                <a:effectLst>
                  <a:outerShdw blurRad="38100" dist="38100" dir="2700000" algn="tl">
                    <a:srgbClr val="C0C0C0"/>
                  </a:outerShdw>
                </a:effectLst>
                <a:latin typeface="Comic Sans MS" pitchFamily="66" charset="0"/>
              </a:rPr>
              <a:t>Contamination source: Au mine</a:t>
            </a:r>
          </a:p>
        </p:txBody>
      </p:sp>
      <p:sp>
        <p:nvSpPr>
          <p:cNvPr id="15" name="Rectangle 14"/>
          <p:cNvSpPr/>
          <p:nvPr/>
        </p:nvSpPr>
        <p:spPr>
          <a:xfrm>
            <a:off x="251520" y="476672"/>
            <a:ext cx="1794209"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dirty="0">
                <a:ln/>
                <a:solidFill>
                  <a:srgbClr val="000000"/>
                </a:solidFill>
              </a:rPr>
              <a:t>Application :</a:t>
            </a:r>
          </a:p>
        </p:txBody>
      </p:sp>
      <p:sp>
        <p:nvSpPr>
          <p:cNvPr id="17" name="ZoneTexte 16"/>
          <p:cNvSpPr txBox="1"/>
          <p:nvPr/>
        </p:nvSpPr>
        <p:spPr>
          <a:xfrm>
            <a:off x="2077796" y="495763"/>
            <a:ext cx="6840760" cy="784830"/>
          </a:xfrm>
          <a:prstGeom prst="rect">
            <a:avLst/>
          </a:prstGeom>
          <a:noFill/>
        </p:spPr>
        <p:txBody>
          <a:bodyPr wrap="square" rtlCol="0">
            <a:spAutoFit/>
          </a:bodyPr>
          <a:lstStyle/>
          <a:p>
            <a:pPr>
              <a:lnSpc>
                <a:spcPct val="125000"/>
              </a:lnSpc>
            </a:pPr>
            <a:r>
              <a:rPr lang="fr-FR" dirty="0">
                <a:latin typeface="Arial" pitchFamily="34" charset="0"/>
                <a:cs typeface="Arial" pitchFamily="34" charset="0"/>
              </a:rPr>
              <a:t>(</a:t>
            </a:r>
            <a:r>
              <a:rPr lang="fr-FR" dirty="0" err="1">
                <a:latin typeface="Arial" pitchFamily="34" charset="0"/>
                <a:cs typeface="Arial" pitchFamily="34" charset="0"/>
              </a:rPr>
              <a:t>Re</a:t>
            </a:r>
            <a:r>
              <a:rPr lang="fr-FR" dirty="0">
                <a:latin typeface="Arial" pitchFamily="34" charset="0"/>
                <a:cs typeface="Arial" pitchFamily="34" charset="0"/>
              </a:rPr>
              <a:t>)-</a:t>
            </a:r>
            <a:r>
              <a:rPr lang="fr-FR" dirty="0" err="1">
                <a:latin typeface="Arial" pitchFamily="34" charset="0"/>
                <a:cs typeface="Arial" pitchFamily="34" charset="0"/>
              </a:rPr>
              <a:t>vegetation</a:t>
            </a:r>
            <a:r>
              <a:rPr lang="fr-FR" dirty="0">
                <a:latin typeface="Arial" pitchFamily="34" charset="0"/>
                <a:cs typeface="Arial" pitchFamily="34" charset="0"/>
              </a:rPr>
              <a:t> of large-</a:t>
            </a:r>
            <a:r>
              <a:rPr lang="fr-FR" dirty="0" err="1">
                <a:latin typeface="Arial" pitchFamily="34" charset="0"/>
                <a:cs typeface="Arial" pitchFamily="34" charset="0"/>
              </a:rPr>
              <a:t>scale</a:t>
            </a:r>
            <a:r>
              <a:rPr lang="fr-FR" dirty="0">
                <a:latin typeface="Arial" pitchFamily="34" charset="0"/>
                <a:cs typeface="Arial" pitchFamily="34" charset="0"/>
              </a:rPr>
              <a:t> areas (barren land, mine </a:t>
            </a:r>
            <a:r>
              <a:rPr lang="fr-FR" dirty="0" err="1">
                <a:latin typeface="Arial" pitchFamily="34" charset="0"/>
                <a:cs typeface="Arial" pitchFamily="34" charset="0"/>
              </a:rPr>
              <a:t>spoils</a:t>
            </a:r>
            <a:r>
              <a:rPr lang="fr-FR" dirty="0">
                <a:latin typeface="Arial" pitchFamily="34" charset="0"/>
                <a:cs typeface="Arial" pitchFamily="34" charset="0"/>
              </a:rPr>
              <a:t>, </a:t>
            </a:r>
            <a:r>
              <a:rPr lang="fr-FR" dirty="0" err="1">
                <a:latin typeface="Arial" pitchFamily="34" charset="0"/>
                <a:cs typeface="Arial" pitchFamily="34" charset="0"/>
              </a:rPr>
              <a:t>abandoned</a:t>
            </a:r>
            <a:r>
              <a:rPr lang="fr-FR" dirty="0">
                <a:latin typeface="Arial" pitchFamily="34" charset="0"/>
                <a:cs typeface="Arial" pitchFamily="34" charset="0"/>
              </a:rPr>
              <a:t> </a:t>
            </a:r>
            <a:r>
              <a:rPr lang="fr-FR" dirty="0" err="1">
                <a:latin typeface="Arial" pitchFamily="34" charset="0"/>
                <a:cs typeface="Arial" pitchFamily="34" charset="0"/>
              </a:rPr>
              <a:t>smelter</a:t>
            </a:r>
            <a:r>
              <a:rPr lang="fr-FR" dirty="0">
                <a:latin typeface="Arial" pitchFamily="34" charset="0"/>
                <a:cs typeface="Arial" pitchFamily="34" charset="0"/>
              </a:rPr>
              <a:t>…).</a:t>
            </a:r>
          </a:p>
        </p:txBody>
      </p:sp>
      <p:sp>
        <p:nvSpPr>
          <p:cNvPr id="16" name="Text Box 18"/>
          <p:cNvSpPr txBox="1">
            <a:spLocks noChangeArrowheads="1"/>
          </p:cNvSpPr>
          <p:nvPr/>
        </p:nvSpPr>
        <p:spPr bwMode="auto">
          <a:xfrm>
            <a:off x="5051168" y="2096375"/>
            <a:ext cx="2590800" cy="350838"/>
          </a:xfrm>
          <a:prstGeom prst="rect">
            <a:avLst/>
          </a:prstGeom>
          <a:solidFill>
            <a:srgbClr val="009900"/>
          </a:solidFill>
          <a:ln w="9525">
            <a:noFill/>
            <a:miter lim="800000"/>
            <a:headEnd/>
            <a:tailEnd/>
          </a:ln>
          <a:effectLst/>
        </p:spPr>
        <p:txBody>
          <a:bodyPr>
            <a:spAutoFit/>
          </a:bodyPr>
          <a:lstStyle/>
          <a:p>
            <a:pPr>
              <a:spcBef>
                <a:spcPct val="50000"/>
              </a:spcBef>
            </a:pPr>
            <a:r>
              <a:rPr lang="fr-FR" sz="1700" dirty="0" err="1">
                <a:solidFill>
                  <a:srgbClr val="FFFF00"/>
                </a:solidFill>
                <a:latin typeface="Arial" pitchFamily="34" charset="0"/>
              </a:rPr>
              <a:t>After</a:t>
            </a:r>
            <a:r>
              <a:rPr lang="fr-FR" sz="1700" dirty="0">
                <a:solidFill>
                  <a:srgbClr val="FFFF00"/>
                </a:solidFill>
                <a:latin typeface="Arial" pitchFamily="34" charset="0"/>
              </a:rPr>
              <a:t> </a:t>
            </a:r>
            <a:r>
              <a:rPr lang="fr-FR" sz="1700" dirty="0" err="1">
                <a:solidFill>
                  <a:srgbClr val="FFFF00"/>
                </a:solidFill>
                <a:latin typeface="Arial" pitchFamily="34" charset="0"/>
              </a:rPr>
              <a:t>phytostabilization</a:t>
            </a:r>
            <a:endParaRPr lang="fr-FR" sz="1700" dirty="0">
              <a:solidFill>
                <a:srgbClr val="FFFF00"/>
              </a:solidFill>
              <a:latin typeface="Arial" pitchFamily="34" charset="0"/>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8697" y="116632"/>
            <a:ext cx="2039341" cy="553998"/>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000" b="1" dirty="0">
                <a:ln/>
                <a:solidFill>
                  <a:srgbClr val="000000"/>
                </a:solidFill>
              </a:rPr>
              <a:t>Mechanism</a:t>
            </a:r>
          </a:p>
        </p:txBody>
      </p:sp>
      <p:sp>
        <p:nvSpPr>
          <p:cNvPr id="3" name="Rectangle 3"/>
          <p:cNvSpPr>
            <a:spLocks noChangeArrowheads="1"/>
          </p:cNvSpPr>
          <p:nvPr/>
        </p:nvSpPr>
        <p:spPr bwMode="auto">
          <a:xfrm>
            <a:off x="0" y="0"/>
            <a:ext cx="2037802"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Phytostabilization</a:t>
            </a:r>
            <a:endParaRPr lang="fr-FR" sz="2000" dirty="0">
              <a:solidFill>
                <a:schemeClr val="bg1"/>
              </a:solidFill>
            </a:endParaRPr>
          </a:p>
        </p:txBody>
      </p:sp>
      <p:sp>
        <p:nvSpPr>
          <p:cNvPr id="6" name="Text Box 12"/>
          <p:cNvSpPr txBox="1">
            <a:spLocks noChangeArrowheads="1"/>
          </p:cNvSpPr>
          <p:nvPr/>
        </p:nvSpPr>
        <p:spPr bwMode="auto">
          <a:xfrm>
            <a:off x="1331640" y="1926034"/>
            <a:ext cx="1143000" cy="350838"/>
          </a:xfrm>
          <a:prstGeom prst="rect">
            <a:avLst/>
          </a:prstGeom>
          <a:solidFill>
            <a:srgbClr val="FF0000"/>
          </a:solidFill>
          <a:ln w="9525">
            <a:noFill/>
            <a:miter lim="800000"/>
            <a:headEnd/>
            <a:tailEnd/>
          </a:ln>
          <a:effectLst/>
        </p:spPr>
        <p:txBody>
          <a:bodyPr>
            <a:spAutoFit/>
          </a:bodyPr>
          <a:lstStyle/>
          <a:p>
            <a:pPr algn="ctr">
              <a:spcBef>
                <a:spcPct val="50000"/>
              </a:spcBef>
            </a:pPr>
            <a:r>
              <a:rPr lang="fr-FR" sz="1700" dirty="0" err="1">
                <a:solidFill>
                  <a:srgbClr val="FFFF00"/>
                </a:solidFill>
                <a:latin typeface="Arial" pitchFamily="34" charset="0"/>
              </a:rPr>
              <a:t>Before</a:t>
            </a:r>
            <a:r>
              <a:rPr lang="fr-FR" sz="1700" dirty="0">
                <a:solidFill>
                  <a:srgbClr val="FFFF00"/>
                </a:solidFill>
                <a:latin typeface="Arial" pitchFamily="34" charset="0"/>
              </a:rPr>
              <a:t>…</a:t>
            </a:r>
          </a:p>
        </p:txBody>
      </p:sp>
      <p:sp>
        <p:nvSpPr>
          <p:cNvPr id="8" name="Rectangle à coins arrondis 7"/>
          <p:cNvSpPr/>
          <p:nvPr/>
        </p:nvSpPr>
        <p:spPr>
          <a:xfrm>
            <a:off x="843626" y="1268760"/>
            <a:ext cx="3214389" cy="377502"/>
          </a:xfrm>
          <a:prstGeom prst="roundRect">
            <a:avLst/>
          </a:prstGeom>
          <a:solidFill>
            <a:srgbClr val="FFFF00"/>
          </a:solidFill>
          <a:effectLst>
            <a:outerShdw blurRad="50800" dist="50800" dir="54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ZoneTexte 24"/>
          <p:cNvSpPr txBox="1">
            <a:spLocks noChangeArrowheads="1"/>
          </p:cNvSpPr>
          <p:nvPr/>
        </p:nvSpPr>
        <p:spPr bwMode="auto">
          <a:xfrm>
            <a:off x="889663" y="1286222"/>
            <a:ext cx="3240360" cy="353943"/>
          </a:xfrm>
          <a:prstGeom prst="rect">
            <a:avLst/>
          </a:prstGeom>
          <a:noFill/>
          <a:ln w="9525">
            <a:noFill/>
            <a:miter lim="800000"/>
            <a:headEnd/>
            <a:tailEnd/>
          </a:ln>
        </p:spPr>
        <p:txBody>
          <a:bodyPr wrap="square">
            <a:spAutoFit/>
          </a:bodyPr>
          <a:lstStyle/>
          <a:p>
            <a:r>
              <a:rPr lang="fr-FR" sz="1700" dirty="0" err="1">
                <a:solidFill>
                  <a:srgbClr val="0000FF"/>
                </a:solidFill>
                <a:latin typeface="Calibri" pitchFamily="34" charset="0"/>
              </a:rPr>
              <a:t>Method</a:t>
            </a:r>
            <a:r>
              <a:rPr lang="fr-FR" sz="1700" dirty="0">
                <a:latin typeface="Calibri" pitchFamily="34" charset="0"/>
              </a:rPr>
              <a:t>: Micro X-ray fluorescence</a:t>
            </a:r>
          </a:p>
        </p:txBody>
      </p:sp>
      <p:sp>
        <p:nvSpPr>
          <p:cNvPr id="10" name="Rectangle 9"/>
          <p:cNvSpPr/>
          <p:nvPr/>
        </p:nvSpPr>
        <p:spPr>
          <a:xfrm>
            <a:off x="827584" y="6453336"/>
            <a:ext cx="3248005" cy="292388"/>
          </a:xfrm>
          <a:prstGeom prst="rect">
            <a:avLst/>
          </a:prstGeom>
        </p:spPr>
        <p:txBody>
          <a:bodyPr wrap="none">
            <a:spAutoFit/>
          </a:bodyPr>
          <a:lstStyle/>
          <a:p>
            <a:r>
              <a:rPr lang="en-GB" sz="1300" i="1" dirty="0" err="1">
                <a:latin typeface="Arial" pitchFamily="34" charset="0"/>
                <a:cs typeface="Times New Roman" pitchFamily="18" charset="0"/>
              </a:rPr>
              <a:t>Kumpiene</a:t>
            </a:r>
            <a:r>
              <a:rPr lang="en-GB" sz="1300" i="1" dirty="0">
                <a:latin typeface="Arial" pitchFamily="34" charset="0"/>
                <a:cs typeface="Times New Roman" pitchFamily="18" charset="0"/>
              </a:rPr>
              <a:t> et al., Environ. Pollution, 2012.</a:t>
            </a:r>
            <a:endParaRPr lang="fr-FR" sz="1300" dirty="0"/>
          </a:p>
        </p:txBody>
      </p:sp>
      <p:grpSp>
        <p:nvGrpSpPr>
          <p:cNvPr id="16" name="Groupe 15"/>
          <p:cNvGrpSpPr/>
          <p:nvPr/>
        </p:nvGrpSpPr>
        <p:grpSpPr>
          <a:xfrm>
            <a:off x="827584" y="2276872"/>
            <a:ext cx="3061841" cy="4099496"/>
            <a:chOff x="827584" y="2276872"/>
            <a:chExt cx="3061841" cy="4099496"/>
          </a:xfrm>
        </p:grpSpPr>
        <p:pic>
          <p:nvPicPr>
            <p:cNvPr id="1026" name="Picture 2" descr="C:\Temp\essai.jpg"/>
            <p:cNvPicPr>
              <a:picLocks noChangeAspect="1" noChangeArrowheads="1"/>
            </p:cNvPicPr>
            <p:nvPr/>
          </p:nvPicPr>
          <p:blipFill>
            <a:blip r:embed="rId3" cstate="print"/>
            <a:srcRect/>
            <a:stretch>
              <a:fillRect/>
            </a:stretch>
          </p:blipFill>
          <p:spPr bwMode="auto">
            <a:xfrm>
              <a:off x="971600" y="2348880"/>
              <a:ext cx="2917825" cy="4027488"/>
            </a:xfrm>
            <a:prstGeom prst="rect">
              <a:avLst/>
            </a:prstGeom>
            <a:noFill/>
          </p:spPr>
        </p:pic>
        <p:sp>
          <p:nvSpPr>
            <p:cNvPr id="14" name="Rectangle 13"/>
            <p:cNvSpPr/>
            <p:nvPr/>
          </p:nvSpPr>
          <p:spPr>
            <a:xfrm>
              <a:off x="827584" y="2276872"/>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891571" y="4309138"/>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p:cNvGrpSpPr/>
          <p:nvPr/>
        </p:nvGrpSpPr>
        <p:grpSpPr>
          <a:xfrm>
            <a:off x="144016" y="260648"/>
            <a:ext cx="8310214" cy="6480720"/>
            <a:chOff x="144016" y="260648"/>
            <a:chExt cx="8310214" cy="6480720"/>
          </a:xfrm>
        </p:grpSpPr>
        <p:grpSp>
          <p:nvGrpSpPr>
            <p:cNvPr id="11" name="Groupe 10"/>
            <p:cNvGrpSpPr/>
            <p:nvPr/>
          </p:nvGrpSpPr>
          <p:grpSpPr>
            <a:xfrm>
              <a:off x="5796133" y="260648"/>
              <a:ext cx="2658097" cy="6480720"/>
              <a:chOff x="5940152" y="260648"/>
              <a:chExt cx="2535238" cy="6420099"/>
            </a:xfrm>
          </p:grpSpPr>
          <p:pic>
            <p:nvPicPr>
              <p:cNvPr id="1027" name="Picture 3" descr="C:\Temp\essai_2.jpg"/>
              <p:cNvPicPr>
                <a:picLocks noChangeAspect="1" noChangeArrowheads="1"/>
              </p:cNvPicPr>
              <p:nvPr/>
            </p:nvPicPr>
            <p:blipFill>
              <a:blip r:embed="rId4" cstate="print"/>
              <a:srcRect/>
              <a:stretch>
                <a:fillRect/>
              </a:stretch>
            </p:blipFill>
            <p:spPr bwMode="auto">
              <a:xfrm>
                <a:off x="5940152" y="692696"/>
                <a:ext cx="2535238" cy="5988051"/>
              </a:xfrm>
              <a:prstGeom prst="rect">
                <a:avLst/>
              </a:prstGeom>
              <a:noFill/>
            </p:spPr>
          </p:pic>
          <p:sp>
            <p:nvSpPr>
              <p:cNvPr id="7" name="Text Box 13"/>
              <p:cNvSpPr txBox="1">
                <a:spLocks noChangeArrowheads="1"/>
              </p:cNvSpPr>
              <p:nvPr/>
            </p:nvSpPr>
            <p:spPr bwMode="auto">
              <a:xfrm>
                <a:off x="6188122" y="260648"/>
                <a:ext cx="2266432" cy="350838"/>
              </a:xfrm>
              <a:prstGeom prst="rect">
                <a:avLst/>
              </a:prstGeom>
              <a:solidFill>
                <a:srgbClr val="009900"/>
              </a:solidFill>
              <a:ln w="9525">
                <a:noFill/>
                <a:miter lim="800000"/>
                <a:headEnd/>
                <a:tailEnd/>
              </a:ln>
              <a:effectLst/>
            </p:spPr>
            <p:txBody>
              <a:bodyPr wrap="square">
                <a:spAutoFit/>
              </a:bodyPr>
              <a:lstStyle/>
              <a:p>
                <a:pPr>
                  <a:spcBef>
                    <a:spcPct val="50000"/>
                  </a:spcBef>
                </a:pPr>
                <a:r>
                  <a:rPr lang="fr-FR" sz="1700" dirty="0" err="1">
                    <a:solidFill>
                      <a:srgbClr val="FFFF00"/>
                    </a:solidFill>
                    <a:latin typeface="Arial" pitchFamily="34" charset="0"/>
                  </a:rPr>
                  <a:t>After</a:t>
                </a:r>
                <a:r>
                  <a:rPr lang="fr-FR" sz="1700" dirty="0">
                    <a:solidFill>
                      <a:srgbClr val="FFFF00"/>
                    </a:solidFill>
                    <a:latin typeface="Arial" pitchFamily="34" charset="0"/>
                  </a:rPr>
                  <a:t> </a:t>
                </a:r>
                <a:r>
                  <a:rPr lang="fr-FR" sz="1700" dirty="0" err="1">
                    <a:solidFill>
                      <a:srgbClr val="FFFF00"/>
                    </a:solidFill>
                    <a:latin typeface="Arial" pitchFamily="34" charset="0"/>
                  </a:rPr>
                  <a:t>phytostabilization</a:t>
                </a:r>
                <a:endParaRPr lang="fr-FR" sz="1700" dirty="0">
                  <a:solidFill>
                    <a:srgbClr val="FFFF00"/>
                  </a:solidFill>
                  <a:latin typeface="Arial" pitchFamily="34" charset="0"/>
                </a:endParaRPr>
              </a:p>
            </p:txBody>
          </p:sp>
        </p:grpSp>
        <p:sp>
          <p:nvSpPr>
            <p:cNvPr id="12" name="ZoneTexte 11"/>
            <p:cNvSpPr txBox="1"/>
            <p:nvPr/>
          </p:nvSpPr>
          <p:spPr>
            <a:xfrm>
              <a:off x="144016" y="734641"/>
              <a:ext cx="5508104" cy="400110"/>
            </a:xfrm>
            <a:prstGeom prst="rect">
              <a:avLst/>
            </a:prstGeom>
            <a:noFill/>
          </p:spPr>
          <p:txBody>
            <a:bodyPr wrap="square" rtlCol="0">
              <a:spAutoFit/>
            </a:bodyPr>
            <a:lstStyle/>
            <a:p>
              <a:pPr>
                <a:buFont typeface="Wingdings" pitchFamily="2" charset="2"/>
                <a:buChar char="Ø"/>
              </a:pPr>
              <a:r>
                <a:rPr lang="fr-FR" sz="2000" dirty="0">
                  <a:solidFill>
                    <a:srgbClr val="0000FF"/>
                  </a:solidFill>
                </a:rPr>
                <a:t> </a:t>
              </a:r>
              <a:r>
                <a:rPr lang="fr-FR" sz="2000" dirty="0"/>
                <a:t>As </a:t>
              </a:r>
              <a:r>
                <a:rPr lang="fr-FR" sz="2000" dirty="0" err="1"/>
                <a:t>binding</a:t>
              </a:r>
              <a:r>
                <a:rPr lang="fr-FR" sz="2000" dirty="0"/>
                <a:t> to </a:t>
              </a:r>
              <a:r>
                <a:rPr lang="fr-FR" sz="2000" dirty="0" err="1"/>
                <a:t>poorly</a:t>
              </a:r>
              <a:r>
                <a:rPr lang="fr-FR" sz="2000" dirty="0"/>
                <a:t> </a:t>
              </a:r>
              <a:r>
                <a:rPr lang="fr-FR" sz="2000" dirty="0" err="1"/>
                <a:t>crystalline</a:t>
              </a:r>
              <a:r>
                <a:rPr lang="fr-FR" sz="2000" dirty="0"/>
                <a:t> Fe </a:t>
              </a:r>
              <a:r>
                <a:rPr lang="fr-FR" sz="2000" dirty="0" err="1"/>
                <a:t>oxyhydroxides</a:t>
              </a:r>
              <a:endParaRPr lang="fr-FR" sz="2000" dirty="0"/>
            </a:p>
          </p:txBody>
        </p:sp>
        <p:sp>
          <p:nvSpPr>
            <p:cNvPr id="17" name="Rectangle 16"/>
            <p:cNvSpPr/>
            <p:nvPr/>
          </p:nvSpPr>
          <p:spPr>
            <a:xfrm>
              <a:off x="5628238" y="3725053"/>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5652301" y="684675"/>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lain-Data\Tamino\Dessins-Photos-Talks\Talks\Salon MesurExpoVision_2012\Figures\Pilon-Smits-2005_1.jpg"/>
          <p:cNvPicPr>
            <a:picLocks noChangeAspect="1" noChangeArrowheads="1"/>
          </p:cNvPicPr>
          <p:nvPr/>
        </p:nvPicPr>
        <p:blipFill>
          <a:blip r:embed="rId3" cstate="print"/>
          <a:srcRect/>
          <a:stretch>
            <a:fillRect/>
          </a:stretch>
        </p:blipFill>
        <p:spPr bwMode="auto">
          <a:xfrm>
            <a:off x="2771800" y="1598022"/>
            <a:ext cx="4024908" cy="4753412"/>
          </a:xfrm>
          <a:prstGeom prst="rect">
            <a:avLst/>
          </a:prstGeom>
          <a:noFill/>
        </p:spPr>
      </p:pic>
      <p:sp>
        <p:nvSpPr>
          <p:cNvPr id="6" name="Rectangle 5"/>
          <p:cNvSpPr/>
          <p:nvPr/>
        </p:nvSpPr>
        <p:spPr>
          <a:xfrm>
            <a:off x="2267744" y="5919663"/>
            <a:ext cx="2448272" cy="830997"/>
          </a:xfrm>
          <a:prstGeom prst="rect">
            <a:avLst/>
          </a:prstGeom>
        </p:spPr>
        <p:txBody>
          <a:bodyPr wrap="square">
            <a:spAutoFit/>
          </a:bodyPr>
          <a:lstStyle/>
          <a:p>
            <a:pPr marL="0" lvl="1" algn="ctr">
              <a:defRPr/>
            </a:pPr>
            <a:r>
              <a:rPr lang="fr-FR" sz="2400" kern="0" dirty="0" err="1"/>
              <a:t>Phytostabilization</a:t>
            </a:r>
            <a:endParaRPr lang="fr-FR" sz="2400" kern="0" dirty="0"/>
          </a:p>
          <a:p>
            <a:pPr marL="0" lvl="1" algn="ctr">
              <a:defRPr/>
            </a:pPr>
            <a:r>
              <a:rPr lang="fr-FR" sz="2400" b="1" kern="0" dirty="0" err="1"/>
              <a:t>Rhizofiltration</a:t>
            </a:r>
            <a:endParaRPr lang="fr-FR" sz="2400" b="1" kern="0" dirty="0"/>
          </a:p>
        </p:txBody>
      </p:sp>
      <p:sp>
        <p:nvSpPr>
          <p:cNvPr id="7" name="Rectangle 6"/>
          <p:cNvSpPr/>
          <p:nvPr/>
        </p:nvSpPr>
        <p:spPr>
          <a:xfrm>
            <a:off x="4878034" y="6351711"/>
            <a:ext cx="2142238" cy="461665"/>
          </a:xfrm>
          <a:prstGeom prst="rect">
            <a:avLst/>
          </a:prstGeom>
        </p:spPr>
        <p:txBody>
          <a:bodyPr wrap="square">
            <a:spAutoFit/>
          </a:bodyPr>
          <a:lstStyle/>
          <a:p>
            <a:pPr marL="0" lvl="1">
              <a:defRPr/>
            </a:pPr>
            <a:r>
              <a:rPr lang="fr-FR" sz="2400" kern="0"/>
              <a:t>Phytolixiviation</a:t>
            </a:r>
          </a:p>
        </p:txBody>
      </p:sp>
      <p:sp>
        <p:nvSpPr>
          <p:cNvPr id="8" name="Rectangle 7"/>
          <p:cNvSpPr/>
          <p:nvPr/>
        </p:nvSpPr>
        <p:spPr>
          <a:xfrm>
            <a:off x="6588224" y="3542238"/>
            <a:ext cx="2304256" cy="461665"/>
          </a:xfrm>
          <a:prstGeom prst="rect">
            <a:avLst/>
          </a:prstGeom>
        </p:spPr>
        <p:txBody>
          <a:bodyPr wrap="square">
            <a:spAutoFit/>
          </a:bodyPr>
          <a:lstStyle/>
          <a:p>
            <a:pPr marL="0" lvl="1">
              <a:defRPr/>
            </a:pPr>
            <a:r>
              <a:rPr lang="fr-FR" sz="2400" kern="0"/>
              <a:t>Phytoextraction</a:t>
            </a:r>
          </a:p>
        </p:txBody>
      </p:sp>
      <p:sp>
        <p:nvSpPr>
          <p:cNvPr id="9" name="Rectangle 8"/>
          <p:cNvSpPr/>
          <p:nvPr/>
        </p:nvSpPr>
        <p:spPr>
          <a:xfrm>
            <a:off x="683568" y="3902278"/>
            <a:ext cx="2592288" cy="461665"/>
          </a:xfrm>
          <a:prstGeom prst="rect">
            <a:avLst/>
          </a:prstGeom>
        </p:spPr>
        <p:txBody>
          <a:bodyPr wrap="square">
            <a:spAutoFit/>
          </a:bodyPr>
          <a:lstStyle/>
          <a:p>
            <a:pPr marL="0" lvl="1">
              <a:defRPr/>
            </a:pPr>
            <a:r>
              <a:rPr lang="fr-FR" sz="2400" kern="0" dirty="0" err="1"/>
              <a:t>Phytovolatilization</a:t>
            </a:r>
            <a:endParaRPr lang="fr-FR" sz="2400" kern="0" dirty="0"/>
          </a:p>
        </p:txBody>
      </p:sp>
      <p:sp>
        <p:nvSpPr>
          <p:cNvPr id="10" name="Rectangle 9"/>
          <p:cNvSpPr/>
          <p:nvPr/>
        </p:nvSpPr>
        <p:spPr>
          <a:xfrm>
            <a:off x="1429891" y="512820"/>
            <a:ext cx="7741368" cy="656590"/>
          </a:xfrm>
          <a:prstGeom prst="rect">
            <a:avLst/>
          </a:prstGeom>
        </p:spPr>
        <p:txBody>
          <a:bodyPr wrap="square">
            <a:spAutoFit/>
          </a:bodyPr>
          <a:lstStyle/>
          <a:p>
            <a:pPr>
              <a:lnSpc>
                <a:spcPts val="2160"/>
              </a:lnSpc>
              <a:spcAft>
                <a:spcPts val="500"/>
              </a:spcAft>
            </a:pPr>
            <a:r>
              <a:rPr lang="en-US" sz="2000" dirty="0" err="1"/>
              <a:t>Phytostabilization</a:t>
            </a:r>
            <a:r>
              <a:rPr lang="en-US" sz="2000" dirty="0"/>
              <a:t> is a mature and cost efficient method when compared to other technologies.</a:t>
            </a:r>
          </a:p>
        </p:txBody>
      </p:sp>
      <p:sp>
        <p:nvSpPr>
          <p:cNvPr id="11" name="Rectangle 10"/>
          <p:cNvSpPr/>
          <p:nvPr/>
        </p:nvSpPr>
        <p:spPr>
          <a:xfrm>
            <a:off x="8601" y="405816"/>
            <a:ext cx="1512168" cy="52322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2800" b="1" dirty="0">
                <a:ln/>
                <a:solidFill>
                  <a:srgbClr val="000000"/>
                </a:solidFill>
              </a:rPr>
              <a:t>Benefits:</a:t>
            </a:r>
          </a:p>
        </p:txBody>
      </p:sp>
      <p:sp>
        <p:nvSpPr>
          <p:cNvPr id="12" name="Rectangle 11"/>
          <p:cNvSpPr/>
          <p:nvPr/>
        </p:nvSpPr>
        <p:spPr>
          <a:xfrm>
            <a:off x="53713" y="1101409"/>
            <a:ext cx="773871" cy="40011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2000" b="1" dirty="0">
                <a:ln/>
                <a:solidFill>
                  <a:srgbClr val="000000"/>
                </a:solidFill>
              </a:rPr>
              <a:t>Cons:</a:t>
            </a:r>
          </a:p>
        </p:txBody>
      </p:sp>
      <p:sp>
        <p:nvSpPr>
          <p:cNvPr id="13" name="Rectangle 12"/>
          <p:cNvSpPr/>
          <p:nvPr/>
        </p:nvSpPr>
        <p:spPr>
          <a:xfrm>
            <a:off x="755576" y="1125191"/>
            <a:ext cx="8343963" cy="656590"/>
          </a:xfrm>
          <a:prstGeom prst="rect">
            <a:avLst/>
          </a:prstGeom>
        </p:spPr>
        <p:txBody>
          <a:bodyPr wrap="square">
            <a:spAutoFit/>
          </a:bodyPr>
          <a:lstStyle/>
          <a:p>
            <a:pPr>
              <a:lnSpc>
                <a:spcPts val="2160"/>
              </a:lnSpc>
            </a:pPr>
            <a:r>
              <a:rPr lang="en-US" sz="2000" dirty="0"/>
              <a:t>Not applicable to TMs readily </a:t>
            </a:r>
            <a:r>
              <a:rPr lang="en-US" sz="2000" dirty="0" err="1"/>
              <a:t>translocated</a:t>
            </a:r>
            <a:r>
              <a:rPr lang="en-US" sz="2000" dirty="0"/>
              <a:t> to leaves due to potential effects to the food chain.</a:t>
            </a:r>
            <a:endParaRPr lang="fr-FR" sz="2000" dirty="0"/>
          </a:p>
        </p:txBody>
      </p:sp>
      <p:sp>
        <p:nvSpPr>
          <p:cNvPr id="14" name="Rectangle 3"/>
          <p:cNvSpPr>
            <a:spLocks noChangeArrowheads="1"/>
          </p:cNvSpPr>
          <p:nvPr/>
        </p:nvSpPr>
        <p:spPr bwMode="auto">
          <a:xfrm>
            <a:off x="0" y="0"/>
            <a:ext cx="2037802"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Phytostabilization</a:t>
            </a:r>
            <a:endParaRPr lang="fr-FR" sz="2000" dirty="0">
              <a:solidFill>
                <a:schemeClr val="bg1"/>
              </a:solidFill>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652568"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Rhizofiltration</a:t>
            </a:r>
            <a:endParaRPr lang="fr-FR" sz="2000" dirty="0">
              <a:solidFill>
                <a:schemeClr val="bg1"/>
              </a:solidFill>
            </a:endParaRPr>
          </a:p>
        </p:txBody>
      </p:sp>
      <p:pic>
        <p:nvPicPr>
          <p:cNvPr id="5" name="Picture 3"/>
          <p:cNvPicPr>
            <a:picLocks noChangeAspect="1" noChangeArrowheads="1"/>
          </p:cNvPicPr>
          <p:nvPr/>
        </p:nvPicPr>
        <p:blipFill>
          <a:blip r:embed="rId3" cstate="print"/>
          <a:srcRect l="10852" b="9390"/>
          <a:stretch>
            <a:fillRect/>
          </a:stretch>
        </p:blipFill>
        <p:spPr bwMode="auto">
          <a:xfrm>
            <a:off x="4745038" y="476250"/>
            <a:ext cx="3859212" cy="6048375"/>
          </a:xfrm>
          <a:prstGeom prst="rect">
            <a:avLst/>
          </a:prstGeom>
          <a:noFill/>
          <a:ln w="9525">
            <a:noFill/>
            <a:miter lim="800000"/>
            <a:headEnd/>
            <a:tailEnd/>
          </a:ln>
          <a:effectLst/>
        </p:spPr>
      </p:pic>
      <p:pic>
        <p:nvPicPr>
          <p:cNvPr id="9" name="Picture 7"/>
          <p:cNvPicPr>
            <a:picLocks noChangeAspect="1" noChangeArrowheads="1"/>
          </p:cNvPicPr>
          <p:nvPr/>
        </p:nvPicPr>
        <p:blipFill>
          <a:blip r:embed="rId4" cstate="print"/>
          <a:srcRect l="28297" t="10277" b="16125"/>
          <a:stretch>
            <a:fillRect/>
          </a:stretch>
        </p:blipFill>
        <p:spPr bwMode="auto">
          <a:xfrm>
            <a:off x="395536" y="3861048"/>
            <a:ext cx="3168352" cy="2088232"/>
          </a:xfrm>
          <a:prstGeom prst="rect">
            <a:avLst/>
          </a:prstGeom>
          <a:noFill/>
          <a:ln w="9525">
            <a:noFill/>
            <a:miter lim="800000"/>
            <a:headEnd/>
            <a:tailEnd/>
          </a:ln>
          <a:effectLst/>
        </p:spPr>
      </p:pic>
      <p:grpSp>
        <p:nvGrpSpPr>
          <p:cNvPr id="14" name="Groupe 13"/>
          <p:cNvGrpSpPr/>
          <p:nvPr/>
        </p:nvGrpSpPr>
        <p:grpSpPr>
          <a:xfrm>
            <a:off x="3515820" y="2197244"/>
            <a:ext cx="3250328" cy="2642043"/>
            <a:chOff x="3563888" y="2197244"/>
            <a:chExt cx="3250328" cy="2642043"/>
          </a:xfrm>
        </p:grpSpPr>
        <p:pic>
          <p:nvPicPr>
            <p:cNvPr id="7" name="Picture 4"/>
            <p:cNvPicPr>
              <a:picLocks noChangeAspect="1" noChangeArrowheads="1"/>
            </p:cNvPicPr>
            <p:nvPr/>
          </p:nvPicPr>
          <p:blipFill>
            <a:blip r:embed="rId5" cstate="print"/>
            <a:srcRect l="11992"/>
            <a:stretch>
              <a:fillRect/>
            </a:stretch>
          </p:blipFill>
          <p:spPr bwMode="auto">
            <a:xfrm>
              <a:off x="3563888" y="2197244"/>
              <a:ext cx="3250328" cy="2642043"/>
            </a:xfrm>
            <a:prstGeom prst="rect">
              <a:avLst/>
            </a:prstGeom>
            <a:noFill/>
            <a:ln w="9525">
              <a:noFill/>
              <a:miter lim="800000"/>
              <a:headEnd/>
              <a:tailEnd/>
            </a:ln>
            <a:effectLst/>
          </p:spPr>
        </p:pic>
        <p:sp>
          <p:nvSpPr>
            <p:cNvPr id="13" name="Rectangle 12"/>
            <p:cNvSpPr/>
            <p:nvPr/>
          </p:nvSpPr>
          <p:spPr>
            <a:xfrm>
              <a:off x="3923928" y="4293096"/>
              <a:ext cx="1800200"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Rectangle 14"/>
          <p:cNvSpPr/>
          <p:nvPr/>
        </p:nvSpPr>
        <p:spPr>
          <a:xfrm>
            <a:off x="159669" y="513332"/>
            <a:ext cx="1451038"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dirty="0">
                <a:ln/>
                <a:solidFill>
                  <a:srgbClr val="000000"/>
                </a:solidFill>
              </a:rPr>
              <a:t>Principle :</a:t>
            </a:r>
          </a:p>
        </p:txBody>
      </p:sp>
      <p:sp>
        <p:nvSpPr>
          <p:cNvPr id="16" name="ZoneTexte 15"/>
          <p:cNvSpPr txBox="1"/>
          <p:nvPr/>
        </p:nvSpPr>
        <p:spPr>
          <a:xfrm>
            <a:off x="1511516" y="548680"/>
            <a:ext cx="7524980" cy="757130"/>
          </a:xfrm>
          <a:prstGeom prst="rect">
            <a:avLst/>
          </a:prstGeom>
          <a:noFill/>
        </p:spPr>
        <p:txBody>
          <a:bodyPr wrap="square" rtlCol="0">
            <a:spAutoFit/>
          </a:bodyPr>
          <a:lstStyle/>
          <a:p>
            <a:pPr>
              <a:lnSpc>
                <a:spcPct val="120000"/>
              </a:lnSpc>
            </a:pPr>
            <a:r>
              <a:rPr lang="en-US" dirty="0">
                <a:latin typeface="Arial" pitchFamily="34" charset="0"/>
                <a:cs typeface="Arial" pitchFamily="34" charset="0"/>
              </a:rPr>
              <a:t>Refers to the use of plant roots to absorb, concentrate, and precipitate toxic metals from </a:t>
            </a:r>
            <a:r>
              <a:rPr lang="en-US" dirty="0">
                <a:solidFill>
                  <a:srgbClr val="0000FF"/>
                </a:solidFill>
                <a:latin typeface="Arial" pitchFamily="34" charset="0"/>
                <a:cs typeface="Arial" pitchFamily="34" charset="0"/>
              </a:rPr>
              <a:t>flowing water</a:t>
            </a:r>
            <a:r>
              <a:rPr lang="en-US" dirty="0">
                <a:latin typeface="Arial" pitchFamily="34" charset="0"/>
                <a:cs typeface="Arial" pitchFamily="34" charset="0"/>
              </a:rPr>
              <a:t>. </a:t>
            </a:r>
            <a:r>
              <a:rPr lang="en-US" i="1" dirty="0">
                <a:latin typeface="Arial" pitchFamily="34" charset="0"/>
                <a:cs typeface="Arial" pitchFamily="34" charset="0"/>
              </a:rPr>
              <a:t>In situ</a:t>
            </a:r>
            <a:r>
              <a:rPr lang="en-US" dirty="0">
                <a:latin typeface="Arial" pitchFamily="34" charset="0"/>
                <a:cs typeface="Arial" pitchFamily="34" charset="0"/>
              </a:rPr>
              <a:t> treatment.</a:t>
            </a:r>
            <a:endParaRPr lang="fr-FR" dirty="0">
              <a:latin typeface="Arial" pitchFamily="34" charset="0"/>
              <a:cs typeface="Arial" pitchFamily="34" charset="0"/>
            </a:endParaRPr>
          </a:p>
        </p:txBody>
      </p:sp>
      <p:sp>
        <p:nvSpPr>
          <p:cNvPr id="17" name="Rectangle 16"/>
          <p:cNvSpPr/>
          <p:nvPr/>
        </p:nvSpPr>
        <p:spPr>
          <a:xfrm>
            <a:off x="153436" y="1377496"/>
            <a:ext cx="1794209"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dirty="0">
                <a:ln/>
                <a:solidFill>
                  <a:srgbClr val="000000"/>
                </a:solidFill>
              </a:rPr>
              <a:t>Application :</a:t>
            </a:r>
          </a:p>
        </p:txBody>
      </p:sp>
      <p:sp>
        <p:nvSpPr>
          <p:cNvPr id="18" name="ZoneTexte 17"/>
          <p:cNvSpPr txBox="1"/>
          <p:nvPr/>
        </p:nvSpPr>
        <p:spPr>
          <a:xfrm>
            <a:off x="1835696" y="1397725"/>
            <a:ext cx="4779423" cy="750847"/>
          </a:xfrm>
          <a:prstGeom prst="rect">
            <a:avLst/>
          </a:prstGeom>
          <a:noFill/>
        </p:spPr>
        <p:txBody>
          <a:bodyPr wrap="square" rtlCol="0">
            <a:spAutoFit/>
          </a:bodyPr>
          <a:lstStyle/>
          <a:p>
            <a:pPr>
              <a:lnSpc>
                <a:spcPct val="125000"/>
              </a:lnSpc>
            </a:pPr>
            <a:r>
              <a:rPr lang="fr-FR" dirty="0" err="1">
                <a:latin typeface="Arial" pitchFamily="34" charset="0"/>
                <a:cs typeface="Arial" pitchFamily="34" charset="0"/>
              </a:rPr>
              <a:t>Industrial</a:t>
            </a:r>
            <a:r>
              <a:rPr lang="fr-FR" dirty="0">
                <a:latin typeface="Arial" pitchFamily="34" charset="0"/>
                <a:cs typeface="Arial" pitchFamily="34" charset="0"/>
              </a:rPr>
              <a:t> </a:t>
            </a:r>
            <a:r>
              <a:rPr lang="fr-FR" dirty="0" err="1">
                <a:latin typeface="Arial" pitchFamily="34" charset="0"/>
                <a:cs typeface="Arial" pitchFamily="34" charset="0"/>
              </a:rPr>
              <a:t>wastewaters</a:t>
            </a:r>
            <a:r>
              <a:rPr lang="fr-FR" dirty="0">
                <a:latin typeface="Arial" pitchFamily="34" charset="0"/>
                <a:cs typeface="Arial" pitchFamily="34" charset="0"/>
              </a:rPr>
              <a:t>, surface </a:t>
            </a:r>
            <a:r>
              <a:rPr lang="fr-FR" dirty="0" err="1">
                <a:latin typeface="Arial" pitchFamily="34" charset="0"/>
                <a:cs typeface="Arial" pitchFamily="34" charset="0"/>
              </a:rPr>
              <a:t>runoffs</a:t>
            </a:r>
            <a:r>
              <a:rPr lang="fr-FR" dirty="0">
                <a:latin typeface="Arial" pitchFamily="34" charset="0"/>
                <a:cs typeface="Arial" pitchFamily="34" charset="0"/>
              </a:rPr>
              <a:t> </a:t>
            </a:r>
            <a:r>
              <a:rPr lang="fr-FR" dirty="0" err="1">
                <a:latin typeface="Arial" pitchFamily="34" charset="0"/>
                <a:cs typeface="Arial" pitchFamily="34" charset="0"/>
              </a:rPr>
              <a:t>from</a:t>
            </a:r>
            <a:r>
              <a:rPr lang="fr-FR" dirty="0">
                <a:latin typeface="Arial" pitchFamily="34" charset="0"/>
                <a:cs typeface="Arial" pitchFamily="34" charset="0"/>
              </a:rPr>
              <a:t> mines, </a:t>
            </a:r>
            <a:r>
              <a:rPr lang="fr-FR" dirty="0" err="1">
                <a:latin typeface="Arial" pitchFamily="34" charset="0"/>
                <a:cs typeface="Arial" pitchFamily="34" charset="0"/>
              </a:rPr>
              <a:t>groundwaters</a:t>
            </a:r>
            <a:r>
              <a:rPr lang="fr-FR" dirty="0">
                <a:latin typeface="Arial" pitchFamily="34" charset="0"/>
                <a:cs typeface="Arial" pitchFamily="34" charset="0"/>
              </a:rPr>
              <a:t>…</a:t>
            </a:r>
          </a:p>
        </p:txBody>
      </p:sp>
      <p:sp>
        <p:nvSpPr>
          <p:cNvPr id="12" name="ZoneTexte 11"/>
          <p:cNvSpPr txBox="1"/>
          <p:nvPr/>
        </p:nvSpPr>
        <p:spPr>
          <a:xfrm>
            <a:off x="5868144" y="6506792"/>
            <a:ext cx="3185936" cy="292388"/>
          </a:xfrm>
          <a:prstGeom prst="rect">
            <a:avLst/>
          </a:prstGeom>
          <a:noFill/>
        </p:spPr>
        <p:txBody>
          <a:bodyPr wrap="square" rtlCol="0">
            <a:spAutoFit/>
          </a:bodyPr>
          <a:lstStyle/>
          <a:p>
            <a:r>
              <a:rPr lang="fr-FR" sz="1300" i="1" dirty="0">
                <a:latin typeface="Arial" pitchFamily="34" charset="0"/>
                <a:cs typeface="Arial" pitchFamily="34" charset="0"/>
              </a:rPr>
              <a:t>Pilon-</a:t>
            </a:r>
            <a:r>
              <a:rPr lang="fr-FR" sz="1300" i="1" dirty="0" err="1">
                <a:latin typeface="Arial" pitchFamily="34" charset="0"/>
                <a:cs typeface="Arial" pitchFamily="34" charset="0"/>
              </a:rPr>
              <a:t>Smits</a:t>
            </a:r>
            <a:r>
              <a:rPr lang="fr-FR" sz="1300" i="1" dirty="0">
                <a:latin typeface="Arial" pitchFamily="34" charset="0"/>
                <a:cs typeface="Arial" pitchFamily="34" charset="0"/>
              </a:rPr>
              <a:t>, Ann. </a:t>
            </a:r>
            <a:r>
              <a:rPr lang="fr-FR" sz="1300" i="1" dirty="0" err="1">
                <a:latin typeface="Arial" pitchFamily="34" charset="0"/>
                <a:cs typeface="Arial" pitchFamily="34" charset="0"/>
              </a:rPr>
              <a:t>Rev</a:t>
            </a:r>
            <a:r>
              <a:rPr lang="fr-FR" sz="1300" i="1" dirty="0">
                <a:latin typeface="Arial" pitchFamily="34" charset="0"/>
                <a:cs typeface="Arial" pitchFamily="34" charset="0"/>
              </a:rPr>
              <a:t>. Plant </a:t>
            </a:r>
            <a:r>
              <a:rPr lang="fr-FR" sz="1300" i="1" dirty="0" err="1">
                <a:latin typeface="Arial" pitchFamily="34" charset="0"/>
                <a:cs typeface="Arial" pitchFamily="34" charset="0"/>
              </a:rPr>
              <a:t>Biol</a:t>
            </a:r>
            <a:r>
              <a:rPr lang="fr-FR" sz="1300" i="1" dirty="0">
                <a:latin typeface="Arial" pitchFamily="34" charset="0"/>
                <a:cs typeface="Arial" pitchFamily="34" charset="0"/>
              </a:rPr>
              <a:t>., 2005.</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5456238" y="4875213"/>
            <a:ext cx="2571750" cy="1962150"/>
            <a:chOff x="4105" y="2341"/>
            <a:chExt cx="1620" cy="1236"/>
          </a:xfrm>
        </p:grpSpPr>
        <p:pic>
          <p:nvPicPr>
            <p:cNvPr id="5" name="Picture 4" descr="Image3"/>
            <p:cNvPicPr>
              <a:picLocks noChangeAspect="1" noChangeArrowheads="1"/>
            </p:cNvPicPr>
            <p:nvPr/>
          </p:nvPicPr>
          <p:blipFill>
            <a:blip r:embed="rId3" cstate="print"/>
            <a:srcRect/>
            <a:stretch>
              <a:fillRect/>
            </a:stretch>
          </p:blipFill>
          <p:spPr bwMode="auto">
            <a:xfrm>
              <a:off x="4105" y="2341"/>
              <a:ext cx="1620" cy="1236"/>
            </a:xfrm>
            <a:prstGeom prst="rect">
              <a:avLst/>
            </a:prstGeom>
            <a:noFill/>
          </p:spPr>
        </p:pic>
        <p:sp>
          <p:nvSpPr>
            <p:cNvPr id="6" name="Text Box 5"/>
            <p:cNvSpPr txBox="1">
              <a:spLocks noChangeArrowheads="1"/>
            </p:cNvSpPr>
            <p:nvPr/>
          </p:nvSpPr>
          <p:spPr bwMode="auto">
            <a:xfrm>
              <a:off x="4981" y="2931"/>
              <a:ext cx="635" cy="231"/>
            </a:xfrm>
            <a:prstGeom prst="rect">
              <a:avLst/>
            </a:prstGeom>
            <a:solidFill>
              <a:srgbClr val="FFFFFF"/>
            </a:solidFill>
            <a:ln w="9525">
              <a:noFill/>
              <a:miter lim="800000"/>
              <a:headEnd/>
              <a:tailEnd/>
            </a:ln>
            <a:effectLst/>
          </p:spPr>
          <p:txBody>
            <a:bodyPr>
              <a:spAutoFit/>
            </a:bodyPr>
            <a:lstStyle/>
            <a:p>
              <a:pPr>
                <a:spcBef>
                  <a:spcPct val="50000"/>
                </a:spcBef>
              </a:pPr>
              <a:r>
                <a:rPr lang="fr-FR">
                  <a:solidFill>
                    <a:srgbClr val="0000FF"/>
                  </a:solidFill>
                  <a:cs typeface="Arial" charset="0"/>
                </a:rPr>
                <a:t>pH 3.08</a:t>
              </a:r>
            </a:p>
          </p:txBody>
        </p:sp>
      </p:grpSp>
      <p:pic>
        <p:nvPicPr>
          <p:cNvPr id="7" name="Picture 6" descr="Image1"/>
          <p:cNvPicPr>
            <a:picLocks noGrp="1" noChangeAspect="1" noChangeArrowheads="1"/>
          </p:cNvPicPr>
          <p:nvPr>
            <p:ph sz="half" idx="4294967295"/>
          </p:nvPr>
        </p:nvPicPr>
        <p:blipFill>
          <a:blip r:embed="rId4" cstate="print"/>
          <a:srcRect/>
          <a:stretch>
            <a:fillRect/>
          </a:stretch>
        </p:blipFill>
        <p:spPr>
          <a:xfrm>
            <a:off x="5002559" y="810498"/>
            <a:ext cx="1931988" cy="2530475"/>
          </a:xfrm>
          <a:noFill/>
          <a:ln/>
        </p:spPr>
      </p:pic>
      <p:pic>
        <p:nvPicPr>
          <p:cNvPr id="8" name="Picture 7" descr="Image2"/>
          <p:cNvPicPr>
            <a:picLocks noGrp="1" noChangeAspect="1" noChangeArrowheads="1"/>
          </p:cNvPicPr>
          <p:nvPr>
            <p:ph sz="quarter" idx="4294967295"/>
          </p:nvPr>
        </p:nvPicPr>
        <p:blipFill>
          <a:blip r:embed="rId5" cstate="print"/>
          <a:srcRect/>
          <a:stretch>
            <a:fillRect/>
          </a:stretch>
        </p:blipFill>
        <p:spPr>
          <a:xfrm>
            <a:off x="755650" y="4879975"/>
            <a:ext cx="2571750" cy="1962150"/>
          </a:xfrm>
          <a:noFill/>
          <a:ln/>
        </p:spPr>
      </p:pic>
      <p:sp>
        <p:nvSpPr>
          <p:cNvPr id="9" name="Rectangle 8"/>
          <p:cNvSpPr>
            <a:spLocks noChangeArrowheads="1"/>
          </p:cNvSpPr>
          <p:nvPr/>
        </p:nvSpPr>
        <p:spPr bwMode="auto">
          <a:xfrm>
            <a:off x="1800225" y="3633788"/>
            <a:ext cx="6443663" cy="1163637"/>
          </a:xfrm>
          <a:prstGeom prst="rect">
            <a:avLst/>
          </a:prstGeom>
          <a:noFill/>
          <a:ln w="9525">
            <a:noFill/>
            <a:miter lim="800000"/>
            <a:headEnd/>
            <a:tailEnd/>
          </a:ln>
          <a:effectLst/>
        </p:spPr>
        <p:txBody>
          <a:bodyPr>
            <a:spAutoFit/>
          </a:bodyPr>
          <a:lstStyle/>
          <a:p>
            <a:pPr marL="536575" indent="-536575">
              <a:lnSpc>
                <a:spcPct val="130000"/>
              </a:lnSpc>
            </a:pPr>
            <a:r>
              <a:rPr lang="fr-FR">
                <a:cs typeface="Arial" charset="0"/>
              </a:rPr>
              <a:t>2 FeS</a:t>
            </a:r>
            <a:r>
              <a:rPr lang="fr-FR" baseline="-25000">
                <a:cs typeface="Arial" charset="0"/>
              </a:rPr>
              <a:t>2 (</a:t>
            </a:r>
            <a:r>
              <a:rPr lang="fr-FR" i="1" baseline="-25000">
                <a:cs typeface="Arial" charset="0"/>
              </a:rPr>
              <a:t>s</a:t>
            </a:r>
            <a:r>
              <a:rPr lang="fr-FR" baseline="-25000">
                <a:cs typeface="Arial" charset="0"/>
              </a:rPr>
              <a:t>)</a:t>
            </a:r>
            <a:r>
              <a:rPr lang="fr-FR">
                <a:cs typeface="Arial" charset="0"/>
              </a:rPr>
              <a:t> + 7 O</a:t>
            </a:r>
            <a:r>
              <a:rPr lang="fr-FR" baseline="-25000">
                <a:cs typeface="Arial" charset="0"/>
              </a:rPr>
              <a:t>2</a:t>
            </a:r>
            <a:r>
              <a:rPr lang="fr-FR">
                <a:cs typeface="Arial" charset="0"/>
              </a:rPr>
              <a:t> + 2 H</a:t>
            </a:r>
            <a:r>
              <a:rPr lang="fr-FR" baseline="-25000">
                <a:cs typeface="Arial" charset="0"/>
              </a:rPr>
              <a:t>2</a:t>
            </a:r>
            <a:r>
              <a:rPr lang="fr-FR">
                <a:cs typeface="Arial" charset="0"/>
              </a:rPr>
              <a:t>O → 2 Fe</a:t>
            </a:r>
            <a:r>
              <a:rPr lang="fr-FR" baseline="30000">
                <a:cs typeface="Arial" charset="0"/>
              </a:rPr>
              <a:t>2+</a:t>
            </a:r>
            <a:r>
              <a:rPr lang="fr-FR">
                <a:cs typeface="Arial" charset="0"/>
              </a:rPr>
              <a:t> + 4 SO</a:t>
            </a:r>
            <a:r>
              <a:rPr lang="fr-FR" baseline="-25000">
                <a:cs typeface="Arial" charset="0"/>
              </a:rPr>
              <a:t>4</a:t>
            </a:r>
            <a:r>
              <a:rPr lang="fr-FR" baseline="30000">
                <a:cs typeface="Arial" charset="0"/>
              </a:rPr>
              <a:t>2-</a:t>
            </a:r>
            <a:r>
              <a:rPr lang="fr-FR">
                <a:cs typeface="Arial" charset="0"/>
              </a:rPr>
              <a:t> + 4 H</a:t>
            </a:r>
            <a:r>
              <a:rPr lang="fr-FR" baseline="30000">
                <a:cs typeface="Arial" charset="0"/>
              </a:rPr>
              <a:t>+</a:t>
            </a:r>
            <a:r>
              <a:rPr lang="fr-FR">
                <a:cs typeface="Arial" charset="0"/>
              </a:rPr>
              <a:t>   (1)</a:t>
            </a:r>
          </a:p>
          <a:p>
            <a:pPr marL="536575" indent="-536575">
              <a:lnSpc>
                <a:spcPct val="130000"/>
              </a:lnSpc>
            </a:pPr>
            <a:r>
              <a:rPr lang="fr-FR">
                <a:cs typeface="Arial" charset="0"/>
              </a:rPr>
              <a:t>Fe</a:t>
            </a:r>
            <a:r>
              <a:rPr lang="fr-FR" baseline="30000">
                <a:cs typeface="Arial" charset="0"/>
              </a:rPr>
              <a:t>2+</a:t>
            </a:r>
            <a:r>
              <a:rPr lang="fr-FR">
                <a:cs typeface="Arial" charset="0"/>
              </a:rPr>
              <a:t> +  ¼ O</a:t>
            </a:r>
            <a:r>
              <a:rPr lang="fr-FR" baseline="-25000">
                <a:cs typeface="Arial" charset="0"/>
              </a:rPr>
              <a:t>2</a:t>
            </a:r>
            <a:r>
              <a:rPr lang="fr-FR">
                <a:cs typeface="Arial" charset="0"/>
              </a:rPr>
              <a:t> + H</a:t>
            </a:r>
            <a:r>
              <a:rPr lang="fr-FR" baseline="30000">
                <a:cs typeface="Arial" charset="0"/>
              </a:rPr>
              <a:t>+</a:t>
            </a:r>
            <a:r>
              <a:rPr lang="fr-FR">
                <a:cs typeface="Arial" charset="0"/>
              </a:rPr>
              <a:t> → Fe</a:t>
            </a:r>
            <a:r>
              <a:rPr lang="fr-FR" baseline="30000">
                <a:cs typeface="Arial" charset="0"/>
              </a:rPr>
              <a:t>3+</a:t>
            </a:r>
            <a:r>
              <a:rPr lang="fr-FR">
                <a:cs typeface="Arial" charset="0"/>
              </a:rPr>
              <a:t> + ½ H</a:t>
            </a:r>
            <a:r>
              <a:rPr lang="fr-FR" baseline="-25000">
                <a:cs typeface="Arial" charset="0"/>
              </a:rPr>
              <a:t>2</a:t>
            </a:r>
            <a:r>
              <a:rPr lang="fr-FR">
                <a:cs typeface="Arial" charset="0"/>
              </a:rPr>
              <a:t>O 	          (2)</a:t>
            </a:r>
          </a:p>
          <a:p>
            <a:pPr marL="536575" indent="-536575">
              <a:lnSpc>
                <a:spcPct val="130000"/>
              </a:lnSpc>
            </a:pPr>
            <a:r>
              <a:rPr lang="fr-FR">
                <a:cs typeface="Arial" charset="0"/>
              </a:rPr>
              <a:t>Fe</a:t>
            </a:r>
            <a:r>
              <a:rPr lang="fr-FR" baseline="30000">
                <a:cs typeface="Arial" charset="0"/>
              </a:rPr>
              <a:t>3+</a:t>
            </a:r>
            <a:r>
              <a:rPr lang="fr-FR">
                <a:cs typeface="Arial" charset="0"/>
              </a:rPr>
              <a:t> + 3H</a:t>
            </a:r>
            <a:r>
              <a:rPr lang="fr-FR" baseline="-25000">
                <a:cs typeface="Arial" charset="0"/>
              </a:rPr>
              <a:t>2</a:t>
            </a:r>
            <a:r>
              <a:rPr lang="fr-FR">
                <a:cs typeface="Arial" charset="0"/>
              </a:rPr>
              <a:t>O → Fe(OH)</a:t>
            </a:r>
            <a:r>
              <a:rPr lang="fr-FR" baseline="-25000">
                <a:cs typeface="Arial" charset="0"/>
              </a:rPr>
              <a:t>3</a:t>
            </a:r>
            <a:r>
              <a:rPr lang="fr-FR">
                <a:cs typeface="Arial" charset="0"/>
              </a:rPr>
              <a:t> + 3H</a:t>
            </a:r>
            <a:r>
              <a:rPr lang="fr-FR" baseline="30000">
                <a:cs typeface="Arial" charset="0"/>
              </a:rPr>
              <a:t>+ 		               </a:t>
            </a:r>
            <a:r>
              <a:rPr lang="fr-FR">
                <a:cs typeface="Arial" charset="0"/>
              </a:rPr>
              <a:t>(3)</a:t>
            </a:r>
            <a:endParaRPr lang="fr-FR" baseline="30000">
              <a:cs typeface="Arial" charset="0"/>
            </a:endParaRPr>
          </a:p>
        </p:txBody>
      </p:sp>
      <p:sp>
        <p:nvSpPr>
          <p:cNvPr id="11" name="Line 10"/>
          <p:cNvSpPr>
            <a:spLocks noChangeShapeType="1"/>
          </p:cNvSpPr>
          <p:nvPr/>
        </p:nvSpPr>
        <p:spPr bwMode="auto">
          <a:xfrm flipH="1">
            <a:off x="2916238" y="4781550"/>
            <a:ext cx="896937" cy="519113"/>
          </a:xfrm>
          <a:prstGeom prst="line">
            <a:avLst/>
          </a:prstGeom>
          <a:noFill/>
          <a:ln w="38100">
            <a:solidFill>
              <a:srgbClr val="FF0000"/>
            </a:solidFill>
            <a:round/>
            <a:headEnd/>
            <a:tailEnd type="triangle" w="med" len="med"/>
          </a:ln>
          <a:effectLst/>
        </p:spPr>
        <p:txBody>
          <a:bodyPr/>
          <a:lstStyle/>
          <a:p>
            <a:endParaRPr lang="fr-FR"/>
          </a:p>
        </p:txBody>
      </p:sp>
      <p:sp>
        <p:nvSpPr>
          <p:cNvPr id="12" name="Line 11"/>
          <p:cNvSpPr>
            <a:spLocks noChangeShapeType="1"/>
          </p:cNvSpPr>
          <p:nvPr/>
        </p:nvSpPr>
        <p:spPr bwMode="auto">
          <a:xfrm>
            <a:off x="4859338" y="4797425"/>
            <a:ext cx="863600" cy="503238"/>
          </a:xfrm>
          <a:prstGeom prst="line">
            <a:avLst/>
          </a:prstGeom>
          <a:noFill/>
          <a:ln w="38100">
            <a:solidFill>
              <a:srgbClr val="FF0000"/>
            </a:solidFill>
            <a:round/>
            <a:headEnd/>
            <a:tailEnd type="triangle" w="med" len="med"/>
          </a:ln>
          <a:effectLst/>
        </p:spPr>
        <p:txBody>
          <a:bodyPr/>
          <a:lstStyle/>
          <a:p>
            <a:endParaRPr lang="fr-FR"/>
          </a:p>
        </p:txBody>
      </p:sp>
      <p:sp>
        <p:nvSpPr>
          <p:cNvPr id="13" name="Line 12"/>
          <p:cNvSpPr>
            <a:spLocks noChangeShapeType="1"/>
          </p:cNvSpPr>
          <p:nvPr/>
        </p:nvSpPr>
        <p:spPr bwMode="auto">
          <a:xfrm flipV="1">
            <a:off x="5364088" y="2708274"/>
            <a:ext cx="287412" cy="1008757"/>
          </a:xfrm>
          <a:prstGeom prst="line">
            <a:avLst/>
          </a:prstGeom>
          <a:noFill/>
          <a:ln w="38100">
            <a:solidFill>
              <a:srgbClr val="FF0000"/>
            </a:solidFill>
            <a:round/>
            <a:headEnd/>
            <a:tailEnd type="triangle" w="med" len="med"/>
          </a:ln>
          <a:effectLst/>
        </p:spPr>
        <p:txBody>
          <a:bodyPr/>
          <a:lstStyle/>
          <a:p>
            <a:endParaRPr lang="fr-FR"/>
          </a:p>
        </p:txBody>
      </p:sp>
      <p:sp>
        <p:nvSpPr>
          <p:cNvPr id="14" name="Line 13"/>
          <p:cNvSpPr>
            <a:spLocks noChangeShapeType="1"/>
          </p:cNvSpPr>
          <p:nvPr/>
        </p:nvSpPr>
        <p:spPr bwMode="auto">
          <a:xfrm flipH="1">
            <a:off x="6804025" y="4051300"/>
            <a:ext cx="73025" cy="1081088"/>
          </a:xfrm>
          <a:prstGeom prst="line">
            <a:avLst/>
          </a:prstGeom>
          <a:noFill/>
          <a:ln w="38100">
            <a:solidFill>
              <a:srgbClr val="FF0000"/>
            </a:solidFill>
            <a:round/>
            <a:headEnd/>
            <a:tailEnd type="triangle" w="med" len="med"/>
          </a:ln>
          <a:effectLst/>
        </p:spPr>
        <p:txBody>
          <a:bodyPr/>
          <a:lstStyle/>
          <a:p>
            <a:endParaRPr lang="fr-FR"/>
          </a:p>
        </p:txBody>
      </p:sp>
      <p:sp>
        <p:nvSpPr>
          <p:cNvPr id="15" name="Text Box 14"/>
          <p:cNvSpPr txBox="1">
            <a:spLocks noChangeArrowheads="1"/>
          </p:cNvSpPr>
          <p:nvPr/>
        </p:nvSpPr>
        <p:spPr bwMode="auto">
          <a:xfrm>
            <a:off x="1763539" y="3316922"/>
            <a:ext cx="3168501" cy="400110"/>
          </a:xfrm>
          <a:prstGeom prst="rect">
            <a:avLst/>
          </a:prstGeom>
          <a:noFill/>
          <a:ln w="9525">
            <a:noFill/>
            <a:miter lim="800000"/>
            <a:headEnd/>
            <a:tailEnd/>
          </a:ln>
          <a:effectLst/>
        </p:spPr>
        <p:txBody>
          <a:bodyPr wrap="square">
            <a:spAutoFit/>
          </a:bodyPr>
          <a:lstStyle/>
          <a:p>
            <a:pPr>
              <a:spcBef>
                <a:spcPct val="50000"/>
              </a:spcBef>
            </a:pPr>
            <a:r>
              <a:rPr lang="fr-FR" sz="2000" b="1" dirty="0" err="1">
                <a:solidFill>
                  <a:srgbClr val="0000FF"/>
                </a:solidFill>
                <a:latin typeface="Comic Sans MS" pitchFamily="66" charset="0"/>
              </a:rPr>
              <a:t>Oxidation</a:t>
            </a:r>
            <a:r>
              <a:rPr lang="fr-FR" sz="2000" b="1" dirty="0">
                <a:solidFill>
                  <a:srgbClr val="0000FF"/>
                </a:solidFill>
                <a:latin typeface="Comic Sans MS" pitchFamily="66" charset="0"/>
              </a:rPr>
              <a:t> of pyrite</a:t>
            </a:r>
          </a:p>
        </p:txBody>
      </p:sp>
      <p:sp>
        <p:nvSpPr>
          <p:cNvPr id="16" name="Rectangle 15" descr="mine"/>
          <p:cNvSpPr>
            <a:spLocks noChangeArrowheads="1"/>
          </p:cNvSpPr>
          <p:nvPr/>
        </p:nvSpPr>
        <p:spPr bwMode="auto">
          <a:xfrm>
            <a:off x="3175" y="347663"/>
            <a:ext cx="3529013" cy="2924175"/>
          </a:xfrm>
          <a:prstGeom prst="rect">
            <a:avLst/>
          </a:prstGeom>
          <a:blipFill dpi="0" rotWithShape="1">
            <a:blip r:embed="rId6" cstate="print"/>
            <a:srcRect/>
            <a:stretch>
              <a:fillRect/>
            </a:stretch>
          </a:blipFill>
          <a:ln w="9525">
            <a:noFill/>
            <a:miter lim="800000"/>
            <a:headEnd/>
            <a:tailEnd/>
          </a:ln>
          <a:effectLst/>
        </p:spPr>
        <p:txBody>
          <a:bodyPr/>
          <a:lstStyle/>
          <a:p>
            <a:pPr marL="342900" indent="-342900">
              <a:spcBef>
                <a:spcPct val="20000"/>
              </a:spcBef>
            </a:pPr>
            <a:endParaRPr lang="fr-FR" sz="2800" b="1"/>
          </a:p>
          <a:p>
            <a:pPr marL="342900" indent="-342900">
              <a:spcBef>
                <a:spcPct val="20000"/>
              </a:spcBef>
            </a:pPr>
            <a:endParaRPr lang="fr-FR" sz="2800" b="1"/>
          </a:p>
          <a:p>
            <a:pPr marL="342900" indent="-342900">
              <a:spcBef>
                <a:spcPct val="20000"/>
              </a:spcBef>
            </a:pPr>
            <a:endParaRPr lang="fr-FR" sz="2800" b="1"/>
          </a:p>
          <a:p>
            <a:pPr marL="342900" indent="-342900">
              <a:spcBef>
                <a:spcPct val="20000"/>
              </a:spcBef>
            </a:pPr>
            <a:endParaRPr lang="fr-FR" sz="2800" b="1"/>
          </a:p>
        </p:txBody>
      </p:sp>
      <p:sp>
        <p:nvSpPr>
          <p:cNvPr id="17" name="Text Box 16"/>
          <p:cNvSpPr txBox="1">
            <a:spLocks noChangeArrowheads="1"/>
          </p:cNvSpPr>
          <p:nvPr/>
        </p:nvSpPr>
        <p:spPr bwMode="auto">
          <a:xfrm>
            <a:off x="795338" y="295275"/>
            <a:ext cx="2159000" cy="884238"/>
          </a:xfrm>
          <a:prstGeom prst="rect">
            <a:avLst/>
          </a:prstGeom>
          <a:noFill/>
          <a:ln w="9525">
            <a:noFill/>
            <a:miter lim="800000"/>
            <a:headEnd/>
            <a:tailEnd/>
          </a:ln>
          <a:effectLst/>
        </p:spPr>
        <p:txBody>
          <a:bodyPr>
            <a:spAutoFit/>
          </a:bodyPr>
          <a:lstStyle/>
          <a:p>
            <a:pPr algn="ctr">
              <a:spcBef>
                <a:spcPct val="50000"/>
              </a:spcBef>
            </a:pPr>
            <a:r>
              <a:rPr lang="fr-FR" sz="2200" b="1">
                <a:solidFill>
                  <a:srgbClr val="0000FF"/>
                </a:solidFill>
                <a:cs typeface="Arial" charset="0"/>
              </a:rPr>
              <a:t>Ore = CuFeS</a:t>
            </a:r>
            <a:r>
              <a:rPr lang="fr-FR" sz="2600" b="1" baseline="-15000">
                <a:solidFill>
                  <a:srgbClr val="0000FF"/>
                </a:solidFill>
                <a:cs typeface="Arial" charset="0"/>
              </a:rPr>
              <a:t>2</a:t>
            </a:r>
          </a:p>
          <a:p>
            <a:pPr algn="ctr">
              <a:spcBef>
                <a:spcPct val="50000"/>
              </a:spcBef>
            </a:pPr>
            <a:r>
              <a:rPr lang="fr-FR" sz="2000" b="1">
                <a:cs typeface="Arial" charset="0"/>
              </a:rPr>
              <a:t>(chalcopyrite)</a:t>
            </a:r>
          </a:p>
        </p:txBody>
      </p:sp>
      <p:sp>
        <p:nvSpPr>
          <p:cNvPr id="18" name="Text Box 17"/>
          <p:cNvSpPr txBox="1">
            <a:spLocks noChangeArrowheads="1"/>
          </p:cNvSpPr>
          <p:nvPr/>
        </p:nvSpPr>
        <p:spPr bwMode="auto">
          <a:xfrm>
            <a:off x="5002559" y="485061"/>
            <a:ext cx="2017713" cy="412750"/>
          </a:xfrm>
          <a:prstGeom prst="rect">
            <a:avLst/>
          </a:prstGeom>
          <a:noFill/>
          <a:ln w="9525">
            <a:noFill/>
            <a:miter lim="800000"/>
            <a:headEnd/>
            <a:tailEnd/>
          </a:ln>
          <a:effectLst/>
        </p:spPr>
        <p:txBody>
          <a:bodyPr>
            <a:spAutoFit/>
          </a:bodyPr>
          <a:lstStyle/>
          <a:p>
            <a:pPr>
              <a:spcBef>
                <a:spcPct val="50000"/>
              </a:spcBef>
            </a:pPr>
            <a:r>
              <a:rPr lang="fr-FR" sz="2000" b="1" dirty="0">
                <a:solidFill>
                  <a:srgbClr val="0000FF"/>
                </a:solidFill>
              </a:rPr>
              <a:t>CuSO</a:t>
            </a:r>
            <a:r>
              <a:rPr lang="fr-FR" sz="2600" b="1" baseline="-15000" dirty="0">
                <a:solidFill>
                  <a:srgbClr val="0000FF"/>
                </a:solidFill>
              </a:rPr>
              <a:t>4</a:t>
            </a:r>
            <a:r>
              <a:rPr lang="fr-FR" sz="3200" b="1" baseline="10000" dirty="0">
                <a:solidFill>
                  <a:srgbClr val="0000FF"/>
                </a:solidFill>
              </a:rPr>
              <a:t>.</a:t>
            </a:r>
            <a:r>
              <a:rPr lang="fr-FR" sz="2000" b="1" dirty="0">
                <a:solidFill>
                  <a:srgbClr val="0000FF"/>
                </a:solidFill>
              </a:rPr>
              <a:t>n(H</a:t>
            </a:r>
            <a:r>
              <a:rPr lang="fr-FR" sz="2600" b="1" baseline="-15000" dirty="0">
                <a:solidFill>
                  <a:srgbClr val="0000FF"/>
                </a:solidFill>
              </a:rPr>
              <a:t>2</a:t>
            </a:r>
            <a:r>
              <a:rPr lang="fr-FR" sz="2000" b="1" dirty="0">
                <a:solidFill>
                  <a:srgbClr val="0000FF"/>
                </a:solidFill>
              </a:rPr>
              <a:t>O)</a:t>
            </a:r>
          </a:p>
        </p:txBody>
      </p:sp>
      <p:sp>
        <p:nvSpPr>
          <p:cNvPr id="19" name="Rectangle 18"/>
          <p:cNvSpPr>
            <a:spLocks noChangeArrowheads="1"/>
          </p:cNvSpPr>
          <p:nvPr/>
        </p:nvSpPr>
        <p:spPr bwMode="auto">
          <a:xfrm>
            <a:off x="0" y="0"/>
            <a:ext cx="1652568"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Rhizofiltration</a:t>
            </a:r>
            <a:endParaRPr lang="fr-FR" sz="2000" dirty="0">
              <a:solidFill>
                <a:schemeClr val="bg1"/>
              </a:solidFill>
            </a:endParaRPr>
          </a:p>
        </p:txBody>
      </p:sp>
      <p:sp>
        <p:nvSpPr>
          <p:cNvPr id="21" name="Rectangle 20"/>
          <p:cNvSpPr/>
          <p:nvPr/>
        </p:nvSpPr>
        <p:spPr>
          <a:xfrm>
            <a:off x="3923928" y="59875"/>
            <a:ext cx="1584176" cy="507831"/>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2700" b="1" dirty="0">
                <a:ln/>
                <a:solidFill>
                  <a:srgbClr val="000000"/>
                </a:solidFill>
              </a:rPr>
              <a:t>Example :</a:t>
            </a:r>
          </a:p>
        </p:txBody>
      </p:sp>
      <p:sp>
        <p:nvSpPr>
          <p:cNvPr id="20" name="Rectangle 19"/>
          <p:cNvSpPr/>
          <p:nvPr/>
        </p:nvSpPr>
        <p:spPr>
          <a:xfrm>
            <a:off x="5383609" y="99854"/>
            <a:ext cx="3508871" cy="446276"/>
          </a:xfrm>
          <a:prstGeom prst="rect">
            <a:avLst/>
          </a:prstGeom>
        </p:spPr>
        <p:txBody>
          <a:bodyPr wrap="square">
            <a:spAutoFit/>
          </a:bodyPr>
          <a:lstStyle/>
          <a:p>
            <a:r>
              <a:rPr lang="en-US" sz="2300" dirty="0"/>
              <a:t>Acid mine drainage (AMD)</a:t>
            </a:r>
            <a:endParaRPr lang="fr-FR" sz="2300" dirty="0"/>
          </a:p>
        </p:txBody>
      </p:sp>
      <p:sp>
        <p:nvSpPr>
          <p:cNvPr id="22" name="ZoneTexte 21"/>
          <p:cNvSpPr txBox="1"/>
          <p:nvPr/>
        </p:nvSpPr>
        <p:spPr>
          <a:xfrm>
            <a:off x="0" y="2924944"/>
            <a:ext cx="2195736" cy="338554"/>
          </a:xfrm>
          <a:prstGeom prst="rect">
            <a:avLst/>
          </a:prstGeom>
          <a:noFill/>
        </p:spPr>
        <p:txBody>
          <a:bodyPr wrap="square" rtlCol="0">
            <a:spAutoFit/>
          </a:bodyPr>
          <a:lstStyle/>
          <a:p>
            <a:r>
              <a:rPr lang="fr-FR" sz="1600" dirty="0" err="1">
                <a:solidFill>
                  <a:schemeClr val="bg1"/>
                </a:solidFill>
              </a:rPr>
              <a:t>Mamut</a:t>
            </a:r>
            <a:r>
              <a:rPr lang="fr-FR" sz="1600" dirty="0">
                <a:solidFill>
                  <a:schemeClr val="bg1"/>
                </a:solidFill>
              </a:rPr>
              <a:t> mine, Malaysia</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4Image3"/>
          <p:cNvPicPr>
            <a:picLocks noChangeAspect="1" noChangeArrowheads="1"/>
          </p:cNvPicPr>
          <p:nvPr/>
        </p:nvPicPr>
        <p:blipFill>
          <a:blip r:embed="rId3" cstate="print"/>
          <a:srcRect/>
          <a:stretch>
            <a:fillRect/>
          </a:stretch>
        </p:blipFill>
        <p:spPr bwMode="auto">
          <a:xfrm>
            <a:off x="3635152" y="950094"/>
            <a:ext cx="2462212" cy="1847850"/>
          </a:xfrm>
          <a:prstGeom prst="rect">
            <a:avLst/>
          </a:prstGeom>
          <a:noFill/>
        </p:spPr>
      </p:pic>
      <p:pic>
        <p:nvPicPr>
          <p:cNvPr id="6" name="Picture 28" descr="4Image4"/>
          <p:cNvPicPr>
            <a:picLocks noChangeAspect="1" noChangeArrowheads="1"/>
          </p:cNvPicPr>
          <p:nvPr/>
        </p:nvPicPr>
        <p:blipFill>
          <a:blip r:embed="rId4" cstate="print"/>
          <a:srcRect/>
          <a:stretch>
            <a:fillRect/>
          </a:stretch>
        </p:blipFill>
        <p:spPr bwMode="auto">
          <a:xfrm>
            <a:off x="179164" y="921519"/>
            <a:ext cx="2962275" cy="1858963"/>
          </a:xfrm>
          <a:prstGeom prst="rect">
            <a:avLst/>
          </a:prstGeom>
          <a:noFill/>
        </p:spPr>
      </p:pic>
      <p:sp>
        <p:nvSpPr>
          <p:cNvPr id="7" name="Text Box 32"/>
          <p:cNvSpPr txBox="1">
            <a:spLocks noChangeArrowheads="1"/>
          </p:cNvSpPr>
          <p:nvPr/>
        </p:nvSpPr>
        <p:spPr bwMode="auto">
          <a:xfrm>
            <a:off x="179164" y="2339157"/>
            <a:ext cx="2952750" cy="396875"/>
          </a:xfrm>
          <a:prstGeom prst="rect">
            <a:avLst/>
          </a:prstGeom>
          <a:noFill/>
          <a:ln w="9525">
            <a:noFill/>
            <a:miter lim="800000"/>
            <a:headEnd/>
            <a:tailEnd/>
          </a:ln>
          <a:effectLst/>
        </p:spPr>
        <p:txBody>
          <a:bodyPr>
            <a:spAutoFit/>
          </a:bodyPr>
          <a:lstStyle/>
          <a:p>
            <a:pPr>
              <a:spcBef>
                <a:spcPct val="50000"/>
              </a:spcBef>
            </a:pPr>
            <a:r>
              <a:rPr lang="fr-FR" sz="2000" dirty="0">
                <a:solidFill>
                  <a:schemeClr val="bg1"/>
                </a:solidFill>
              </a:rPr>
              <a:t>6.5 Mt/</a:t>
            </a:r>
            <a:r>
              <a:rPr lang="fr-FR" sz="2000" dirty="0" err="1">
                <a:solidFill>
                  <a:schemeClr val="bg1"/>
                </a:solidFill>
              </a:rPr>
              <a:t>yr</a:t>
            </a:r>
            <a:r>
              <a:rPr lang="fr-FR" sz="2000" dirty="0">
                <a:solidFill>
                  <a:schemeClr val="bg1"/>
                </a:solidFill>
              </a:rPr>
              <a:t> =&gt; 160 Mt total</a:t>
            </a:r>
          </a:p>
        </p:txBody>
      </p:sp>
      <p:sp>
        <p:nvSpPr>
          <p:cNvPr id="8" name="Rectangle 7"/>
          <p:cNvSpPr>
            <a:spLocks noChangeArrowheads="1"/>
          </p:cNvSpPr>
          <p:nvPr/>
        </p:nvSpPr>
        <p:spPr bwMode="auto">
          <a:xfrm>
            <a:off x="0" y="0"/>
            <a:ext cx="1652568"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Rhizofiltration</a:t>
            </a:r>
            <a:endParaRPr lang="fr-FR" sz="2000" dirty="0">
              <a:solidFill>
                <a:schemeClr val="bg1"/>
              </a:solidFill>
            </a:endParaRPr>
          </a:p>
        </p:txBody>
      </p:sp>
      <p:sp>
        <p:nvSpPr>
          <p:cNvPr id="11" name="ZoneTexte 10"/>
          <p:cNvSpPr txBox="1"/>
          <p:nvPr/>
        </p:nvSpPr>
        <p:spPr>
          <a:xfrm>
            <a:off x="467544" y="620688"/>
            <a:ext cx="1512168" cy="430887"/>
          </a:xfrm>
          <a:prstGeom prst="rect">
            <a:avLst/>
          </a:prstGeom>
          <a:noFill/>
        </p:spPr>
        <p:txBody>
          <a:bodyPr wrap="square" rtlCol="0">
            <a:spAutoFit/>
          </a:bodyPr>
          <a:lstStyle/>
          <a:p>
            <a:r>
              <a:rPr lang="fr-FR" sz="2200" dirty="0" err="1">
                <a:latin typeface="Arial" pitchFamily="34" charset="0"/>
                <a:cs typeface="Arial" pitchFamily="34" charset="0"/>
              </a:rPr>
              <a:t>Slag</a:t>
            </a:r>
            <a:r>
              <a:rPr lang="fr-FR" sz="2200" dirty="0">
                <a:latin typeface="Arial" pitchFamily="34" charset="0"/>
                <a:cs typeface="Arial" pitchFamily="34" charset="0"/>
              </a:rPr>
              <a:t> </a:t>
            </a:r>
            <a:r>
              <a:rPr lang="fr-FR" sz="2200" dirty="0" err="1">
                <a:latin typeface="Arial" pitchFamily="34" charset="0"/>
                <a:cs typeface="Arial" pitchFamily="34" charset="0"/>
              </a:rPr>
              <a:t>heap</a:t>
            </a:r>
            <a:endParaRPr lang="fr-FR" sz="2200" dirty="0">
              <a:latin typeface="Arial" pitchFamily="34" charset="0"/>
              <a:cs typeface="Arial" pitchFamily="34" charset="0"/>
            </a:endParaRPr>
          </a:p>
        </p:txBody>
      </p:sp>
      <p:grpSp>
        <p:nvGrpSpPr>
          <p:cNvPr id="13" name="Groupe 12"/>
          <p:cNvGrpSpPr/>
          <p:nvPr/>
        </p:nvGrpSpPr>
        <p:grpSpPr>
          <a:xfrm>
            <a:off x="6948264" y="173899"/>
            <a:ext cx="2032126" cy="2751045"/>
            <a:chOff x="6948264" y="173899"/>
            <a:chExt cx="2032126" cy="2751045"/>
          </a:xfrm>
        </p:grpSpPr>
        <p:pic>
          <p:nvPicPr>
            <p:cNvPr id="5" name="Picture 26" descr="4Image2"/>
            <p:cNvPicPr>
              <a:picLocks noChangeAspect="1" noChangeArrowheads="1"/>
            </p:cNvPicPr>
            <p:nvPr/>
          </p:nvPicPr>
          <p:blipFill>
            <a:blip r:embed="rId5" cstate="print"/>
            <a:srcRect/>
            <a:stretch>
              <a:fillRect/>
            </a:stretch>
          </p:blipFill>
          <p:spPr bwMode="auto">
            <a:xfrm>
              <a:off x="6948264" y="400819"/>
              <a:ext cx="2000250" cy="2524125"/>
            </a:xfrm>
            <a:prstGeom prst="rect">
              <a:avLst/>
            </a:prstGeom>
            <a:noFill/>
          </p:spPr>
        </p:pic>
        <p:sp>
          <p:nvSpPr>
            <p:cNvPr id="12" name="ZoneTexte 11"/>
            <p:cNvSpPr txBox="1"/>
            <p:nvPr/>
          </p:nvSpPr>
          <p:spPr>
            <a:xfrm>
              <a:off x="7380312" y="173899"/>
              <a:ext cx="1600078" cy="430887"/>
            </a:xfrm>
            <a:prstGeom prst="rect">
              <a:avLst/>
            </a:prstGeom>
            <a:solidFill>
              <a:schemeClr val="bg1"/>
            </a:solidFill>
          </p:spPr>
          <p:txBody>
            <a:bodyPr wrap="square" rtlCol="0">
              <a:spAutoFit/>
            </a:bodyPr>
            <a:lstStyle/>
            <a:p>
              <a:r>
                <a:rPr lang="fr-FR" sz="2200" dirty="0" err="1">
                  <a:latin typeface="Arial" pitchFamily="34" charset="0"/>
                  <a:cs typeface="Arial" pitchFamily="34" charset="0"/>
                </a:rPr>
                <a:t>Slag</a:t>
              </a:r>
              <a:r>
                <a:rPr lang="fr-FR" sz="2200" dirty="0">
                  <a:latin typeface="Arial" pitchFamily="34" charset="0"/>
                  <a:cs typeface="Arial" pitchFamily="34" charset="0"/>
                </a:rPr>
                <a:t> </a:t>
              </a:r>
              <a:r>
                <a:rPr lang="fr-FR" sz="2200" dirty="0" err="1">
                  <a:latin typeface="Arial" pitchFamily="34" charset="0"/>
                  <a:cs typeface="Arial" pitchFamily="34" charset="0"/>
                </a:rPr>
                <a:t>heap</a:t>
              </a:r>
              <a:endParaRPr lang="fr-FR" sz="2200" dirty="0">
                <a:latin typeface="Arial" pitchFamily="34" charset="0"/>
                <a:cs typeface="Arial" pitchFamily="34" charset="0"/>
              </a:endParaRPr>
            </a:p>
          </p:txBody>
        </p:sp>
      </p:grpSp>
      <p:sp>
        <p:nvSpPr>
          <p:cNvPr id="9" name="Rectangle 8"/>
          <p:cNvSpPr/>
          <p:nvPr/>
        </p:nvSpPr>
        <p:spPr>
          <a:xfrm>
            <a:off x="2411760" y="116632"/>
            <a:ext cx="5040560" cy="538609"/>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900" b="1" dirty="0">
                <a:ln/>
                <a:solidFill>
                  <a:srgbClr val="000000"/>
                </a:solidFill>
              </a:rPr>
              <a:t>Example… to not follow</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5Image1"/>
          <p:cNvPicPr>
            <a:picLocks noChangeAspect="1" noChangeArrowheads="1"/>
          </p:cNvPicPr>
          <p:nvPr/>
        </p:nvPicPr>
        <p:blipFill>
          <a:blip r:embed="rId3" cstate="print"/>
          <a:srcRect/>
          <a:stretch>
            <a:fillRect/>
          </a:stretch>
        </p:blipFill>
        <p:spPr bwMode="auto">
          <a:xfrm>
            <a:off x="5870712" y="2996952"/>
            <a:ext cx="2157672" cy="2880320"/>
          </a:xfrm>
          <a:prstGeom prst="rect">
            <a:avLst/>
          </a:prstGeom>
          <a:noFill/>
        </p:spPr>
      </p:pic>
      <p:sp>
        <p:nvSpPr>
          <p:cNvPr id="5" name="Text Box 18"/>
          <p:cNvSpPr txBox="1">
            <a:spLocks noChangeArrowheads="1"/>
          </p:cNvSpPr>
          <p:nvPr/>
        </p:nvSpPr>
        <p:spPr bwMode="auto">
          <a:xfrm>
            <a:off x="3921721" y="2924944"/>
            <a:ext cx="722113" cy="523220"/>
          </a:xfrm>
          <a:prstGeom prst="rect">
            <a:avLst/>
          </a:prstGeom>
          <a:noFill/>
          <a:ln w="9525">
            <a:noFill/>
            <a:miter lim="800000"/>
            <a:headEnd/>
            <a:tailEnd/>
          </a:ln>
        </p:spPr>
        <p:txBody>
          <a:bodyPr wrap="square">
            <a:spAutoFit/>
          </a:bodyPr>
          <a:lstStyle/>
          <a:p>
            <a:r>
              <a:rPr lang="en-US" sz="2800" b="1"/>
              <a:t>Cu</a:t>
            </a:r>
          </a:p>
        </p:txBody>
      </p:sp>
      <p:sp>
        <p:nvSpPr>
          <p:cNvPr id="6" name="Rectangle 181"/>
          <p:cNvSpPr>
            <a:spLocks noChangeArrowheads="1"/>
          </p:cNvSpPr>
          <p:nvPr/>
        </p:nvSpPr>
        <p:spPr bwMode="auto">
          <a:xfrm>
            <a:off x="2843808" y="3068390"/>
            <a:ext cx="1079500" cy="215900"/>
          </a:xfrm>
          <a:prstGeom prst="rect">
            <a:avLst/>
          </a:prstGeom>
          <a:gradFill rotWithShape="1">
            <a:gsLst>
              <a:gs pos="0">
                <a:schemeClr val="bg1"/>
              </a:gs>
              <a:gs pos="100000">
                <a:srgbClr val="282828"/>
              </a:gs>
            </a:gsLst>
            <a:lin ang="0" scaled="1"/>
          </a:gradFill>
          <a:ln w="9525">
            <a:solidFill>
              <a:schemeClr val="tx1"/>
            </a:solidFill>
            <a:miter lim="800000"/>
            <a:headEnd/>
            <a:tailEnd/>
          </a:ln>
        </p:spPr>
        <p:txBody>
          <a:bodyPr wrap="none" anchor="ctr"/>
          <a:lstStyle/>
          <a:p>
            <a:endParaRPr lang="fr-FR" baseline="-25000"/>
          </a:p>
        </p:txBody>
      </p:sp>
      <p:pic>
        <p:nvPicPr>
          <p:cNvPr id="4" name="Picture 17" descr="aC3_2_1PPLA_A1 blackCu bigsize"/>
          <p:cNvPicPr>
            <a:picLocks noChangeAspect="1" noChangeArrowheads="1"/>
          </p:cNvPicPr>
          <p:nvPr/>
        </p:nvPicPr>
        <p:blipFill>
          <a:blip r:embed="rId4" cstate="print"/>
          <a:srcRect/>
          <a:stretch>
            <a:fillRect/>
          </a:stretch>
        </p:blipFill>
        <p:spPr bwMode="auto">
          <a:xfrm>
            <a:off x="107504" y="3437054"/>
            <a:ext cx="4824536" cy="3344419"/>
          </a:xfrm>
          <a:prstGeom prst="rect">
            <a:avLst/>
          </a:prstGeom>
          <a:noFill/>
          <a:ln w="9525">
            <a:noFill/>
            <a:miter lim="800000"/>
            <a:headEnd/>
            <a:tailEnd/>
          </a:ln>
        </p:spPr>
      </p:pic>
      <p:grpSp>
        <p:nvGrpSpPr>
          <p:cNvPr id="13" name="Groupe 12"/>
          <p:cNvGrpSpPr/>
          <p:nvPr/>
        </p:nvGrpSpPr>
        <p:grpSpPr>
          <a:xfrm>
            <a:off x="377379" y="6625154"/>
            <a:ext cx="1716088" cy="95250"/>
            <a:chOff x="3977779" y="4437112"/>
            <a:chExt cx="1716088" cy="95250"/>
          </a:xfrm>
        </p:grpSpPr>
        <p:sp>
          <p:nvSpPr>
            <p:cNvPr id="9" name="Line 163"/>
            <p:cNvSpPr>
              <a:spLocks noChangeShapeType="1"/>
            </p:cNvSpPr>
            <p:nvPr/>
          </p:nvSpPr>
          <p:spPr bwMode="auto">
            <a:xfrm flipV="1">
              <a:off x="3977779" y="4522837"/>
              <a:ext cx="1708150" cy="0"/>
            </a:xfrm>
            <a:prstGeom prst="line">
              <a:avLst/>
            </a:prstGeom>
            <a:noFill/>
            <a:ln w="25400">
              <a:solidFill>
                <a:schemeClr val="bg1"/>
              </a:solidFill>
              <a:round/>
              <a:headEnd/>
              <a:tailEnd/>
            </a:ln>
          </p:spPr>
          <p:txBody>
            <a:bodyPr/>
            <a:lstStyle/>
            <a:p>
              <a:endParaRPr lang="fr-FR"/>
            </a:p>
          </p:txBody>
        </p:sp>
        <p:sp>
          <p:nvSpPr>
            <p:cNvPr id="10" name="Line 164"/>
            <p:cNvSpPr>
              <a:spLocks noChangeShapeType="1"/>
            </p:cNvSpPr>
            <p:nvPr/>
          </p:nvSpPr>
          <p:spPr bwMode="auto">
            <a:xfrm>
              <a:off x="5693867" y="4437112"/>
              <a:ext cx="0" cy="90488"/>
            </a:xfrm>
            <a:prstGeom prst="line">
              <a:avLst/>
            </a:prstGeom>
            <a:noFill/>
            <a:ln w="25400">
              <a:solidFill>
                <a:schemeClr val="bg1"/>
              </a:solidFill>
              <a:round/>
              <a:headEnd/>
              <a:tailEnd/>
            </a:ln>
          </p:spPr>
          <p:txBody>
            <a:bodyPr/>
            <a:lstStyle/>
            <a:p>
              <a:endParaRPr lang="fr-FR"/>
            </a:p>
          </p:txBody>
        </p:sp>
        <p:sp>
          <p:nvSpPr>
            <p:cNvPr id="11" name="Line 165"/>
            <p:cNvSpPr>
              <a:spLocks noChangeShapeType="1"/>
            </p:cNvSpPr>
            <p:nvPr/>
          </p:nvSpPr>
          <p:spPr bwMode="auto">
            <a:xfrm>
              <a:off x="3995242" y="4440287"/>
              <a:ext cx="0" cy="92075"/>
            </a:xfrm>
            <a:prstGeom prst="line">
              <a:avLst/>
            </a:prstGeom>
            <a:noFill/>
            <a:ln w="25400">
              <a:solidFill>
                <a:schemeClr val="bg1"/>
              </a:solidFill>
              <a:round/>
              <a:headEnd/>
              <a:tailEnd/>
            </a:ln>
          </p:spPr>
          <p:txBody>
            <a:bodyPr/>
            <a:lstStyle/>
            <a:p>
              <a:endParaRPr lang="fr-FR"/>
            </a:p>
          </p:txBody>
        </p:sp>
      </p:grpSp>
      <p:sp>
        <p:nvSpPr>
          <p:cNvPr id="12" name="ZoneTexte 11"/>
          <p:cNvSpPr txBox="1"/>
          <p:nvPr/>
        </p:nvSpPr>
        <p:spPr>
          <a:xfrm>
            <a:off x="691519" y="6317491"/>
            <a:ext cx="1152128" cy="400110"/>
          </a:xfrm>
          <a:prstGeom prst="rect">
            <a:avLst/>
          </a:prstGeom>
          <a:noFill/>
        </p:spPr>
        <p:txBody>
          <a:bodyPr wrap="square" rtlCol="0">
            <a:spAutoFit/>
          </a:bodyPr>
          <a:lstStyle/>
          <a:p>
            <a:r>
              <a:rPr lang="fr-FR" sz="2000" b="1" dirty="0">
                <a:solidFill>
                  <a:srgbClr val="FFFFFF"/>
                </a:solidFill>
              </a:rPr>
              <a:t>0.6 mm</a:t>
            </a:r>
          </a:p>
        </p:txBody>
      </p:sp>
      <p:sp>
        <p:nvSpPr>
          <p:cNvPr id="16" name="Rectangle 15"/>
          <p:cNvSpPr>
            <a:spLocks noChangeArrowheads="1"/>
          </p:cNvSpPr>
          <p:nvPr/>
        </p:nvSpPr>
        <p:spPr bwMode="auto">
          <a:xfrm>
            <a:off x="0" y="0"/>
            <a:ext cx="1652568"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Rhizofiltration</a:t>
            </a:r>
            <a:endParaRPr lang="fr-FR" sz="2000" dirty="0">
              <a:solidFill>
                <a:schemeClr val="bg1"/>
              </a:solidFill>
            </a:endParaRPr>
          </a:p>
        </p:txBody>
      </p:sp>
      <p:sp>
        <p:nvSpPr>
          <p:cNvPr id="18" name="ZoneTexte 17"/>
          <p:cNvSpPr txBox="1"/>
          <p:nvPr/>
        </p:nvSpPr>
        <p:spPr>
          <a:xfrm>
            <a:off x="5076056" y="5877273"/>
            <a:ext cx="4032448" cy="877163"/>
          </a:xfrm>
          <a:prstGeom prst="rect">
            <a:avLst/>
          </a:prstGeom>
          <a:noFill/>
        </p:spPr>
        <p:txBody>
          <a:bodyPr wrap="square" rtlCol="0">
            <a:spAutoFit/>
          </a:bodyPr>
          <a:lstStyle/>
          <a:p>
            <a:pPr algn="ctr"/>
            <a:r>
              <a:rPr lang="fr-FR" sz="1700" dirty="0"/>
              <a:t>Cu </a:t>
            </a:r>
            <a:r>
              <a:rPr lang="fr-FR" sz="1700" dirty="0" err="1"/>
              <a:t>is</a:t>
            </a:r>
            <a:r>
              <a:rPr lang="fr-FR" sz="1700" dirty="0"/>
              <a:t> </a:t>
            </a:r>
            <a:r>
              <a:rPr lang="fr-FR" sz="1700" dirty="0" err="1"/>
              <a:t>associated</a:t>
            </a:r>
            <a:r>
              <a:rPr lang="fr-FR" sz="1700" dirty="0"/>
              <a:t> </a:t>
            </a:r>
            <a:r>
              <a:rPr lang="fr-FR" sz="1700" dirty="0" err="1"/>
              <a:t>with</a:t>
            </a:r>
            <a:r>
              <a:rPr lang="fr-FR" sz="1700" dirty="0"/>
              <a:t> Fe and Mn (</a:t>
            </a:r>
            <a:r>
              <a:rPr lang="fr-FR" sz="1700" dirty="0" err="1"/>
              <a:t>oxyhydr</a:t>
            </a:r>
            <a:r>
              <a:rPr lang="fr-FR" sz="1700" dirty="0"/>
              <a:t>)</a:t>
            </a:r>
            <a:r>
              <a:rPr lang="fr-FR" sz="1700" dirty="0" err="1"/>
              <a:t>oxides</a:t>
            </a:r>
            <a:r>
              <a:rPr lang="fr-FR" sz="1700" dirty="0"/>
              <a:t>, </a:t>
            </a:r>
            <a:r>
              <a:rPr lang="fr-FR" sz="1700" dirty="0" err="1"/>
              <a:t>clays</a:t>
            </a:r>
            <a:r>
              <a:rPr lang="fr-FR" sz="1700" dirty="0"/>
              <a:t>, </a:t>
            </a:r>
            <a:r>
              <a:rPr lang="fr-FR" sz="1700" dirty="0" err="1"/>
              <a:t>detrital</a:t>
            </a:r>
            <a:r>
              <a:rPr lang="fr-FR" sz="1700" dirty="0"/>
              <a:t> </a:t>
            </a:r>
            <a:r>
              <a:rPr lang="fr-FR" sz="1700" dirty="0" err="1"/>
              <a:t>organic</a:t>
            </a:r>
            <a:r>
              <a:rPr lang="fr-FR" sz="1700" dirty="0"/>
              <a:t> </a:t>
            </a:r>
            <a:r>
              <a:rPr lang="fr-FR" sz="1700" dirty="0" err="1"/>
              <a:t>matter</a:t>
            </a:r>
            <a:r>
              <a:rPr lang="fr-FR" sz="1700" dirty="0"/>
              <a:t>, and </a:t>
            </a:r>
            <a:r>
              <a:rPr lang="fr-FR" sz="1700" dirty="0" err="1"/>
              <a:t>roots</a:t>
            </a:r>
            <a:r>
              <a:rPr lang="fr-FR" sz="1700" dirty="0"/>
              <a:t>.</a:t>
            </a:r>
          </a:p>
        </p:txBody>
      </p:sp>
      <p:pic>
        <p:nvPicPr>
          <p:cNvPr id="19" name="Picture 2" descr="4Image3"/>
          <p:cNvPicPr>
            <a:picLocks noChangeAspect="1" noChangeArrowheads="1"/>
          </p:cNvPicPr>
          <p:nvPr/>
        </p:nvPicPr>
        <p:blipFill>
          <a:blip r:embed="rId5" cstate="print"/>
          <a:srcRect/>
          <a:stretch>
            <a:fillRect/>
          </a:stretch>
        </p:blipFill>
        <p:spPr bwMode="auto">
          <a:xfrm>
            <a:off x="3635152" y="950094"/>
            <a:ext cx="2462212" cy="1847850"/>
          </a:xfrm>
          <a:prstGeom prst="rect">
            <a:avLst/>
          </a:prstGeom>
          <a:noFill/>
        </p:spPr>
      </p:pic>
      <p:pic>
        <p:nvPicPr>
          <p:cNvPr id="22" name="Picture 28" descr="4Image4"/>
          <p:cNvPicPr>
            <a:picLocks noChangeAspect="1" noChangeArrowheads="1"/>
          </p:cNvPicPr>
          <p:nvPr/>
        </p:nvPicPr>
        <p:blipFill>
          <a:blip r:embed="rId6" cstate="print"/>
          <a:srcRect/>
          <a:stretch>
            <a:fillRect/>
          </a:stretch>
        </p:blipFill>
        <p:spPr bwMode="auto">
          <a:xfrm>
            <a:off x="179164" y="921519"/>
            <a:ext cx="2962275" cy="1858963"/>
          </a:xfrm>
          <a:prstGeom prst="rect">
            <a:avLst/>
          </a:prstGeom>
          <a:noFill/>
        </p:spPr>
      </p:pic>
      <p:sp>
        <p:nvSpPr>
          <p:cNvPr id="23" name="Text Box 32"/>
          <p:cNvSpPr txBox="1">
            <a:spLocks noChangeArrowheads="1"/>
          </p:cNvSpPr>
          <p:nvPr/>
        </p:nvSpPr>
        <p:spPr bwMode="auto">
          <a:xfrm>
            <a:off x="179164" y="2339157"/>
            <a:ext cx="2952750" cy="396875"/>
          </a:xfrm>
          <a:prstGeom prst="rect">
            <a:avLst/>
          </a:prstGeom>
          <a:noFill/>
          <a:ln w="9525">
            <a:noFill/>
            <a:miter lim="800000"/>
            <a:headEnd/>
            <a:tailEnd/>
          </a:ln>
          <a:effectLst/>
        </p:spPr>
        <p:txBody>
          <a:bodyPr>
            <a:spAutoFit/>
          </a:bodyPr>
          <a:lstStyle/>
          <a:p>
            <a:pPr>
              <a:spcBef>
                <a:spcPct val="50000"/>
              </a:spcBef>
            </a:pPr>
            <a:r>
              <a:rPr lang="fr-FR" sz="2000" dirty="0">
                <a:solidFill>
                  <a:schemeClr val="bg1"/>
                </a:solidFill>
              </a:rPr>
              <a:t>6.5 Mt/</a:t>
            </a:r>
            <a:r>
              <a:rPr lang="fr-FR" sz="2000" dirty="0" err="1">
                <a:solidFill>
                  <a:schemeClr val="bg1"/>
                </a:solidFill>
              </a:rPr>
              <a:t>yr</a:t>
            </a:r>
            <a:r>
              <a:rPr lang="fr-FR" sz="2000" dirty="0">
                <a:solidFill>
                  <a:schemeClr val="bg1"/>
                </a:solidFill>
              </a:rPr>
              <a:t> =&gt; 160 Mt total</a:t>
            </a:r>
          </a:p>
        </p:txBody>
      </p:sp>
      <p:sp>
        <p:nvSpPr>
          <p:cNvPr id="24" name="ZoneTexte 23"/>
          <p:cNvSpPr txBox="1"/>
          <p:nvPr/>
        </p:nvSpPr>
        <p:spPr>
          <a:xfrm>
            <a:off x="467544" y="620688"/>
            <a:ext cx="1512168" cy="430887"/>
          </a:xfrm>
          <a:prstGeom prst="rect">
            <a:avLst/>
          </a:prstGeom>
          <a:noFill/>
        </p:spPr>
        <p:txBody>
          <a:bodyPr wrap="square" rtlCol="0">
            <a:spAutoFit/>
          </a:bodyPr>
          <a:lstStyle/>
          <a:p>
            <a:r>
              <a:rPr lang="fr-FR" sz="2200" dirty="0" err="1">
                <a:latin typeface="Arial" pitchFamily="34" charset="0"/>
                <a:cs typeface="Arial" pitchFamily="34" charset="0"/>
              </a:rPr>
              <a:t>Slag</a:t>
            </a:r>
            <a:r>
              <a:rPr lang="fr-FR" sz="2200" dirty="0">
                <a:latin typeface="Arial" pitchFamily="34" charset="0"/>
                <a:cs typeface="Arial" pitchFamily="34" charset="0"/>
              </a:rPr>
              <a:t> </a:t>
            </a:r>
            <a:r>
              <a:rPr lang="fr-FR" sz="2200" dirty="0" err="1">
                <a:latin typeface="Arial" pitchFamily="34" charset="0"/>
                <a:cs typeface="Arial" pitchFamily="34" charset="0"/>
              </a:rPr>
              <a:t>heap</a:t>
            </a:r>
            <a:endParaRPr lang="fr-FR" sz="2200" dirty="0">
              <a:latin typeface="Arial" pitchFamily="34" charset="0"/>
              <a:cs typeface="Arial" pitchFamily="34" charset="0"/>
            </a:endParaRPr>
          </a:p>
        </p:txBody>
      </p:sp>
      <p:grpSp>
        <p:nvGrpSpPr>
          <p:cNvPr id="25" name="Groupe 24"/>
          <p:cNvGrpSpPr/>
          <p:nvPr/>
        </p:nvGrpSpPr>
        <p:grpSpPr>
          <a:xfrm>
            <a:off x="6948264" y="173899"/>
            <a:ext cx="2032126" cy="2751045"/>
            <a:chOff x="6948264" y="173899"/>
            <a:chExt cx="2032126" cy="2751045"/>
          </a:xfrm>
        </p:grpSpPr>
        <p:pic>
          <p:nvPicPr>
            <p:cNvPr id="26" name="Picture 26" descr="4Image2"/>
            <p:cNvPicPr>
              <a:picLocks noChangeAspect="1" noChangeArrowheads="1"/>
            </p:cNvPicPr>
            <p:nvPr/>
          </p:nvPicPr>
          <p:blipFill>
            <a:blip r:embed="rId7" cstate="print"/>
            <a:srcRect/>
            <a:stretch>
              <a:fillRect/>
            </a:stretch>
          </p:blipFill>
          <p:spPr bwMode="auto">
            <a:xfrm>
              <a:off x="6948264" y="400819"/>
              <a:ext cx="2000250" cy="2524125"/>
            </a:xfrm>
            <a:prstGeom prst="rect">
              <a:avLst/>
            </a:prstGeom>
            <a:noFill/>
          </p:spPr>
        </p:pic>
        <p:sp>
          <p:nvSpPr>
            <p:cNvPr id="27" name="ZoneTexte 26"/>
            <p:cNvSpPr txBox="1"/>
            <p:nvPr/>
          </p:nvSpPr>
          <p:spPr>
            <a:xfrm>
              <a:off x="7380312" y="173899"/>
              <a:ext cx="1600078" cy="430887"/>
            </a:xfrm>
            <a:prstGeom prst="rect">
              <a:avLst/>
            </a:prstGeom>
            <a:solidFill>
              <a:schemeClr val="bg1"/>
            </a:solidFill>
          </p:spPr>
          <p:txBody>
            <a:bodyPr wrap="square" rtlCol="0">
              <a:spAutoFit/>
            </a:bodyPr>
            <a:lstStyle/>
            <a:p>
              <a:r>
                <a:rPr lang="fr-FR" sz="2200" dirty="0" err="1">
                  <a:latin typeface="Arial" pitchFamily="34" charset="0"/>
                  <a:cs typeface="Arial" pitchFamily="34" charset="0"/>
                </a:rPr>
                <a:t>Slag</a:t>
              </a:r>
              <a:r>
                <a:rPr lang="fr-FR" sz="2200" dirty="0">
                  <a:latin typeface="Arial" pitchFamily="34" charset="0"/>
                  <a:cs typeface="Arial" pitchFamily="34" charset="0"/>
                </a:rPr>
                <a:t> </a:t>
              </a:r>
              <a:r>
                <a:rPr lang="fr-FR" sz="2200" dirty="0" err="1">
                  <a:latin typeface="Arial" pitchFamily="34" charset="0"/>
                  <a:cs typeface="Arial" pitchFamily="34" charset="0"/>
                </a:rPr>
                <a:t>heap</a:t>
              </a:r>
              <a:endParaRPr lang="fr-FR" sz="2200" dirty="0">
                <a:latin typeface="Arial" pitchFamily="34" charset="0"/>
                <a:cs typeface="Arial" pitchFamily="34" charset="0"/>
              </a:endParaRPr>
            </a:p>
          </p:txBody>
        </p:sp>
      </p:grpSp>
      <p:sp>
        <p:nvSpPr>
          <p:cNvPr id="28" name="Rectangle 27"/>
          <p:cNvSpPr/>
          <p:nvPr/>
        </p:nvSpPr>
        <p:spPr>
          <a:xfrm>
            <a:off x="2411760" y="116632"/>
            <a:ext cx="5040560" cy="538609"/>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900" b="1" dirty="0">
                <a:ln/>
                <a:solidFill>
                  <a:srgbClr val="000000"/>
                </a:solidFill>
              </a:rPr>
              <a:t>Example… to not follow</a:t>
            </a:r>
          </a:p>
        </p:txBody>
      </p:sp>
      <p:sp>
        <p:nvSpPr>
          <p:cNvPr id="29" name="Rectangle à coins arrondis 28"/>
          <p:cNvSpPr/>
          <p:nvPr/>
        </p:nvSpPr>
        <p:spPr>
          <a:xfrm>
            <a:off x="123546" y="2955608"/>
            <a:ext cx="2424390" cy="377502"/>
          </a:xfrm>
          <a:prstGeom prst="roundRect">
            <a:avLst/>
          </a:prstGeom>
          <a:solidFill>
            <a:srgbClr val="FFFF00"/>
          </a:solidFill>
          <a:effectLst>
            <a:outerShdw blurRad="50800" dist="50800" dir="54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0" name="ZoneTexte 24"/>
          <p:cNvSpPr txBox="1">
            <a:spLocks noChangeArrowheads="1"/>
          </p:cNvSpPr>
          <p:nvPr/>
        </p:nvSpPr>
        <p:spPr bwMode="auto">
          <a:xfrm>
            <a:off x="169582" y="2973070"/>
            <a:ext cx="2522369" cy="353943"/>
          </a:xfrm>
          <a:prstGeom prst="rect">
            <a:avLst/>
          </a:prstGeom>
          <a:noFill/>
          <a:ln w="9525">
            <a:noFill/>
            <a:miter lim="800000"/>
            <a:headEnd/>
            <a:tailEnd/>
          </a:ln>
        </p:spPr>
        <p:txBody>
          <a:bodyPr wrap="square">
            <a:spAutoFit/>
          </a:bodyPr>
          <a:lstStyle/>
          <a:p>
            <a:r>
              <a:rPr lang="fr-FR" sz="1700" dirty="0">
                <a:latin typeface="Calibri" pitchFamily="34" charset="0"/>
              </a:rPr>
              <a:t>Micro X-ray fluorescence</a:t>
            </a:r>
          </a:p>
        </p:txBody>
      </p:sp>
      <p:cxnSp>
        <p:nvCxnSpPr>
          <p:cNvPr id="32" name="Connecteur droit avec flèche 31"/>
          <p:cNvCxnSpPr/>
          <p:nvPr/>
        </p:nvCxnSpPr>
        <p:spPr>
          <a:xfrm flipH="1">
            <a:off x="2339752" y="6237312"/>
            <a:ext cx="576064" cy="72008"/>
          </a:xfrm>
          <a:prstGeom prst="straightConnector1">
            <a:avLst/>
          </a:prstGeom>
          <a:ln w="190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flipH="1">
            <a:off x="3923928" y="4293096"/>
            <a:ext cx="360040" cy="504056"/>
          </a:xfrm>
          <a:prstGeom prst="straightConnector1">
            <a:avLst/>
          </a:prstGeom>
          <a:ln w="1905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2420833" y="6038432"/>
            <a:ext cx="2079159" cy="646331"/>
          </a:xfrm>
          <a:prstGeom prst="rect">
            <a:avLst/>
          </a:prstGeom>
          <a:noFill/>
        </p:spPr>
        <p:txBody>
          <a:bodyPr wrap="none" rtlCol="0">
            <a:spAutoFit/>
          </a:bodyPr>
          <a:lstStyle/>
          <a:p>
            <a:pPr algn="ctr"/>
            <a:r>
              <a:rPr lang="fr-FR" b="1" dirty="0">
                <a:solidFill>
                  <a:srgbClr val="FF00FF"/>
                </a:solidFill>
              </a:rPr>
              <a:t>Mn </a:t>
            </a:r>
            <a:r>
              <a:rPr lang="fr-FR" b="1" dirty="0" err="1">
                <a:solidFill>
                  <a:srgbClr val="FF00FF"/>
                </a:solidFill>
              </a:rPr>
              <a:t>oxides</a:t>
            </a:r>
            <a:endParaRPr lang="fr-FR" b="1" dirty="0">
              <a:solidFill>
                <a:srgbClr val="FF00FF"/>
              </a:solidFill>
            </a:endParaRPr>
          </a:p>
          <a:p>
            <a:pPr algn="ctr"/>
            <a:r>
              <a:rPr lang="fr-FR" b="1" dirty="0">
                <a:solidFill>
                  <a:srgbClr val="FF00FF"/>
                </a:solidFill>
              </a:rPr>
              <a:t>(</a:t>
            </a:r>
            <a:r>
              <a:rPr lang="fr-FR" b="1" dirty="0" err="1">
                <a:solidFill>
                  <a:srgbClr val="FF00FF"/>
                </a:solidFill>
              </a:rPr>
              <a:t>phyllomanganates</a:t>
            </a:r>
            <a:r>
              <a:rPr lang="fr-FR" b="1" dirty="0">
                <a:solidFill>
                  <a:srgbClr val="FF00FF"/>
                </a:solidFill>
              </a:rPr>
              <a:t>)</a:t>
            </a:r>
          </a:p>
        </p:txBody>
      </p:sp>
      <p:sp>
        <p:nvSpPr>
          <p:cNvPr id="38" name="ZoneTexte 37"/>
          <p:cNvSpPr txBox="1"/>
          <p:nvPr/>
        </p:nvSpPr>
        <p:spPr>
          <a:xfrm>
            <a:off x="3868304" y="3925056"/>
            <a:ext cx="1066319" cy="369332"/>
          </a:xfrm>
          <a:prstGeom prst="rect">
            <a:avLst/>
          </a:prstGeom>
          <a:noFill/>
        </p:spPr>
        <p:txBody>
          <a:bodyPr wrap="none" rtlCol="0">
            <a:spAutoFit/>
          </a:bodyPr>
          <a:lstStyle/>
          <a:p>
            <a:pPr algn="ctr"/>
            <a:r>
              <a:rPr lang="fr-FR" b="1" dirty="0">
                <a:solidFill>
                  <a:srgbClr val="FF00FF"/>
                </a:solidFill>
              </a:rPr>
              <a:t>Fe </a:t>
            </a:r>
            <a:r>
              <a:rPr lang="fr-FR" b="1" dirty="0" err="1">
                <a:solidFill>
                  <a:srgbClr val="FF00FF"/>
                </a:solidFill>
              </a:rPr>
              <a:t>oxides</a:t>
            </a:r>
            <a:endParaRPr lang="fr-FR" b="1" dirty="0">
              <a:solidFill>
                <a:srgbClr val="FF00FF"/>
              </a:solidFill>
            </a:endParaRPr>
          </a:p>
        </p:txBody>
      </p:sp>
      <p:sp>
        <p:nvSpPr>
          <p:cNvPr id="40" name="ZoneTexte 39"/>
          <p:cNvSpPr txBox="1"/>
          <p:nvPr/>
        </p:nvSpPr>
        <p:spPr>
          <a:xfrm>
            <a:off x="1198694" y="3563872"/>
            <a:ext cx="1041055" cy="369332"/>
          </a:xfrm>
          <a:prstGeom prst="rect">
            <a:avLst/>
          </a:prstGeom>
          <a:noFill/>
        </p:spPr>
        <p:txBody>
          <a:bodyPr wrap="none" rtlCol="0">
            <a:spAutoFit/>
          </a:bodyPr>
          <a:lstStyle/>
          <a:p>
            <a:pPr algn="ctr"/>
            <a:r>
              <a:rPr lang="fr-FR" b="1" dirty="0" err="1">
                <a:solidFill>
                  <a:srgbClr val="FF00FF"/>
                </a:solidFill>
              </a:rPr>
              <a:t>Rice</a:t>
            </a:r>
            <a:r>
              <a:rPr lang="fr-FR" b="1" dirty="0">
                <a:solidFill>
                  <a:srgbClr val="FF00FF"/>
                </a:solidFill>
              </a:rPr>
              <a:t> </a:t>
            </a:r>
            <a:r>
              <a:rPr lang="fr-FR" b="1" dirty="0" err="1">
                <a:solidFill>
                  <a:srgbClr val="FF00FF"/>
                </a:solidFill>
              </a:rPr>
              <a:t>root</a:t>
            </a:r>
            <a:endParaRPr lang="fr-FR" b="1" dirty="0">
              <a:solidFill>
                <a:srgbClr val="FF00FF"/>
              </a:solidFill>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4Image3"/>
          <p:cNvPicPr>
            <a:picLocks noChangeAspect="1" noChangeArrowheads="1"/>
          </p:cNvPicPr>
          <p:nvPr/>
        </p:nvPicPr>
        <p:blipFill>
          <a:blip r:embed="rId3" cstate="print"/>
          <a:srcRect/>
          <a:stretch>
            <a:fillRect/>
          </a:stretch>
        </p:blipFill>
        <p:spPr bwMode="auto">
          <a:xfrm>
            <a:off x="3635152" y="950094"/>
            <a:ext cx="2462212" cy="1847850"/>
          </a:xfrm>
          <a:prstGeom prst="rect">
            <a:avLst/>
          </a:prstGeom>
          <a:noFill/>
        </p:spPr>
      </p:pic>
      <p:pic>
        <p:nvPicPr>
          <p:cNvPr id="5" name="Picture 28" descr="4Image4"/>
          <p:cNvPicPr>
            <a:picLocks noChangeAspect="1" noChangeArrowheads="1"/>
          </p:cNvPicPr>
          <p:nvPr/>
        </p:nvPicPr>
        <p:blipFill>
          <a:blip r:embed="rId4" cstate="print"/>
          <a:srcRect/>
          <a:stretch>
            <a:fillRect/>
          </a:stretch>
        </p:blipFill>
        <p:spPr bwMode="auto">
          <a:xfrm>
            <a:off x="179164" y="921519"/>
            <a:ext cx="2962275" cy="1858963"/>
          </a:xfrm>
          <a:prstGeom prst="rect">
            <a:avLst/>
          </a:prstGeom>
          <a:noFill/>
        </p:spPr>
      </p:pic>
      <p:sp>
        <p:nvSpPr>
          <p:cNvPr id="6" name="Text Box 32"/>
          <p:cNvSpPr txBox="1">
            <a:spLocks noChangeArrowheads="1"/>
          </p:cNvSpPr>
          <p:nvPr/>
        </p:nvSpPr>
        <p:spPr bwMode="auto">
          <a:xfrm>
            <a:off x="179164" y="2339157"/>
            <a:ext cx="2952750" cy="396875"/>
          </a:xfrm>
          <a:prstGeom prst="rect">
            <a:avLst/>
          </a:prstGeom>
          <a:noFill/>
          <a:ln w="9525">
            <a:noFill/>
            <a:miter lim="800000"/>
            <a:headEnd/>
            <a:tailEnd/>
          </a:ln>
          <a:effectLst/>
        </p:spPr>
        <p:txBody>
          <a:bodyPr>
            <a:spAutoFit/>
          </a:bodyPr>
          <a:lstStyle/>
          <a:p>
            <a:pPr>
              <a:spcBef>
                <a:spcPct val="50000"/>
              </a:spcBef>
            </a:pPr>
            <a:r>
              <a:rPr lang="fr-FR" sz="2000" dirty="0">
                <a:solidFill>
                  <a:schemeClr val="bg1"/>
                </a:solidFill>
              </a:rPr>
              <a:t>6.5 Mt/</a:t>
            </a:r>
            <a:r>
              <a:rPr lang="fr-FR" sz="2000" dirty="0" err="1">
                <a:solidFill>
                  <a:schemeClr val="bg1"/>
                </a:solidFill>
              </a:rPr>
              <a:t>yr</a:t>
            </a:r>
            <a:r>
              <a:rPr lang="fr-FR" sz="2000" dirty="0">
                <a:solidFill>
                  <a:schemeClr val="bg1"/>
                </a:solidFill>
              </a:rPr>
              <a:t> =&gt; 160 Mt total</a:t>
            </a:r>
          </a:p>
        </p:txBody>
      </p:sp>
      <p:sp>
        <p:nvSpPr>
          <p:cNvPr id="7" name="Rectangle 6"/>
          <p:cNvSpPr>
            <a:spLocks noChangeArrowheads="1"/>
          </p:cNvSpPr>
          <p:nvPr/>
        </p:nvSpPr>
        <p:spPr bwMode="auto">
          <a:xfrm>
            <a:off x="0" y="0"/>
            <a:ext cx="1652568"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Rhizofiltration</a:t>
            </a:r>
            <a:endParaRPr lang="fr-FR" sz="2000" dirty="0">
              <a:solidFill>
                <a:schemeClr val="bg1"/>
              </a:solidFill>
            </a:endParaRPr>
          </a:p>
        </p:txBody>
      </p:sp>
      <p:pic>
        <p:nvPicPr>
          <p:cNvPr id="8" name="Picture 4" descr="p-cem-temco_we-m"/>
          <p:cNvPicPr>
            <a:picLocks noChangeAspect="1" noChangeArrowheads="1"/>
          </p:cNvPicPr>
          <p:nvPr/>
        </p:nvPicPr>
        <p:blipFill>
          <a:blip r:embed="rId5" cstate="print"/>
          <a:srcRect/>
          <a:stretch>
            <a:fillRect/>
          </a:stretch>
        </p:blipFill>
        <p:spPr bwMode="auto">
          <a:xfrm>
            <a:off x="899592" y="3529056"/>
            <a:ext cx="4241800" cy="2865438"/>
          </a:xfrm>
          <a:prstGeom prst="rect">
            <a:avLst/>
          </a:prstGeom>
          <a:noFill/>
        </p:spPr>
      </p:pic>
      <p:sp>
        <p:nvSpPr>
          <p:cNvPr id="9" name="Rectangle 8"/>
          <p:cNvSpPr/>
          <p:nvPr/>
        </p:nvSpPr>
        <p:spPr>
          <a:xfrm>
            <a:off x="539552" y="2924944"/>
            <a:ext cx="5040560" cy="538609"/>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900" b="1" dirty="0">
                <a:ln/>
                <a:solidFill>
                  <a:srgbClr val="000000"/>
                </a:solidFill>
              </a:rPr>
              <a:t>… to follow</a:t>
            </a:r>
          </a:p>
        </p:txBody>
      </p:sp>
      <p:sp>
        <p:nvSpPr>
          <p:cNvPr id="10" name="ZoneTexte 9"/>
          <p:cNvSpPr txBox="1"/>
          <p:nvPr/>
        </p:nvSpPr>
        <p:spPr>
          <a:xfrm>
            <a:off x="467544" y="620688"/>
            <a:ext cx="1512168" cy="430887"/>
          </a:xfrm>
          <a:prstGeom prst="rect">
            <a:avLst/>
          </a:prstGeom>
          <a:noFill/>
        </p:spPr>
        <p:txBody>
          <a:bodyPr wrap="square" rtlCol="0">
            <a:spAutoFit/>
          </a:bodyPr>
          <a:lstStyle/>
          <a:p>
            <a:r>
              <a:rPr lang="fr-FR" sz="2200" dirty="0" err="1">
                <a:latin typeface="Arial" pitchFamily="34" charset="0"/>
                <a:cs typeface="Arial" pitchFamily="34" charset="0"/>
              </a:rPr>
              <a:t>Slag</a:t>
            </a:r>
            <a:r>
              <a:rPr lang="fr-FR" sz="2200" dirty="0">
                <a:latin typeface="Arial" pitchFamily="34" charset="0"/>
                <a:cs typeface="Arial" pitchFamily="34" charset="0"/>
              </a:rPr>
              <a:t> </a:t>
            </a:r>
            <a:r>
              <a:rPr lang="fr-FR" sz="2200" dirty="0" err="1">
                <a:latin typeface="Arial" pitchFamily="34" charset="0"/>
                <a:cs typeface="Arial" pitchFamily="34" charset="0"/>
              </a:rPr>
              <a:t>heap</a:t>
            </a:r>
            <a:endParaRPr lang="fr-FR" sz="2200" dirty="0">
              <a:latin typeface="Arial" pitchFamily="34" charset="0"/>
              <a:cs typeface="Arial" pitchFamily="34" charset="0"/>
            </a:endParaRPr>
          </a:p>
        </p:txBody>
      </p:sp>
      <p:grpSp>
        <p:nvGrpSpPr>
          <p:cNvPr id="11" name="Groupe 10"/>
          <p:cNvGrpSpPr/>
          <p:nvPr/>
        </p:nvGrpSpPr>
        <p:grpSpPr>
          <a:xfrm>
            <a:off x="6948264" y="173899"/>
            <a:ext cx="2032126" cy="2751045"/>
            <a:chOff x="6948264" y="173899"/>
            <a:chExt cx="2032126" cy="2751045"/>
          </a:xfrm>
        </p:grpSpPr>
        <p:pic>
          <p:nvPicPr>
            <p:cNvPr id="12" name="Picture 26" descr="4Image2"/>
            <p:cNvPicPr>
              <a:picLocks noChangeAspect="1" noChangeArrowheads="1"/>
            </p:cNvPicPr>
            <p:nvPr/>
          </p:nvPicPr>
          <p:blipFill>
            <a:blip r:embed="rId6" cstate="print"/>
            <a:srcRect/>
            <a:stretch>
              <a:fillRect/>
            </a:stretch>
          </p:blipFill>
          <p:spPr bwMode="auto">
            <a:xfrm>
              <a:off x="6948264" y="400819"/>
              <a:ext cx="2000250" cy="2524125"/>
            </a:xfrm>
            <a:prstGeom prst="rect">
              <a:avLst/>
            </a:prstGeom>
            <a:noFill/>
          </p:spPr>
        </p:pic>
        <p:sp>
          <p:nvSpPr>
            <p:cNvPr id="13" name="ZoneTexte 12"/>
            <p:cNvSpPr txBox="1"/>
            <p:nvPr/>
          </p:nvSpPr>
          <p:spPr>
            <a:xfrm>
              <a:off x="7380312" y="173899"/>
              <a:ext cx="1600078" cy="430887"/>
            </a:xfrm>
            <a:prstGeom prst="rect">
              <a:avLst/>
            </a:prstGeom>
            <a:solidFill>
              <a:schemeClr val="bg1"/>
            </a:solidFill>
          </p:spPr>
          <p:txBody>
            <a:bodyPr wrap="square" rtlCol="0">
              <a:spAutoFit/>
            </a:bodyPr>
            <a:lstStyle/>
            <a:p>
              <a:r>
                <a:rPr lang="fr-FR" sz="2200" dirty="0" err="1">
                  <a:latin typeface="Arial" pitchFamily="34" charset="0"/>
                  <a:cs typeface="Arial" pitchFamily="34" charset="0"/>
                </a:rPr>
                <a:t>Slag</a:t>
              </a:r>
              <a:r>
                <a:rPr lang="fr-FR" sz="2200" dirty="0">
                  <a:latin typeface="Arial" pitchFamily="34" charset="0"/>
                  <a:cs typeface="Arial" pitchFamily="34" charset="0"/>
                </a:rPr>
                <a:t> </a:t>
              </a:r>
              <a:r>
                <a:rPr lang="fr-FR" sz="2200" dirty="0" err="1">
                  <a:latin typeface="Arial" pitchFamily="34" charset="0"/>
                  <a:cs typeface="Arial" pitchFamily="34" charset="0"/>
                </a:rPr>
                <a:t>heap</a:t>
              </a:r>
              <a:endParaRPr lang="fr-FR" sz="2200" dirty="0">
                <a:latin typeface="Arial" pitchFamily="34" charset="0"/>
                <a:cs typeface="Arial" pitchFamily="34" charset="0"/>
              </a:endParaRPr>
            </a:p>
          </p:txBody>
        </p:sp>
      </p:grpSp>
      <p:sp>
        <p:nvSpPr>
          <p:cNvPr id="14" name="Rectangle 13"/>
          <p:cNvSpPr/>
          <p:nvPr/>
        </p:nvSpPr>
        <p:spPr>
          <a:xfrm>
            <a:off x="2411760" y="116632"/>
            <a:ext cx="5040560" cy="538609"/>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900" b="1" dirty="0">
                <a:ln/>
                <a:solidFill>
                  <a:srgbClr val="000000"/>
                </a:solidFill>
              </a:rPr>
              <a:t>Example… to not follow</a:t>
            </a:r>
          </a:p>
        </p:txBody>
      </p:sp>
      <p:sp>
        <p:nvSpPr>
          <p:cNvPr id="15" name="ZoneTexte 14"/>
          <p:cNvSpPr txBox="1"/>
          <p:nvPr/>
        </p:nvSpPr>
        <p:spPr>
          <a:xfrm>
            <a:off x="5436096" y="3284984"/>
            <a:ext cx="3528392" cy="3052118"/>
          </a:xfrm>
          <a:prstGeom prst="rect">
            <a:avLst/>
          </a:prstGeom>
          <a:noFill/>
        </p:spPr>
        <p:txBody>
          <a:bodyPr wrap="square" rtlCol="0">
            <a:spAutoFit/>
          </a:bodyPr>
          <a:lstStyle/>
          <a:p>
            <a:pPr>
              <a:buFont typeface="Wingdings" pitchFamily="2" charset="2"/>
              <a:buChar char="Ø"/>
            </a:pPr>
            <a:r>
              <a:rPr lang="fr-FR" sz="2200" dirty="0">
                <a:solidFill>
                  <a:srgbClr val="0000FF"/>
                </a:solidFill>
              </a:rPr>
              <a:t> </a:t>
            </a:r>
            <a:r>
              <a:rPr lang="fr-FR" sz="2200" dirty="0" err="1">
                <a:solidFill>
                  <a:srgbClr val="0000FF"/>
                </a:solidFill>
              </a:rPr>
              <a:t>Constructed</a:t>
            </a:r>
            <a:r>
              <a:rPr lang="fr-FR" sz="2200" dirty="0">
                <a:solidFill>
                  <a:srgbClr val="0000FF"/>
                </a:solidFill>
              </a:rPr>
              <a:t> </a:t>
            </a:r>
            <a:r>
              <a:rPr lang="fr-FR" sz="2200" dirty="0" err="1">
                <a:solidFill>
                  <a:srgbClr val="0000FF"/>
                </a:solidFill>
              </a:rPr>
              <a:t>wetland</a:t>
            </a:r>
            <a:r>
              <a:rPr lang="fr-FR" sz="2200" dirty="0">
                <a:solidFill>
                  <a:srgbClr val="0000FF"/>
                </a:solidFill>
              </a:rPr>
              <a:t> </a:t>
            </a:r>
          </a:p>
          <a:p>
            <a:endParaRPr lang="fr-FR" dirty="0"/>
          </a:p>
          <a:p>
            <a:pPr>
              <a:spcAft>
                <a:spcPts val="500"/>
              </a:spcAft>
              <a:buFont typeface="Arial" pitchFamily="34" charset="0"/>
              <a:buChar char="•"/>
            </a:pPr>
            <a:r>
              <a:rPr lang="fr-FR" dirty="0"/>
              <a:t> </a:t>
            </a:r>
            <a:r>
              <a:rPr lang="fr-FR" dirty="0" err="1"/>
              <a:t>Increase</a:t>
            </a:r>
            <a:r>
              <a:rPr lang="fr-FR" dirty="0"/>
              <a:t> of pH by </a:t>
            </a:r>
            <a:r>
              <a:rPr lang="fr-FR" dirty="0" err="1"/>
              <a:t>microorganisms</a:t>
            </a:r>
            <a:r>
              <a:rPr lang="fr-FR" dirty="0"/>
              <a:t> and </a:t>
            </a:r>
            <a:r>
              <a:rPr lang="fr-FR" dirty="0" err="1"/>
              <a:t>root</a:t>
            </a:r>
            <a:r>
              <a:rPr lang="fr-FR" dirty="0"/>
              <a:t> </a:t>
            </a:r>
            <a:r>
              <a:rPr lang="fr-FR" dirty="0" err="1"/>
              <a:t>activity</a:t>
            </a:r>
            <a:r>
              <a:rPr lang="fr-FR" dirty="0"/>
              <a:t>, and </a:t>
            </a:r>
            <a:r>
              <a:rPr lang="fr-FR" dirty="0" err="1"/>
              <a:t>possibly</a:t>
            </a:r>
            <a:r>
              <a:rPr lang="fr-FR" dirty="0"/>
              <a:t> </a:t>
            </a:r>
            <a:r>
              <a:rPr lang="fr-FR" dirty="0" err="1"/>
              <a:t>with</a:t>
            </a:r>
            <a:r>
              <a:rPr lang="fr-FR" dirty="0"/>
              <a:t> carbonate </a:t>
            </a:r>
            <a:r>
              <a:rPr lang="fr-FR" dirty="0" err="1"/>
              <a:t>amendments</a:t>
            </a:r>
            <a:r>
              <a:rPr lang="fr-FR" dirty="0"/>
              <a:t>.</a:t>
            </a:r>
          </a:p>
          <a:p>
            <a:pPr>
              <a:spcAft>
                <a:spcPts val="500"/>
              </a:spcAft>
              <a:buFont typeface="Arial" pitchFamily="34" charset="0"/>
              <a:buChar char="•"/>
            </a:pPr>
            <a:r>
              <a:rPr lang="fr-FR" dirty="0"/>
              <a:t> </a:t>
            </a:r>
            <a:r>
              <a:rPr lang="fr-FR" dirty="0" err="1"/>
              <a:t>Organic</a:t>
            </a:r>
            <a:r>
              <a:rPr lang="fr-FR" dirty="0"/>
              <a:t>-</a:t>
            </a:r>
            <a:r>
              <a:rPr lang="fr-FR" dirty="0" err="1"/>
              <a:t>rich</a:t>
            </a:r>
            <a:r>
              <a:rPr lang="fr-FR" dirty="0"/>
              <a:t> </a:t>
            </a:r>
            <a:r>
              <a:rPr lang="fr-FR" dirty="0" err="1"/>
              <a:t>substrate</a:t>
            </a:r>
            <a:r>
              <a:rPr lang="fr-FR" dirty="0"/>
              <a:t> </a:t>
            </a:r>
            <a:r>
              <a:rPr lang="fr-FR" dirty="0" err="1"/>
              <a:t>which</a:t>
            </a:r>
            <a:r>
              <a:rPr lang="fr-FR" dirty="0"/>
              <a:t> fixes TMs.</a:t>
            </a:r>
            <a:endParaRPr lang="en-US" dirty="0"/>
          </a:p>
          <a:p>
            <a:pPr>
              <a:buFont typeface="Arial" pitchFamily="34" charset="0"/>
              <a:buChar char="•"/>
            </a:pPr>
            <a:r>
              <a:rPr lang="en-US" dirty="0"/>
              <a:t> </a:t>
            </a:r>
            <a:r>
              <a:rPr lang="fr-FR" dirty="0" err="1"/>
              <a:t>Wetland</a:t>
            </a:r>
            <a:r>
              <a:rPr lang="fr-FR" dirty="0"/>
              <a:t> </a:t>
            </a:r>
            <a:r>
              <a:rPr lang="fr-FR" dirty="0" err="1"/>
              <a:t>sediments</a:t>
            </a:r>
            <a:r>
              <a:rPr lang="fr-FR" dirty="0"/>
              <a:t> are </a:t>
            </a:r>
            <a:r>
              <a:rPr lang="fr-FR" dirty="0" err="1"/>
              <a:t>generally</a:t>
            </a:r>
            <a:r>
              <a:rPr lang="fr-FR" dirty="0"/>
              <a:t> </a:t>
            </a:r>
            <a:r>
              <a:rPr lang="fr-FR" b="1" dirty="0" err="1">
                <a:solidFill>
                  <a:srgbClr val="0000FF"/>
                </a:solidFill>
              </a:rPr>
              <a:t>anaerobic</a:t>
            </a:r>
            <a:r>
              <a:rPr lang="fr-FR" dirty="0"/>
              <a:t> </a:t>
            </a:r>
            <a:r>
              <a:rPr lang="fr-FR" dirty="0" err="1"/>
              <a:t>below</a:t>
            </a:r>
            <a:r>
              <a:rPr lang="fr-FR" dirty="0"/>
              <a:t> a </a:t>
            </a:r>
            <a:r>
              <a:rPr lang="fr-FR" dirty="0" err="1"/>
              <a:t>thin</a:t>
            </a:r>
            <a:r>
              <a:rPr lang="fr-FR" dirty="0"/>
              <a:t> </a:t>
            </a:r>
            <a:r>
              <a:rPr lang="fr-FR" dirty="0" err="1"/>
              <a:t>oxidized</a:t>
            </a:r>
            <a:r>
              <a:rPr lang="fr-FR" dirty="0"/>
              <a:t> surface layer.</a:t>
            </a:r>
            <a:endParaRPr lang="en-US" dirty="0"/>
          </a:p>
        </p:txBody>
      </p:sp>
      <p:sp>
        <p:nvSpPr>
          <p:cNvPr id="16" name="ZoneTexte 15"/>
          <p:cNvSpPr txBox="1"/>
          <p:nvPr/>
        </p:nvSpPr>
        <p:spPr>
          <a:xfrm>
            <a:off x="1403648" y="6425288"/>
            <a:ext cx="3456384" cy="323165"/>
          </a:xfrm>
          <a:prstGeom prst="rect">
            <a:avLst/>
          </a:prstGeom>
          <a:noFill/>
        </p:spPr>
        <p:txBody>
          <a:bodyPr wrap="square" rtlCol="0">
            <a:spAutoFit/>
          </a:bodyPr>
          <a:lstStyle/>
          <a:p>
            <a:r>
              <a:rPr lang="fr-FR" sz="1500" i="1" dirty="0"/>
              <a:t>Marchand et al., Environ. Pollution, 2010.</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2123728" cy="400110"/>
          </a:xfrm>
          <a:prstGeom prst="rect">
            <a:avLst/>
          </a:prstGeom>
          <a:solidFill>
            <a:schemeClr val="bg1">
              <a:lumMod val="65000"/>
            </a:schemeClr>
          </a:solidFill>
          <a:ln w="9525">
            <a:noFill/>
            <a:miter lim="800000"/>
            <a:headEnd/>
            <a:tailEnd/>
          </a:ln>
        </p:spPr>
        <p:txBody>
          <a:bodyPr wrap="square">
            <a:spAutoFit/>
          </a:bodyPr>
          <a:lstStyle/>
          <a:p>
            <a:r>
              <a:rPr lang="en-US" sz="2000" dirty="0" err="1">
                <a:solidFill>
                  <a:schemeClr val="bg1"/>
                </a:solidFill>
                <a:latin typeface="Calibri" pitchFamily="34" charset="0"/>
              </a:rPr>
              <a:t>Phytotechnologies</a:t>
            </a:r>
            <a:endParaRPr lang="fr-FR" sz="2000" dirty="0">
              <a:solidFill>
                <a:schemeClr val="bg1"/>
              </a:solidFill>
            </a:endParaRPr>
          </a:p>
        </p:txBody>
      </p:sp>
      <p:pic>
        <p:nvPicPr>
          <p:cNvPr id="5" name="Picture 2" descr="C:\Alain-Data\Tamino\Dessins-Photos-Talks\Talks\Salon MesurExpoVision_2012\Figures\Pilon-Smits-2005_1.jpg"/>
          <p:cNvPicPr>
            <a:picLocks noChangeAspect="1" noChangeArrowheads="1"/>
          </p:cNvPicPr>
          <p:nvPr/>
        </p:nvPicPr>
        <p:blipFill>
          <a:blip r:embed="rId3" cstate="print"/>
          <a:srcRect/>
          <a:stretch>
            <a:fillRect/>
          </a:stretch>
        </p:blipFill>
        <p:spPr bwMode="auto">
          <a:xfrm>
            <a:off x="2555776" y="908720"/>
            <a:ext cx="4024908" cy="4753412"/>
          </a:xfrm>
          <a:prstGeom prst="rect">
            <a:avLst/>
          </a:prstGeom>
          <a:noFill/>
        </p:spPr>
      </p:pic>
      <p:sp>
        <p:nvSpPr>
          <p:cNvPr id="6" name="Rectangle 5"/>
          <p:cNvSpPr/>
          <p:nvPr/>
        </p:nvSpPr>
        <p:spPr>
          <a:xfrm>
            <a:off x="2051720" y="5230361"/>
            <a:ext cx="2448272" cy="830997"/>
          </a:xfrm>
          <a:prstGeom prst="rect">
            <a:avLst/>
          </a:prstGeom>
        </p:spPr>
        <p:txBody>
          <a:bodyPr wrap="square">
            <a:spAutoFit/>
          </a:bodyPr>
          <a:lstStyle/>
          <a:p>
            <a:pPr marL="0" lvl="1" algn="ctr">
              <a:defRPr/>
            </a:pPr>
            <a:r>
              <a:rPr lang="fr-FR" sz="2400" kern="0" dirty="0" err="1"/>
              <a:t>Phytostabilization</a:t>
            </a:r>
            <a:endParaRPr lang="fr-FR" sz="2400" kern="0" dirty="0"/>
          </a:p>
          <a:p>
            <a:pPr marL="0" lvl="1" algn="ctr">
              <a:defRPr/>
            </a:pPr>
            <a:r>
              <a:rPr lang="fr-FR" sz="2400" kern="0" dirty="0" err="1"/>
              <a:t>Rhizofiltration</a:t>
            </a:r>
            <a:endParaRPr lang="fr-FR" sz="2400" kern="0" dirty="0"/>
          </a:p>
        </p:txBody>
      </p:sp>
      <p:sp>
        <p:nvSpPr>
          <p:cNvPr id="7" name="Rectangle 6"/>
          <p:cNvSpPr/>
          <p:nvPr/>
        </p:nvSpPr>
        <p:spPr>
          <a:xfrm>
            <a:off x="4662010" y="5662409"/>
            <a:ext cx="2286254" cy="461665"/>
          </a:xfrm>
          <a:prstGeom prst="rect">
            <a:avLst/>
          </a:prstGeom>
        </p:spPr>
        <p:txBody>
          <a:bodyPr wrap="square">
            <a:spAutoFit/>
          </a:bodyPr>
          <a:lstStyle/>
          <a:p>
            <a:pPr marL="0" lvl="1">
              <a:defRPr/>
            </a:pPr>
            <a:r>
              <a:rPr lang="fr-FR" sz="2400" b="1" kern="0" dirty="0" err="1"/>
              <a:t>Phytolixiviation</a:t>
            </a:r>
            <a:endParaRPr lang="fr-FR" sz="2400" b="1" kern="0" dirty="0"/>
          </a:p>
        </p:txBody>
      </p:sp>
      <p:sp>
        <p:nvSpPr>
          <p:cNvPr id="8" name="Rectangle 7"/>
          <p:cNvSpPr/>
          <p:nvPr/>
        </p:nvSpPr>
        <p:spPr>
          <a:xfrm>
            <a:off x="6372200" y="2852936"/>
            <a:ext cx="2304256" cy="461665"/>
          </a:xfrm>
          <a:prstGeom prst="rect">
            <a:avLst/>
          </a:prstGeom>
        </p:spPr>
        <p:txBody>
          <a:bodyPr wrap="square">
            <a:spAutoFit/>
          </a:bodyPr>
          <a:lstStyle/>
          <a:p>
            <a:pPr marL="0" lvl="1">
              <a:defRPr/>
            </a:pPr>
            <a:r>
              <a:rPr lang="fr-FR" sz="2400" kern="0"/>
              <a:t>Phytoextraction</a:t>
            </a:r>
          </a:p>
        </p:txBody>
      </p:sp>
      <p:sp>
        <p:nvSpPr>
          <p:cNvPr id="9" name="Rectangle 8"/>
          <p:cNvSpPr/>
          <p:nvPr/>
        </p:nvSpPr>
        <p:spPr>
          <a:xfrm>
            <a:off x="467544" y="3212976"/>
            <a:ext cx="2592288" cy="461665"/>
          </a:xfrm>
          <a:prstGeom prst="rect">
            <a:avLst/>
          </a:prstGeom>
        </p:spPr>
        <p:txBody>
          <a:bodyPr wrap="square">
            <a:spAutoFit/>
          </a:bodyPr>
          <a:lstStyle/>
          <a:p>
            <a:pPr marL="0" lvl="1">
              <a:defRPr/>
            </a:pPr>
            <a:r>
              <a:rPr lang="fr-FR" sz="2400" kern="0" dirty="0" err="1"/>
              <a:t>Phytovolatilization</a:t>
            </a:r>
            <a:endParaRPr lang="fr-FR" sz="2400" kern="0"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oiltrans"/>
          <p:cNvPicPr>
            <a:picLocks noChangeAspect="1" noChangeArrowheads="1"/>
          </p:cNvPicPr>
          <p:nvPr/>
        </p:nvPicPr>
        <p:blipFill>
          <a:blip r:embed="rId3" cstate="print"/>
          <a:srcRect/>
          <a:stretch>
            <a:fillRect/>
          </a:stretch>
        </p:blipFill>
        <p:spPr bwMode="auto">
          <a:xfrm>
            <a:off x="0" y="0"/>
            <a:ext cx="9097963" cy="6516688"/>
          </a:xfrm>
          <a:prstGeom prst="rect">
            <a:avLst/>
          </a:prstGeom>
          <a:noFill/>
          <a:ln w="9525">
            <a:noFill/>
            <a:miter lim="800000"/>
            <a:headEnd/>
            <a:tailEnd/>
          </a:ln>
        </p:spPr>
      </p:pic>
      <p:sp>
        <p:nvSpPr>
          <p:cNvPr id="6" name="Text Box 6"/>
          <p:cNvSpPr txBox="1">
            <a:spLocks noChangeArrowheads="1"/>
          </p:cNvSpPr>
          <p:nvPr/>
        </p:nvSpPr>
        <p:spPr bwMode="auto">
          <a:xfrm>
            <a:off x="609600" y="1023938"/>
            <a:ext cx="2841625" cy="646112"/>
          </a:xfrm>
          <a:prstGeom prst="rect">
            <a:avLst/>
          </a:prstGeom>
          <a:noFill/>
          <a:ln w="9525">
            <a:noFill/>
            <a:miter lim="800000"/>
            <a:headEnd/>
            <a:tailEnd/>
          </a:ln>
          <a:effectLst>
            <a:outerShdw dist="25399" dir="2700000" algn="ctr" rotWithShape="0">
              <a:schemeClr val="bg2"/>
            </a:outerShdw>
          </a:effectLst>
        </p:spPr>
        <p:txBody>
          <a:bodyPr wrap="none">
            <a:spAutoFit/>
          </a:bodyPr>
          <a:lstStyle/>
          <a:p>
            <a:pPr fontAlgn="auto">
              <a:spcBef>
                <a:spcPts val="0"/>
              </a:spcBef>
              <a:spcAft>
                <a:spcPts val="0"/>
              </a:spcAft>
              <a:defRPr/>
            </a:pPr>
            <a:r>
              <a:rPr lang="en-US" sz="3600" b="1" dirty="0" err="1">
                <a:solidFill>
                  <a:srgbClr val="231DFF"/>
                </a:solidFill>
                <a:latin typeface="Comic Sans MS" pitchFamily="52" charset="0"/>
              </a:rPr>
              <a:t>Rhizosphere</a:t>
            </a:r>
            <a:endParaRPr lang="en-US" sz="3600" b="1" dirty="0">
              <a:latin typeface="+mn-lt"/>
            </a:endParaRPr>
          </a:p>
        </p:txBody>
      </p:sp>
      <p:sp>
        <p:nvSpPr>
          <p:cNvPr id="4" name="Rectangle 3"/>
          <p:cNvSpPr>
            <a:spLocks noChangeArrowheads="1"/>
          </p:cNvSpPr>
          <p:nvPr/>
        </p:nvSpPr>
        <p:spPr bwMode="auto">
          <a:xfrm>
            <a:off x="0" y="0"/>
            <a:ext cx="1481431" cy="400110"/>
          </a:xfrm>
          <a:prstGeom prst="rect">
            <a:avLst/>
          </a:prstGeom>
          <a:solidFill>
            <a:schemeClr val="bg1">
              <a:lumMod val="65000"/>
            </a:schemeClr>
          </a:solidFill>
          <a:ln w="9525">
            <a:noFill/>
            <a:miter lim="800000"/>
            <a:headEnd/>
            <a:tailEnd/>
          </a:ln>
        </p:spPr>
        <p:txBody>
          <a:bodyPr wrap="none">
            <a:spAutoFit/>
          </a:bodyPr>
          <a:lstStyle/>
          <a:p>
            <a:r>
              <a:rPr lang="en-US" sz="2000">
                <a:solidFill>
                  <a:schemeClr val="bg1"/>
                </a:solidFill>
                <a:latin typeface="Calibri" pitchFamily="34" charset="0"/>
              </a:rPr>
              <a:t>Introduction</a:t>
            </a:r>
            <a:endParaRPr lang="fr-FR" sz="2000" dirty="0">
              <a:solidFill>
                <a:schemeClr val="bg1"/>
              </a:solidFill>
            </a:endParaRPr>
          </a:p>
        </p:txBody>
      </p:sp>
      <p:sp>
        <p:nvSpPr>
          <p:cNvPr id="5" name="Flèche droite 4"/>
          <p:cNvSpPr/>
          <p:nvPr/>
        </p:nvSpPr>
        <p:spPr>
          <a:xfrm rot="10800000">
            <a:off x="6443663" y="2636838"/>
            <a:ext cx="1008062" cy="287337"/>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Flèche droite 6"/>
          <p:cNvSpPr/>
          <p:nvPr/>
        </p:nvSpPr>
        <p:spPr>
          <a:xfrm>
            <a:off x="6443663" y="3494410"/>
            <a:ext cx="1008062" cy="288925"/>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Flèche droite 8"/>
          <p:cNvSpPr/>
          <p:nvPr/>
        </p:nvSpPr>
        <p:spPr>
          <a:xfrm rot="10800000">
            <a:off x="6380163" y="4814292"/>
            <a:ext cx="1008062" cy="287337"/>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Flèche droite 9"/>
          <p:cNvSpPr/>
          <p:nvPr/>
        </p:nvSpPr>
        <p:spPr>
          <a:xfrm>
            <a:off x="6443663" y="4166592"/>
            <a:ext cx="1008062" cy="287337"/>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 name="ZoneTexte 10"/>
          <p:cNvSpPr txBox="1"/>
          <p:nvPr/>
        </p:nvSpPr>
        <p:spPr>
          <a:xfrm>
            <a:off x="6156325" y="2205038"/>
            <a:ext cx="1584325" cy="430212"/>
          </a:xfrm>
          <a:prstGeom prst="rect">
            <a:avLst/>
          </a:prstGeom>
          <a:noFill/>
        </p:spPr>
        <p:txBody>
          <a:bodyPr>
            <a:spAutoFit/>
          </a:bodyPr>
          <a:lstStyle/>
          <a:p>
            <a:pPr fontAlgn="auto">
              <a:spcBef>
                <a:spcPts val="0"/>
              </a:spcBef>
              <a:spcAft>
                <a:spcPts val="0"/>
              </a:spcAft>
              <a:defRPr/>
            </a:pPr>
            <a:r>
              <a:rPr lang="fr-FR" sz="2200" b="1" dirty="0">
                <a:effectLst>
                  <a:outerShdw blurRad="38100" dist="38100" dir="2700000" algn="tl">
                    <a:srgbClr val="000000">
                      <a:alpha val="43137"/>
                    </a:srgbClr>
                  </a:outerShdw>
                </a:effectLst>
                <a:latin typeface="+mn-lt"/>
              </a:rPr>
              <a:t>Absorption</a:t>
            </a:r>
          </a:p>
        </p:txBody>
      </p:sp>
      <p:sp>
        <p:nvSpPr>
          <p:cNvPr id="12" name="ZoneTexte 11"/>
          <p:cNvSpPr txBox="1"/>
          <p:nvPr/>
        </p:nvSpPr>
        <p:spPr>
          <a:xfrm>
            <a:off x="6256338" y="3068960"/>
            <a:ext cx="1368425" cy="431800"/>
          </a:xfrm>
          <a:prstGeom prst="rect">
            <a:avLst/>
          </a:prstGeom>
          <a:noFill/>
        </p:spPr>
        <p:txBody>
          <a:bodyPr>
            <a:spAutoFit/>
          </a:bodyPr>
          <a:lstStyle/>
          <a:p>
            <a:pPr fontAlgn="auto">
              <a:spcBef>
                <a:spcPts val="0"/>
              </a:spcBef>
              <a:spcAft>
                <a:spcPts val="0"/>
              </a:spcAft>
              <a:defRPr/>
            </a:pPr>
            <a:r>
              <a:rPr lang="fr-FR" sz="2200" b="1" dirty="0" err="1">
                <a:effectLst>
                  <a:outerShdw blurRad="38100" dist="38100" dir="2700000" algn="tl">
                    <a:srgbClr val="000000">
                      <a:alpha val="43137"/>
                    </a:srgbClr>
                  </a:outerShdw>
                </a:effectLst>
                <a:latin typeface="+mn-lt"/>
              </a:rPr>
              <a:t>Secretion</a:t>
            </a:r>
            <a:endParaRPr lang="fr-FR" sz="2200" b="1" dirty="0">
              <a:effectLst>
                <a:outerShdw blurRad="38100" dist="38100" dir="2700000" algn="tl">
                  <a:srgbClr val="000000">
                    <a:alpha val="43137"/>
                  </a:srgbClr>
                </a:outerShdw>
              </a:effectLst>
              <a:latin typeface="+mn-lt"/>
            </a:endParaRPr>
          </a:p>
        </p:txBody>
      </p:sp>
      <p:sp>
        <p:nvSpPr>
          <p:cNvPr id="14" name="ZoneTexte 13"/>
          <p:cNvSpPr txBox="1"/>
          <p:nvPr/>
        </p:nvSpPr>
        <p:spPr>
          <a:xfrm>
            <a:off x="6264275" y="4395192"/>
            <a:ext cx="1512888" cy="430212"/>
          </a:xfrm>
          <a:prstGeom prst="rect">
            <a:avLst/>
          </a:prstGeom>
          <a:noFill/>
        </p:spPr>
        <p:txBody>
          <a:bodyPr>
            <a:spAutoFit/>
          </a:bodyPr>
          <a:lstStyle/>
          <a:p>
            <a:pPr fontAlgn="auto">
              <a:spcBef>
                <a:spcPts val="0"/>
              </a:spcBef>
              <a:spcAft>
                <a:spcPts val="0"/>
              </a:spcAft>
              <a:defRPr/>
            </a:pPr>
            <a:r>
              <a:rPr lang="fr-FR" sz="2200" b="1" dirty="0">
                <a:effectLst>
                  <a:outerShdw blurRad="38100" dist="38100" dir="2700000" algn="tl">
                    <a:srgbClr val="000000">
                      <a:alpha val="43137"/>
                    </a:srgbClr>
                  </a:outerShdw>
                </a:effectLst>
                <a:latin typeface="+mn-lt"/>
              </a:rPr>
              <a:t>Respiration</a:t>
            </a:r>
          </a:p>
        </p:txBody>
      </p:sp>
      <p:sp>
        <p:nvSpPr>
          <p:cNvPr id="15" name="ZoneTexte 16"/>
          <p:cNvSpPr txBox="1">
            <a:spLocks noChangeArrowheads="1"/>
          </p:cNvSpPr>
          <p:nvPr/>
        </p:nvSpPr>
        <p:spPr bwMode="auto">
          <a:xfrm>
            <a:off x="7771473" y="2412381"/>
            <a:ext cx="1372527" cy="707886"/>
          </a:xfrm>
          <a:prstGeom prst="rect">
            <a:avLst/>
          </a:prstGeom>
          <a:noFill/>
          <a:ln w="9525">
            <a:noFill/>
            <a:miter lim="800000"/>
            <a:headEnd/>
            <a:tailEnd/>
          </a:ln>
        </p:spPr>
        <p:txBody>
          <a:bodyPr wrap="square">
            <a:spAutoFit/>
          </a:bodyPr>
          <a:lstStyle/>
          <a:p>
            <a:r>
              <a:rPr lang="fr-FR" sz="2000" dirty="0">
                <a:latin typeface="Calibri" pitchFamily="34" charset="0"/>
              </a:rPr>
              <a:t>K, nitrate, phosphate</a:t>
            </a:r>
          </a:p>
        </p:txBody>
      </p:sp>
      <p:sp>
        <p:nvSpPr>
          <p:cNvPr id="16" name="ZoneTexte 17"/>
          <p:cNvSpPr txBox="1">
            <a:spLocks noChangeArrowheads="1"/>
          </p:cNvSpPr>
          <p:nvPr/>
        </p:nvSpPr>
        <p:spPr bwMode="auto">
          <a:xfrm>
            <a:off x="7771473" y="3206597"/>
            <a:ext cx="1048999" cy="431800"/>
          </a:xfrm>
          <a:prstGeom prst="rect">
            <a:avLst/>
          </a:prstGeom>
          <a:noFill/>
          <a:ln w="9525">
            <a:noFill/>
            <a:miter lim="800000"/>
            <a:headEnd/>
            <a:tailEnd/>
          </a:ln>
        </p:spPr>
        <p:txBody>
          <a:bodyPr wrap="square">
            <a:spAutoFit/>
          </a:bodyPr>
          <a:lstStyle/>
          <a:p>
            <a:r>
              <a:rPr lang="fr-FR" sz="2200" dirty="0">
                <a:latin typeface="Calibri" pitchFamily="34" charset="0"/>
              </a:rPr>
              <a:t>H</a:t>
            </a:r>
            <a:r>
              <a:rPr lang="fr-FR" sz="2800" baseline="30000" dirty="0">
                <a:latin typeface="Calibri" pitchFamily="34" charset="0"/>
              </a:rPr>
              <a:t>+</a:t>
            </a:r>
            <a:r>
              <a:rPr lang="fr-FR" sz="2200" dirty="0">
                <a:latin typeface="Calibri" pitchFamily="34" charset="0"/>
              </a:rPr>
              <a:t>/OH</a:t>
            </a:r>
            <a:r>
              <a:rPr lang="fr-FR" sz="2800" baseline="30000" dirty="0">
                <a:latin typeface="Calibri" pitchFamily="34" charset="0"/>
              </a:rPr>
              <a:t>-</a:t>
            </a:r>
            <a:endParaRPr lang="fr-FR" sz="2400" baseline="30000" dirty="0">
              <a:latin typeface="Calibri" pitchFamily="34" charset="0"/>
            </a:endParaRPr>
          </a:p>
        </p:txBody>
      </p:sp>
      <p:sp>
        <p:nvSpPr>
          <p:cNvPr id="17" name="ZoneTexte 18"/>
          <p:cNvSpPr txBox="1">
            <a:spLocks noChangeArrowheads="1"/>
          </p:cNvSpPr>
          <p:nvPr/>
        </p:nvSpPr>
        <p:spPr bwMode="auto">
          <a:xfrm>
            <a:off x="7771473" y="3582129"/>
            <a:ext cx="1193015" cy="400110"/>
          </a:xfrm>
          <a:prstGeom prst="rect">
            <a:avLst/>
          </a:prstGeom>
          <a:noFill/>
          <a:ln w="9525">
            <a:noFill/>
            <a:miter lim="800000"/>
            <a:headEnd/>
            <a:tailEnd/>
          </a:ln>
        </p:spPr>
        <p:txBody>
          <a:bodyPr wrap="square">
            <a:spAutoFit/>
          </a:bodyPr>
          <a:lstStyle/>
          <a:p>
            <a:r>
              <a:rPr lang="fr-FR" sz="2000" dirty="0" err="1">
                <a:latin typeface="Calibri" pitchFamily="34" charset="0"/>
              </a:rPr>
              <a:t>Organics</a:t>
            </a:r>
            <a:endParaRPr lang="fr-FR" sz="2000" baseline="30000" dirty="0">
              <a:latin typeface="Calibri" pitchFamily="34" charset="0"/>
            </a:endParaRPr>
          </a:p>
        </p:txBody>
      </p:sp>
      <p:sp>
        <p:nvSpPr>
          <p:cNvPr id="18" name="ZoneTexte 19"/>
          <p:cNvSpPr txBox="1">
            <a:spLocks noChangeArrowheads="1"/>
          </p:cNvSpPr>
          <p:nvPr/>
        </p:nvSpPr>
        <p:spPr bwMode="auto">
          <a:xfrm>
            <a:off x="7771473" y="4077072"/>
            <a:ext cx="832975" cy="415925"/>
          </a:xfrm>
          <a:prstGeom prst="rect">
            <a:avLst/>
          </a:prstGeom>
          <a:noFill/>
          <a:ln w="9525">
            <a:noFill/>
            <a:miter lim="800000"/>
            <a:headEnd/>
            <a:tailEnd/>
          </a:ln>
        </p:spPr>
        <p:txBody>
          <a:bodyPr wrap="square">
            <a:spAutoFit/>
          </a:bodyPr>
          <a:lstStyle/>
          <a:p>
            <a:r>
              <a:rPr lang="fr-FR" sz="2100" dirty="0">
                <a:latin typeface="Calibri" pitchFamily="34" charset="0"/>
              </a:rPr>
              <a:t>CO</a:t>
            </a:r>
            <a:r>
              <a:rPr lang="fr-FR" sz="2300" baseline="-15000" dirty="0">
                <a:latin typeface="Calibri" pitchFamily="34" charset="0"/>
              </a:rPr>
              <a:t>2</a:t>
            </a:r>
          </a:p>
        </p:txBody>
      </p:sp>
      <p:sp>
        <p:nvSpPr>
          <p:cNvPr id="19" name="ZoneTexte 20"/>
          <p:cNvSpPr txBox="1">
            <a:spLocks noChangeArrowheads="1"/>
          </p:cNvSpPr>
          <p:nvPr/>
        </p:nvSpPr>
        <p:spPr bwMode="auto">
          <a:xfrm>
            <a:off x="7771473" y="4741267"/>
            <a:ext cx="760967" cy="415925"/>
          </a:xfrm>
          <a:prstGeom prst="rect">
            <a:avLst/>
          </a:prstGeom>
          <a:noFill/>
          <a:ln w="9525">
            <a:noFill/>
            <a:miter lim="800000"/>
            <a:headEnd/>
            <a:tailEnd/>
          </a:ln>
        </p:spPr>
        <p:txBody>
          <a:bodyPr wrap="square">
            <a:spAutoFit/>
          </a:bodyPr>
          <a:lstStyle/>
          <a:p>
            <a:r>
              <a:rPr lang="fr-FR" sz="2100" dirty="0">
                <a:latin typeface="Calibri" pitchFamily="34" charset="0"/>
              </a:rPr>
              <a:t>O</a:t>
            </a:r>
            <a:r>
              <a:rPr lang="fr-FR" sz="2300" baseline="-15000" dirty="0">
                <a:latin typeface="Calibri" pitchFamily="34" charset="0"/>
              </a:rPr>
              <a:t>2</a:t>
            </a:r>
          </a:p>
        </p:txBody>
      </p:sp>
      <p:sp>
        <p:nvSpPr>
          <p:cNvPr id="21" name="ZoneTexte 20"/>
          <p:cNvSpPr txBox="1"/>
          <p:nvPr/>
        </p:nvSpPr>
        <p:spPr>
          <a:xfrm>
            <a:off x="1043608" y="2773377"/>
            <a:ext cx="936104" cy="1015663"/>
          </a:xfrm>
          <a:prstGeom prst="rect">
            <a:avLst/>
          </a:prstGeom>
          <a:noFill/>
        </p:spPr>
        <p:txBody>
          <a:bodyPr wrap="square" rtlCol="0">
            <a:spAutoFit/>
          </a:bodyPr>
          <a:lstStyle/>
          <a:p>
            <a:pPr algn="ctr"/>
            <a:r>
              <a:rPr lang="fr-FR" sz="3000" dirty="0" err="1">
                <a:solidFill>
                  <a:srgbClr val="0000FF"/>
                </a:solidFill>
              </a:rPr>
              <a:t>Bulk</a:t>
            </a:r>
            <a:r>
              <a:rPr lang="fr-FR" sz="3000" dirty="0">
                <a:solidFill>
                  <a:srgbClr val="0000FF"/>
                </a:solidFill>
              </a:rPr>
              <a:t> </a:t>
            </a:r>
            <a:r>
              <a:rPr lang="fr-FR" sz="3000" dirty="0" err="1">
                <a:solidFill>
                  <a:srgbClr val="0000FF"/>
                </a:solidFill>
              </a:rPr>
              <a:t>soil</a:t>
            </a:r>
            <a:endParaRPr lang="fr-FR" sz="3000" dirty="0">
              <a:solidFill>
                <a:srgbClr val="0000FF"/>
              </a:solidFill>
            </a:endParaRPr>
          </a:p>
        </p:txBody>
      </p:sp>
    </p:spTree>
  </p:cSld>
  <p:clrMapOvr>
    <a:masterClrMapping/>
  </p:clrMapOvr>
  <p:transition advClick="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C:\Temp\essai.jpg"/>
          <p:cNvPicPr>
            <a:picLocks noChangeAspect="1" noChangeArrowheads="1"/>
          </p:cNvPicPr>
          <p:nvPr/>
        </p:nvPicPr>
        <p:blipFill>
          <a:blip r:embed="rId3" cstate="print"/>
          <a:srcRect/>
          <a:stretch>
            <a:fillRect/>
          </a:stretch>
        </p:blipFill>
        <p:spPr bwMode="auto">
          <a:xfrm>
            <a:off x="717156" y="1833313"/>
            <a:ext cx="8028384" cy="2691175"/>
          </a:xfrm>
          <a:prstGeom prst="rect">
            <a:avLst/>
          </a:prstGeom>
          <a:noFill/>
        </p:spPr>
      </p:pic>
      <p:sp>
        <p:nvSpPr>
          <p:cNvPr id="3" name="Rectangle 2"/>
          <p:cNvSpPr>
            <a:spLocks noChangeArrowheads="1"/>
          </p:cNvSpPr>
          <p:nvPr/>
        </p:nvSpPr>
        <p:spPr bwMode="auto">
          <a:xfrm>
            <a:off x="0" y="0"/>
            <a:ext cx="1782539"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Phytolixiviation</a:t>
            </a:r>
            <a:endParaRPr lang="fr-FR" sz="2000" dirty="0">
              <a:solidFill>
                <a:schemeClr val="bg1"/>
              </a:solidFill>
            </a:endParaRPr>
          </a:p>
        </p:txBody>
      </p:sp>
      <p:pic>
        <p:nvPicPr>
          <p:cNvPr id="1027" name="Picture 3" descr="C:\Temp\essai.jpg"/>
          <p:cNvPicPr>
            <a:picLocks noChangeAspect="1" noChangeArrowheads="1"/>
          </p:cNvPicPr>
          <p:nvPr/>
        </p:nvPicPr>
        <p:blipFill>
          <a:blip r:embed="rId4" cstate="print"/>
          <a:srcRect/>
          <a:stretch>
            <a:fillRect/>
          </a:stretch>
        </p:blipFill>
        <p:spPr bwMode="auto">
          <a:xfrm>
            <a:off x="5036301" y="4549330"/>
            <a:ext cx="3644673" cy="2239744"/>
          </a:xfrm>
          <a:prstGeom prst="rect">
            <a:avLst/>
          </a:prstGeom>
          <a:noFill/>
        </p:spPr>
      </p:pic>
      <p:pic>
        <p:nvPicPr>
          <p:cNvPr id="1029" name="Picture 5" descr="C:\Temp\essai.jpg"/>
          <p:cNvPicPr>
            <a:picLocks noChangeAspect="1" noChangeArrowheads="1"/>
          </p:cNvPicPr>
          <p:nvPr/>
        </p:nvPicPr>
        <p:blipFill>
          <a:blip r:embed="rId5" cstate="print"/>
          <a:srcRect/>
          <a:stretch>
            <a:fillRect/>
          </a:stretch>
        </p:blipFill>
        <p:spPr bwMode="auto">
          <a:xfrm>
            <a:off x="827584" y="4555670"/>
            <a:ext cx="3639714" cy="2227064"/>
          </a:xfrm>
          <a:prstGeom prst="rect">
            <a:avLst/>
          </a:prstGeom>
          <a:noFill/>
        </p:spPr>
      </p:pic>
      <p:sp>
        <p:nvSpPr>
          <p:cNvPr id="10" name="Text Box 5"/>
          <p:cNvSpPr txBox="1">
            <a:spLocks noChangeArrowheads="1"/>
          </p:cNvSpPr>
          <p:nvPr/>
        </p:nvSpPr>
        <p:spPr bwMode="auto">
          <a:xfrm>
            <a:off x="1763688" y="823085"/>
            <a:ext cx="6840760" cy="646331"/>
          </a:xfrm>
          <a:prstGeom prst="rect">
            <a:avLst/>
          </a:prstGeom>
          <a:noFill/>
          <a:ln w="9525">
            <a:noFill/>
            <a:miter lim="800000"/>
            <a:headEnd/>
            <a:tailEnd/>
          </a:ln>
          <a:effectLst/>
        </p:spPr>
        <p:txBody>
          <a:bodyPr wrap="square">
            <a:spAutoFit/>
          </a:bodyPr>
          <a:lstStyle/>
          <a:p>
            <a:pPr>
              <a:spcBef>
                <a:spcPct val="50000"/>
              </a:spcBef>
            </a:pPr>
            <a:r>
              <a:rPr lang="fr-FR" dirty="0" err="1">
                <a:latin typeface="Arial" pitchFamily="34" charset="0"/>
                <a:cs typeface="Arial" pitchFamily="34" charset="0"/>
              </a:rPr>
              <a:t>Industrial</a:t>
            </a:r>
            <a:r>
              <a:rPr lang="fr-FR" dirty="0">
                <a:latin typeface="Arial" pitchFamily="34" charset="0"/>
                <a:cs typeface="Arial" pitchFamily="34" charset="0"/>
              </a:rPr>
              <a:t> and </a:t>
            </a:r>
            <a:r>
              <a:rPr lang="fr-FR" dirty="0" err="1">
                <a:latin typeface="Arial" pitchFamily="34" charset="0"/>
                <a:cs typeface="Arial" pitchFamily="34" charset="0"/>
              </a:rPr>
              <a:t>sewage</a:t>
            </a:r>
            <a:r>
              <a:rPr lang="fr-FR" dirty="0">
                <a:latin typeface="Arial" pitchFamily="34" charset="0"/>
                <a:cs typeface="Arial" pitchFamily="34" charset="0"/>
              </a:rPr>
              <a:t> </a:t>
            </a:r>
            <a:r>
              <a:rPr lang="fr-FR" dirty="0" err="1">
                <a:latin typeface="Arial" pitchFamily="34" charset="0"/>
                <a:cs typeface="Arial" pitchFamily="34" charset="0"/>
              </a:rPr>
              <a:t>sludge</a:t>
            </a:r>
            <a:r>
              <a:rPr lang="fr-FR" dirty="0">
                <a:latin typeface="Arial" pitchFamily="34" charset="0"/>
                <a:cs typeface="Arial" pitchFamily="34" charset="0"/>
              </a:rPr>
              <a:t>, </a:t>
            </a:r>
            <a:r>
              <a:rPr lang="fr-FR" dirty="0" err="1">
                <a:latin typeface="Arial" pitchFamily="34" charset="0"/>
                <a:cs typeface="Arial" pitchFamily="34" charset="0"/>
              </a:rPr>
              <a:t>soils</a:t>
            </a:r>
            <a:r>
              <a:rPr lang="fr-FR" dirty="0">
                <a:latin typeface="Arial" pitchFamily="34" charset="0"/>
                <a:cs typeface="Arial" pitchFamily="34" charset="0"/>
              </a:rPr>
              <a:t> and </a:t>
            </a:r>
            <a:r>
              <a:rPr lang="fr-FR" dirty="0" err="1">
                <a:latin typeface="Arial" pitchFamily="34" charset="0"/>
                <a:cs typeface="Arial" pitchFamily="34" charset="0"/>
              </a:rPr>
              <a:t>sediments</a:t>
            </a:r>
            <a:r>
              <a:rPr lang="fr-FR" dirty="0">
                <a:latin typeface="Arial" pitchFamily="34" charset="0"/>
                <a:cs typeface="Arial" pitchFamily="34" charset="0"/>
              </a:rPr>
              <a:t> in </a:t>
            </a:r>
            <a:r>
              <a:rPr lang="fr-FR" dirty="0" err="1">
                <a:latin typeface="Arial" pitchFamily="34" charset="0"/>
                <a:cs typeface="Arial" pitchFamily="34" charset="0"/>
              </a:rPr>
              <a:t>urbanized</a:t>
            </a:r>
            <a:r>
              <a:rPr lang="fr-FR" dirty="0">
                <a:latin typeface="Arial" pitchFamily="34" charset="0"/>
                <a:cs typeface="Arial" pitchFamily="34" charset="0"/>
              </a:rPr>
              <a:t> areas.</a:t>
            </a:r>
          </a:p>
        </p:txBody>
      </p:sp>
      <p:sp>
        <p:nvSpPr>
          <p:cNvPr id="11" name="ZoneTexte 10"/>
          <p:cNvSpPr txBox="1"/>
          <p:nvPr/>
        </p:nvSpPr>
        <p:spPr>
          <a:xfrm>
            <a:off x="1403648" y="3645024"/>
            <a:ext cx="3528392" cy="661720"/>
          </a:xfrm>
          <a:prstGeom prst="rect">
            <a:avLst/>
          </a:prstGeom>
          <a:noFill/>
        </p:spPr>
        <p:txBody>
          <a:bodyPr wrap="square" rtlCol="0">
            <a:spAutoFit/>
          </a:bodyPr>
          <a:lstStyle/>
          <a:p>
            <a:r>
              <a:rPr lang="fr-FR" sz="2200" dirty="0" err="1">
                <a:solidFill>
                  <a:srgbClr val="FFFF00"/>
                </a:solidFill>
              </a:rPr>
              <a:t>Phyto</a:t>
            </a:r>
            <a:r>
              <a:rPr lang="fr-FR" sz="2200" i="1" dirty="0" err="1">
                <a:solidFill>
                  <a:srgbClr val="FFFF00"/>
                </a:solidFill>
              </a:rPr>
              <a:t>r</a:t>
            </a:r>
            <a:r>
              <a:rPr lang="fr-FR" sz="2200" dirty="0" err="1">
                <a:solidFill>
                  <a:srgbClr val="FFFF00"/>
                </a:solidFill>
              </a:rPr>
              <a:t>estore’s</a:t>
            </a:r>
            <a:r>
              <a:rPr lang="fr-FR" sz="2200" dirty="0">
                <a:solidFill>
                  <a:srgbClr val="FFFF00"/>
                </a:solidFill>
              </a:rPr>
              <a:t> </a:t>
            </a:r>
            <a:r>
              <a:rPr lang="fr-FR" sz="2200" dirty="0" err="1">
                <a:solidFill>
                  <a:srgbClr val="FFFF00"/>
                </a:solidFill>
              </a:rPr>
              <a:t>filter</a:t>
            </a:r>
            <a:r>
              <a:rPr lang="fr-FR" sz="2200" dirty="0">
                <a:solidFill>
                  <a:srgbClr val="FFFF00"/>
                </a:solidFill>
              </a:rPr>
              <a:t> </a:t>
            </a:r>
            <a:r>
              <a:rPr lang="fr-FR" sz="2200" dirty="0" err="1">
                <a:solidFill>
                  <a:srgbClr val="FFFF00"/>
                </a:solidFill>
              </a:rPr>
              <a:t>gardens</a:t>
            </a:r>
            <a:endParaRPr lang="fr-FR" sz="2200" dirty="0">
              <a:solidFill>
                <a:srgbClr val="FFFF00"/>
              </a:solidFill>
            </a:endParaRPr>
          </a:p>
          <a:p>
            <a:pPr algn="ctr"/>
            <a:r>
              <a:rPr lang="fr-FR" sz="1500" i="1" dirty="0"/>
              <a:t>http://www.phytorestore.com</a:t>
            </a:r>
            <a:endParaRPr lang="fr-FR" sz="1500" dirty="0">
              <a:solidFill>
                <a:srgbClr val="FFFF00"/>
              </a:solidFill>
            </a:endParaRPr>
          </a:p>
        </p:txBody>
      </p:sp>
      <p:sp>
        <p:nvSpPr>
          <p:cNvPr id="12" name="Rectangle 11"/>
          <p:cNvSpPr/>
          <p:nvPr/>
        </p:nvSpPr>
        <p:spPr>
          <a:xfrm>
            <a:off x="1850811" y="37675"/>
            <a:ext cx="1569061" cy="46166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dirty="0">
                <a:ln/>
                <a:solidFill>
                  <a:srgbClr val="000000"/>
                </a:solidFill>
              </a:rPr>
              <a:t>Principle :</a:t>
            </a:r>
          </a:p>
        </p:txBody>
      </p:sp>
      <p:sp>
        <p:nvSpPr>
          <p:cNvPr id="13" name="ZoneTexte 12"/>
          <p:cNvSpPr txBox="1"/>
          <p:nvPr/>
        </p:nvSpPr>
        <p:spPr>
          <a:xfrm>
            <a:off x="3220626" y="89737"/>
            <a:ext cx="5923374" cy="701731"/>
          </a:xfrm>
          <a:prstGeom prst="rect">
            <a:avLst/>
          </a:prstGeom>
          <a:noFill/>
        </p:spPr>
        <p:txBody>
          <a:bodyPr wrap="square" rtlCol="0">
            <a:spAutoFit/>
          </a:bodyPr>
          <a:lstStyle/>
          <a:p>
            <a:pPr>
              <a:lnSpc>
                <a:spcPct val="110000"/>
              </a:lnSpc>
            </a:pPr>
            <a:r>
              <a:rPr lang="en-US" dirty="0">
                <a:latin typeface="Arial" pitchFamily="34" charset="0"/>
                <a:cs typeface="Arial" pitchFamily="34" charset="0"/>
              </a:rPr>
              <a:t>2-step process. </a:t>
            </a:r>
            <a:r>
              <a:rPr lang="en-US" b="1" dirty="0">
                <a:latin typeface="Arial" pitchFamily="34" charset="0"/>
                <a:cs typeface="Arial" pitchFamily="34" charset="0"/>
              </a:rPr>
              <a:t>Removal</a:t>
            </a:r>
            <a:r>
              <a:rPr lang="en-US" dirty="0">
                <a:latin typeface="Arial" pitchFamily="34" charset="0"/>
                <a:cs typeface="Arial" pitchFamily="34" charset="0"/>
              </a:rPr>
              <a:t> of TMs by lixiviation and </a:t>
            </a:r>
            <a:r>
              <a:rPr lang="en-US" b="1" dirty="0">
                <a:latin typeface="Arial" pitchFamily="34" charset="0"/>
                <a:cs typeface="Arial" pitchFamily="34" charset="0"/>
              </a:rPr>
              <a:t>Retention</a:t>
            </a:r>
            <a:r>
              <a:rPr lang="en-US" dirty="0">
                <a:latin typeface="Arial" pitchFamily="34" charset="0"/>
                <a:cs typeface="Arial" pitchFamily="34" charset="0"/>
              </a:rPr>
              <a:t> by adsorption/precipitation. </a:t>
            </a:r>
            <a:r>
              <a:rPr lang="en-US" i="1" dirty="0">
                <a:latin typeface="Arial" pitchFamily="34" charset="0"/>
                <a:cs typeface="Arial" pitchFamily="34" charset="0"/>
              </a:rPr>
              <a:t>Ex situ</a:t>
            </a:r>
            <a:r>
              <a:rPr lang="en-US" dirty="0">
                <a:latin typeface="Arial" pitchFamily="34" charset="0"/>
                <a:cs typeface="Arial" pitchFamily="34" charset="0"/>
              </a:rPr>
              <a:t> treatment.</a:t>
            </a:r>
            <a:endParaRPr lang="fr-FR" dirty="0">
              <a:latin typeface="Arial" pitchFamily="34" charset="0"/>
              <a:cs typeface="Arial" pitchFamily="34" charset="0"/>
            </a:endParaRPr>
          </a:p>
        </p:txBody>
      </p:sp>
      <p:sp>
        <p:nvSpPr>
          <p:cNvPr id="14" name="Rectangle 13"/>
          <p:cNvSpPr/>
          <p:nvPr/>
        </p:nvSpPr>
        <p:spPr>
          <a:xfrm>
            <a:off x="113495" y="749336"/>
            <a:ext cx="1794209"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dirty="0">
                <a:ln/>
                <a:solidFill>
                  <a:srgbClr val="000000"/>
                </a:solidFill>
              </a:rPr>
              <a:t>Application :</a:t>
            </a:r>
          </a:p>
        </p:txBody>
      </p:sp>
      <p:sp>
        <p:nvSpPr>
          <p:cNvPr id="20" name="ZoneTexte 19"/>
          <p:cNvSpPr txBox="1"/>
          <p:nvPr/>
        </p:nvSpPr>
        <p:spPr>
          <a:xfrm>
            <a:off x="1828884" y="1461732"/>
            <a:ext cx="2808312" cy="400110"/>
          </a:xfrm>
          <a:prstGeom prst="rect">
            <a:avLst/>
          </a:prstGeom>
          <a:noFill/>
        </p:spPr>
        <p:txBody>
          <a:bodyPr wrap="square" rtlCol="0">
            <a:spAutoFit/>
          </a:bodyPr>
          <a:lstStyle/>
          <a:p>
            <a:r>
              <a:rPr lang="fr-FR" sz="2000" dirty="0" err="1">
                <a:solidFill>
                  <a:srgbClr val="0000FF"/>
                </a:solidFill>
                <a:latin typeface="Comic Sans MS" pitchFamily="66" charset="0"/>
              </a:rPr>
              <a:t>Phytolixiviation</a:t>
            </a:r>
            <a:r>
              <a:rPr lang="fr-FR" sz="2000" dirty="0">
                <a:solidFill>
                  <a:srgbClr val="0000FF"/>
                </a:solidFill>
                <a:latin typeface="Comic Sans MS" pitchFamily="66" charset="0"/>
              </a:rPr>
              <a:t> basin</a:t>
            </a:r>
          </a:p>
        </p:txBody>
      </p:sp>
      <p:sp>
        <p:nvSpPr>
          <p:cNvPr id="21" name="ZoneTexte 20"/>
          <p:cNvSpPr txBox="1"/>
          <p:nvPr/>
        </p:nvSpPr>
        <p:spPr>
          <a:xfrm>
            <a:off x="6156176" y="2708920"/>
            <a:ext cx="2088232" cy="400110"/>
          </a:xfrm>
          <a:prstGeom prst="rect">
            <a:avLst/>
          </a:prstGeom>
          <a:noFill/>
        </p:spPr>
        <p:txBody>
          <a:bodyPr wrap="square" rtlCol="0">
            <a:spAutoFit/>
          </a:bodyPr>
          <a:lstStyle/>
          <a:p>
            <a:r>
              <a:rPr lang="fr-FR" sz="2000" dirty="0" err="1">
                <a:solidFill>
                  <a:srgbClr val="0000FF"/>
                </a:solidFill>
                <a:latin typeface="Comic Sans MS" pitchFamily="66" charset="0"/>
              </a:rPr>
              <a:t>Retention</a:t>
            </a:r>
            <a:r>
              <a:rPr lang="fr-FR" sz="2000" dirty="0">
                <a:solidFill>
                  <a:srgbClr val="0000FF"/>
                </a:solidFill>
                <a:latin typeface="Comic Sans MS" pitchFamily="66" charset="0"/>
              </a:rPr>
              <a:t> basin</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FC20130416_001.mpg">
            <a:hlinkClick r:id="" action="ppaction://media"/>
          </p:cNvPr>
          <p:cNvPicPr>
            <a:picLocks noRot="1" noChangeAspect="1"/>
          </p:cNvPicPr>
          <p:nvPr>
            <a:videoFile r:link="rId1"/>
          </p:nvPr>
        </p:nvPicPr>
        <p:blipFill>
          <a:blip r:embed="rId4" cstate="print"/>
          <a:stretch>
            <a:fillRect/>
          </a:stretch>
        </p:blipFill>
        <p:spPr>
          <a:xfrm>
            <a:off x="35496" y="1268760"/>
            <a:ext cx="5904656" cy="4723725"/>
          </a:xfrm>
          <a:prstGeom prst="rect">
            <a:avLst/>
          </a:prstGeom>
        </p:spPr>
      </p:pic>
      <p:sp>
        <p:nvSpPr>
          <p:cNvPr id="4" name="Rectangle 3"/>
          <p:cNvSpPr>
            <a:spLocks noChangeArrowheads="1"/>
          </p:cNvSpPr>
          <p:nvPr/>
        </p:nvSpPr>
        <p:spPr bwMode="auto">
          <a:xfrm>
            <a:off x="0" y="0"/>
            <a:ext cx="1782539"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Phytolixiviation</a:t>
            </a:r>
            <a:endParaRPr lang="fr-FR" sz="2000" dirty="0">
              <a:solidFill>
                <a:schemeClr val="bg1"/>
              </a:solidFill>
            </a:endParaRPr>
          </a:p>
        </p:txBody>
      </p:sp>
      <p:sp>
        <p:nvSpPr>
          <p:cNvPr id="5" name="Rectangle 4"/>
          <p:cNvSpPr/>
          <p:nvPr/>
        </p:nvSpPr>
        <p:spPr>
          <a:xfrm>
            <a:off x="2505281" y="116632"/>
            <a:ext cx="1669048" cy="58477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rgbClr val="000000"/>
                </a:solidFill>
              </a:rPr>
              <a:t>Principle</a:t>
            </a:r>
          </a:p>
        </p:txBody>
      </p:sp>
      <p:sp>
        <p:nvSpPr>
          <p:cNvPr id="7" name="ZoneTexte 6"/>
          <p:cNvSpPr txBox="1"/>
          <p:nvPr/>
        </p:nvSpPr>
        <p:spPr>
          <a:xfrm>
            <a:off x="1259632" y="836712"/>
            <a:ext cx="3816424" cy="415498"/>
          </a:xfrm>
          <a:prstGeom prst="rect">
            <a:avLst/>
          </a:prstGeom>
          <a:noFill/>
        </p:spPr>
        <p:txBody>
          <a:bodyPr wrap="square" rtlCol="0">
            <a:spAutoFit/>
          </a:bodyPr>
          <a:lstStyle/>
          <a:p>
            <a:r>
              <a:rPr lang="fr-FR" sz="2100" i="1" dirty="0" err="1">
                <a:latin typeface="Arial" pitchFamily="34" charset="0"/>
                <a:cs typeface="Arial" pitchFamily="34" charset="0"/>
              </a:rPr>
              <a:t>Biofarm</a:t>
            </a:r>
            <a:r>
              <a:rPr lang="fr-FR" sz="2100" i="1" dirty="0">
                <a:latin typeface="Arial" pitchFamily="34" charset="0"/>
                <a:cs typeface="Arial" pitchFamily="34" charset="0"/>
              </a:rPr>
              <a:t> </a:t>
            </a:r>
            <a:r>
              <a:rPr lang="fr-FR" sz="2100" i="1" dirty="0" err="1">
                <a:latin typeface="Arial" pitchFamily="34" charset="0"/>
                <a:cs typeface="Arial" pitchFamily="34" charset="0"/>
              </a:rPr>
              <a:t>at</a:t>
            </a:r>
            <a:r>
              <a:rPr lang="fr-FR" sz="2100" i="1" dirty="0">
                <a:latin typeface="Arial" pitchFamily="34" charset="0"/>
                <a:cs typeface="Arial" pitchFamily="34" charset="0"/>
              </a:rPr>
              <a:t> </a:t>
            </a:r>
            <a:r>
              <a:rPr lang="fr-FR" sz="2100" i="1" dirty="0" err="1">
                <a:latin typeface="Arial" pitchFamily="34" charset="0"/>
                <a:cs typeface="Arial" pitchFamily="34" charset="0"/>
              </a:rPr>
              <a:t>Montereau</a:t>
            </a:r>
            <a:r>
              <a:rPr lang="fr-FR" sz="2100" i="1" dirty="0">
                <a:latin typeface="Arial" pitchFamily="34" charset="0"/>
                <a:cs typeface="Arial" pitchFamily="34" charset="0"/>
              </a:rPr>
              <a:t>, France</a:t>
            </a:r>
          </a:p>
        </p:txBody>
      </p:sp>
      <p:pic>
        <p:nvPicPr>
          <p:cNvPr id="9" name="Picture 4" descr="C:\Temp\essai.jpg"/>
          <p:cNvPicPr>
            <a:picLocks noChangeAspect="1" noChangeArrowheads="1"/>
          </p:cNvPicPr>
          <p:nvPr/>
        </p:nvPicPr>
        <p:blipFill>
          <a:blip r:embed="rId5" cstate="print"/>
          <a:srcRect/>
          <a:stretch>
            <a:fillRect/>
          </a:stretch>
        </p:blipFill>
        <p:spPr bwMode="auto">
          <a:xfrm>
            <a:off x="5940152" y="33933"/>
            <a:ext cx="3164512" cy="1954907"/>
          </a:xfrm>
          <a:prstGeom prst="rect">
            <a:avLst/>
          </a:prstGeom>
          <a:noFill/>
        </p:spPr>
      </p:pic>
      <p:sp>
        <p:nvSpPr>
          <p:cNvPr id="10" name="ZoneTexte 9"/>
          <p:cNvSpPr txBox="1"/>
          <p:nvPr/>
        </p:nvSpPr>
        <p:spPr>
          <a:xfrm>
            <a:off x="1347682" y="3037741"/>
            <a:ext cx="2808312" cy="400110"/>
          </a:xfrm>
          <a:prstGeom prst="rect">
            <a:avLst/>
          </a:prstGeom>
          <a:noFill/>
        </p:spPr>
        <p:txBody>
          <a:bodyPr wrap="square" rtlCol="0">
            <a:spAutoFit/>
          </a:bodyPr>
          <a:lstStyle/>
          <a:p>
            <a:r>
              <a:rPr lang="fr-FR" sz="2000" dirty="0" err="1">
                <a:solidFill>
                  <a:srgbClr val="0000FF"/>
                </a:solidFill>
                <a:latin typeface="Comic Sans MS" pitchFamily="66" charset="0"/>
              </a:rPr>
              <a:t>Phytolixiviation</a:t>
            </a:r>
            <a:r>
              <a:rPr lang="fr-FR" sz="2000" dirty="0">
                <a:solidFill>
                  <a:srgbClr val="0000FF"/>
                </a:solidFill>
                <a:latin typeface="Comic Sans MS" pitchFamily="66" charset="0"/>
              </a:rPr>
              <a:t> basins</a:t>
            </a:r>
          </a:p>
        </p:txBody>
      </p:sp>
      <p:sp>
        <p:nvSpPr>
          <p:cNvPr id="11" name="ZoneTexte 10"/>
          <p:cNvSpPr txBox="1"/>
          <p:nvPr/>
        </p:nvSpPr>
        <p:spPr>
          <a:xfrm>
            <a:off x="-44895" y="3385228"/>
            <a:ext cx="1368152" cy="707886"/>
          </a:xfrm>
          <a:prstGeom prst="rect">
            <a:avLst/>
          </a:prstGeom>
          <a:noFill/>
        </p:spPr>
        <p:txBody>
          <a:bodyPr wrap="square" rtlCol="0">
            <a:spAutoFit/>
          </a:bodyPr>
          <a:lstStyle/>
          <a:p>
            <a:pPr algn="ctr"/>
            <a:r>
              <a:rPr lang="fr-FR" sz="2000" dirty="0" err="1">
                <a:solidFill>
                  <a:srgbClr val="0000FF"/>
                </a:solidFill>
                <a:latin typeface="Comic Sans MS" pitchFamily="66" charset="0"/>
              </a:rPr>
              <a:t>Retention</a:t>
            </a:r>
            <a:r>
              <a:rPr lang="fr-FR" sz="2000" dirty="0">
                <a:solidFill>
                  <a:srgbClr val="0000FF"/>
                </a:solidFill>
                <a:latin typeface="Comic Sans MS" pitchFamily="66" charset="0"/>
              </a:rPr>
              <a:t> basin</a:t>
            </a:r>
          </a:p>
        </p:txBody>
      </p:sp>
      <p:sp>
        <p:nvSpPr>
          <p:cNvPr id="12" name="ZoneTexte 11"/>
          <p:cNvSpPr txBox="1"/>
          <p:nvPr/>
        </p:nvSpPr>
        <p:spPr>
          <a:xfrm>
            <a:off x="1187624" y="6021288"/>
            <a:ext cx="3240360" cy="323165"/>
          </a:xfrm>
          <a:prstGeom prst="rect">
            <a:avLst/>
          </a:prstGeom>
          <a:noFill/>
        </p:spPr>
        <p:txBody>
          <a:bodyPr wrap="square" rtlCol="0">
            <a:spAutoFit/>
          </a:bodyPr>
          <a:lstStyle/>
          <a:p>
            <a:r>
              <a:rPr lang="fr-FR" sz="1500" dirty="0" err="1"/>
              <a:t>Credit</a:t>
            </a:r>
            <a:r>
              <a:rPr lang="fr-FR" sz="1500" dirty="0"/>
              <a:t>: </a:t>
            </a:r>
            <a:r>
              <a:rPr lang="fr-FR" sz="1500" i="1" dirty="0"/>
              <a:t>http://www.phytorestore.com</a:t>
            </a: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cultures_maraich copier"/>
          <p:cNvPicPr>
            <a:picLocks noChangeAspect="1" noChangeArrowheads="1"/>
          </p:cNvPicPr>
          <p:nvPr/>
        </p:nvPicPr>
        <p:blipFill>
          <a:blip r:embed="rId3" cstate="print"/>
          <a:srcRect/>
          <a:stretch>
            <a:fillRect/>
          </a:stretch>
        </p:blipFill>
        <p:spPr bwMode="auto">
          <a:xfrm>
            <a:off x="971550" y="3357563"/>
            <a:ext cx="3238500" cy="2166937"/>
          </a:xfrm>
          <a:prstGeom prst="rect">
            <a:avLst/>
          </a:prstGeom>
          <a:noFill/>
          <a:ln w="19050">
            <a:noFill/>
            <a:miter lim="800000"/>
            <a:headEnd/>
            <a:tailEnd/>
          </a:ln>
          <a:effectLst/>
        </p:spPr>
      </p:pic>
      <p:pic>
        <p:nvPicPr>
          <p:cNvPr id="4106" name="Picture 10" descr="Pierrelaye1"/>
          <p:cNvPicPr preferRelativeResize="0">
            <a:picLocks noChangeArrowheads="1"/>
          </p:cNvPicPr>
          <p:nvPr/>
        </p:nvPicPr>
        <p:blipFill>
          <a:blip r:embed="rId4" cstate="print"/>
          <a:srcRect/>
          <a:stretch>
            <a:fillRect/>
          </a:stretch>
        </p:blipFill>
        <p:spPr bwMode="auto">
          <a:xfrm>
            <a:off x="5076825" y="3357563"/>
            <a:ext cx="3238500" cy="2166937"/>
          </a:xfrm>
          <a:prstGeom prst="rect">
            <a:avLst/>
          </a:prstGeom>
          <a:noFill/>
          <a:ln w="19050">
            <a:noFill/>
            <a:miter lim="800000"/>
            <a:headEnd/>
            <a:tailEnd/>
          </a:ln>
        </p:spPr>
      </p:pic>
      <p:sp>
        <p:nvSpPr>
          <p:cNvPr id="4110" name="Text Box 14"/>
          <p:cNvSpPr txBox="1">
            <a:spLocks noChangeArrowheads="1"/>
          </p:cNvSpPr>
          <p:nvPr/>
        </p:nvSpPr>
        <p:spPr bwMode="auto">
          <a:xfrm>
            <a:off x="4152900" y="1701800"/>
            <a:ext cx="1571625" cy="1009503"/>
          </a:xfrm>
          <a:prstGeom prst="rect">
            <a:avLst/>
          </a:prstGeom>
          <a:noFill/>
          <a:ln w="9525">
            <a:noFill/>
            <a:miter lim="800000"/>
            <a:headEnd/>
            <a:tailEnd/>
          </a:ln>
          <a:effectLst/>
        </p:spPr>
        <p:txBody>
          <a:bodyPr lIns="85341" tIns="42670" rIns="85341" bIns="42670">
            <a:spAutoFit/>
          </a:bodyPr>
          <a:lstStyle/>
          <a:p>
            <a:pPr defTabSz="854075" eaLnBrk="0" hangingPunct="0">
              <a:buFont typeface="Wingdings" pitchFamily="2" charset="2"/>
              <a:buNone/>
            </a:pPr>
            <a:r>
              <a:rPr lang="en-US" sz="2000" b="0" dirty="0">
                <a:effectLst>
                  <a:outerShdw blurRad="38100" dist="38100" dir="2700000" algn="tl">
                    <a:srgbClr val="C0C0C0"/>
                  </a:outerShdw>
                </a:effectLst>
                <a:latin typeface="Comic Sans MS" pitchFamily="66" charset="0"/>
              </a:rPr>
              <a:t> </a:t>
            </a:r>
            <a:r>
              <a:rPr lang="en-US" sz="2000" b="0" dirty="0">
                <a:effectLst>
                  <a:outerShdw blurRad="38100" dist="38100" dir="2700000" algn="tl">
                    <a:srgbClr val="C0C0C0"/>
                  </a:outerShdw>
                </a:effectLst>
              </a:rPr>
              <a:t>150 - 3150 </a:t>
            </a:r>
          </a:p>
          <a:p>
            <a:pPr defTabSz="854075" eaLnBrk="0" hangingPunct="0">
              <a:buFont typeface="Wingdings" pitchFamily="2" charset="2"/>
              <a:buNone/>
            </a:pPr>
            <a:r>
              <a:rPr lang="en-US" sz="2000" b="0" dirty="0">
                <a:effectLst>
                  <a:outerShdw blurRad="38100" dist="38100" dir="2700000" algn="tl">
                    <a:srgbClr val="C0C0C0"/>
                  </a:outerShdw>
                </a:effectLst>
              </a:rPr>
              <a:t>         ~ 350</a:t>
            </a:r>
            <a:endParaRPr lang="en-US" sz="2000" b="0" baseline="30000" dirty="0">
              <a:effectLst>
                <a:outerShdw blurRad="38100" dist="38100" dir="2700000" algn="tl">
                  <a:srgbClr val="C0C0C0"/>
                </a:outerShdw>
              </a:effectLst>
            </a:endParaRPr>
          </a:p>
          <a:p>
            <a:pPr defTabSz="854075" eaLnBrk="0" hangingPunct="0">
              <a:buFont typeface="Wingdings" pitchFamily="2" charset="2"/>
              <a:buNone/>
            </a:pPr>
            <a:r>
              <a:rPr lang="en-US" sz="2000" b="0" dirty="0">
                <a:effectLst>
                  <a:outerShdw blurRad="38100" dist="38100" dir="2700000" algn="tl">
                    <a:srgbClr val="C0C0C0"/>
                  </a:outerShdw>
                </a:effectLst>
              </a:rPr>
              <a:t>         ~ 700</a:t>
            </a:r>
            <a:endParaRPr lang="en-US" sz="2000" b="0" baseline="30000" dirty="0">
              <a:effectLst>
                <a:outerShdw blurRad="38100" dist="38100" dir="2700000" algn="tl">
                  <a:srgbClr val="C0C0C0"/>
                </a:outerShdw>
              </a:effectLst>
            </a:endParaRPr>
          </a:p>
        </p:txBody>
      </p:sp>
      <p:sp>
        <p:nvSpPr>
          <p:cNvPr id="4111" name="Text Box 15"/>
          <p:cNvSpPr txBox="1">
            <a:spLocks noChangeArrowheads="1"/>
          </p:cNvSpPr>
          <p:nvPr/>
        </p:nvSpPr>
        <p:spPr bwMode="auto">
          <a:xfrm>
            <a:off x="3746500" y="1689100"/>
            <a:ext cx="609600" cy="1009503"/>
          </a:xfrm>
          <a:prstGeom prst="rect">
            <a:avLst/>
          </a:prstGeom>
          <a:noFill/>
          <a:ln w="9525">
            <a:noFill/>
            <a:miter lim="800000"/>
            <a:headEnd/>
            <a:tailEnd/>
          </a:ln>
          <a:effectLst/>
        </p:spPr>
        <p:txBody>
          <a:bodyPr lIns="85341" tIns="42670" rIns="85341" bIns="42670">
            <a:spAutoFit/>
          </a:bodyPr>
          <a:lstStyle/>
          <a:p>
            <a:pPr defTabSz="854075" eaLnBrk="0" hangingPunct="0">
              <a:buFont typeface="Wingdings" pitchFamily="2" charset="2"/>
              <a:buNone/>
            </a:pPr>
            <a:r>
              <a:rPr lang="en-US" sz="2000" b="0">
                <a:effectLst>
                  <a:outerShdw blurRad="38100" dist="38100" dir="2700000" algn="tl">
                    <a:srgbClr val="C0C0C0"/>
                  </a:outerShdw>
                </a:effectLst>
              </a:rPr>
              <a:t>Zn</a:t>
            </a:r>
          </a:p>
          <a:p>
            <a:pPr defTabSz="854075" eaLnBrk="0" hangingPunct="0">
              <a:buFont typeface="Wingdings" pitchFamily="2" charset="2"/>
              <a:buNone/>
            </a:pPr>
            <a:r>
              <a:rPr lang="en-US" sz="2000" b="0">
                <a:effectLst>
                  <a:outerShdw blurRad="38100" dist="38100" dir="2700000" algn="tl">
                    <a:srgbClr val="C0C0C0"/>
                  </a:outerShdw>
                </a:effectLst>
              </a:rPr>
              <a:t>Cu</a:t>
            </a:r>
            <a:endParaRPr lang="en-US" sz="2000" b="0" baseline="30000">
              <a:effectLst>
                <a:outerShdw blurRad="38100" dist="38100" dir="2700000" algn="tl">
                  <a:srgbClr val="C0C0C0"/>
                </a:outerShdw>
              </a:effectLst>
            </a:endParaRPr>
          </a:p>
          <a:p>
            <a:pPr defTabSz="854075" eaLnBrk="0" hangingPunct="0">
              <a:buFont typeface="Wingdings" pitchFamily="2" charset="2"/>
              <a:buNone/>
            </a:pPr>
            <a:r>
              <a:rPr lang="en-US" sz="2000" b="0">
                <a:effectLst>
                  <a:outerShdw blurRad="38100" dist="38100" dir="2700000" algn="tl">
                    <a:srgbClr val="C0C0C0"/>
                  </a:outerShdw>
                </a:effectLst>
              </a:rPr>
              <a:t>Pb</a:t>
            </a:r>
            <a:endParaRPr lang="en-US" sz="2000" b="0" baseline="30000">
              <a:effectLst>
                <a:outerShdw blurRad="38100" dist="38100" dir="2700000" algn="tl">
                  <a:srgbClr val="C0C0C0"/>
                </a:outerShdw>
              </a:effectLst>
            </a:endParaRPr>
          </a:p>
        </p:txBody>
      </p:sp>
      <p:sp>
        <p:nvSpPr>
          <p:cNvPr id="4112" name="Text Box 16"/>
          <p:cNvSpPr txBox="1">
            <a:spLocks noChangeArrowheads="1"/>
          </p:cNvSpPr>
          <p:nvPr/>
        </p:nvSpPr>
        <p:spPr bwMode="auto">
          <a:xfrm>
            <a:off x="4513263" y="1341438"/>
            <a:ext cx="1066800" cy="393950"/>
          </a:xfrm>
          <a:prstGeom prst="rect">
            <a:avLst/>
          </a:prstGeom>
          <a:noFill/>
          <a:ln w="9525">
            <a:noFill/>
            <a:miter lim="800000"/>
            <a:headEnd/>
            <a:tailEnd/>
          </a:ln>
          <a:effectLst/>
        </p:spPr>
        <p:txBody>
          <a:bodyPr lIns="85341" tIns="42670" rIns="85341" bIns="42670">
            <a:spAutoFit/>
          </a:bodyPr>
          <a:lstStyle/>
          <a:p>
            <a:pPr algn="ctr" defTabSz="854075" eaLnBrk="0" hangingPunct="0">
              <a:buFont typeface="Wingdings" pitchFamily="2" charset="2"/>
              <a:buNone/>
            </a:pPr>
            <a:r>
              <a:rPr lang="en-US" sz="2000" b="0" dirty="0">
                <a:effectLst>
                  <a:outerShdw blurRad="38100" dist="38100" dir="2700000" algn="tl">
                    <a:srgbClr val="C0C0C0"/>
                  </a:outerShdw>
                </a:effectLst>
              </a:rPr>
              <a:t>mg kg</a:t>
            </a:r>
            <a:r>
              <a:rPr lang="en-US" sz="2000" b="0" baseline="30000" dirty="0">
                <a:effectLst>
                  <a:outerShdw blurRad="38100" dist="38100" dir="2700000" algn="tl">
                    <a:srgbClr val="C0C0C0"/>
                  </a:outerShdw>
                </a:effectLst>
              </a:rPr>
              <a:t>-1</a:t>
            </a:r>
          </a:p>
        </p:txBody>
      </p:sp>
      <p:sp>
        <p:nvSpPr>
          <p:cNvPr id="4114" name="Text Box 18"/>
          <p:cNvSpPr txBox="1">
            <a:spLocks noChangeArrowheads="1"/>
          </p:cNvSpPr>
          <p:nvPr/>
        </p:nvSpPr>
        <p:spPr bwMode="auto">
          <a:xfrm>
            <a:off x="285750" y="1150938"/>
            <a:ext cx="4457700" cy="978725"/>
          </a:xfrm>
          <a:prstGeom prst="rect">
            <a:avLst/>
          </a:prstGeom>
          <a:noFill/>
          <a:ln w="9525">
            <a:noFill/>
            <a:miter lim="800000"/>
            <a:headEnd/>
            <a:tailEnd/>
          </a:ln>
          <a:effectLst/>
        </p:spPr>
        <p:txBody>
          <a:bodyPr wrap="square" lIns="85341" tIns="42670" rIns="85341" bIns="42670">
            <a:spAutoFit/>
          </a:bodyPr>
          <a:lstStyle/>
          <a:p>
            <a:pPr defTabSz="854075" eaLnBrk="0" hangingPunct="0">
              <a:buFont typeface="Wingdings" pitchFamily="2" charset="2"/>
              <a:buNone/>
            </a:pPr>
            <a:r>
              <a:rPr lang="en-US" sz="2000" dirty="0">
                <a:solidFill>
                  <a:srgbClr val="0000FF"/>
                </a:solidFill>
              </a:rPr>
              <a:t>Area</a:t>
            </a:r>
            <a:r>
              <a:rPr lang="en-US" sz="2000" b="0" dirty="0">
                <a:solidFill>
                  <a:srgbClr val="0000FF"/>
                </a:solidFill>
              </a:rPr>
              <a:t>:</a:t>
            </a:r>
            <a:r>
              <a:rPr lang="en-US" sz="2000" b="0" dirty="0"/>
              <a:t> </a:t>
            </a:r>
            <a:r>
              <a:rPr lang="fr-FR" sz="2000" b="0" dirty="0">
                <a:effectLst>
                  <a:outerShdw blurRad="38100" dist="38100" dir="2700000" algn="tl">
                    <a:srgbClr val="C0C0C0"/>
                  </a:outerShdw>
                </a:effectLst>
                <a:latin typeface="Comic Sans MS" pitchFamily="66" charset="0"/>
              </a:rPr>
              <a:t>1500 ha</a:t>
            </a:r>
          </a:p>
          <a:p>
            <a:pPr defTabSz="854075" eaLnBrk="0" hangingPunct="0">
              <a:buFont typeface="Wingdings" pitchFamily="2" charset="2"/>
              <a:buNone/>
            </a:pPr>
            <a:endParaRPr lang="fr-FR" b="0" dirty="0">
              <a:effectLst>
                <a:outerShdw blurRad="38100" dist="38100" dir="2700000" algn="tl">
                  <a:srgbClr val="C0C0C0"/>
                </a:outerShdw>
              </a:effectLst>
              <a:latin typeface="Comic Sans MS" pitchFamily="66" charset="0"/>
            </a:endParaRPr>
          </a:p>
          <a:p>
            <a:pPr defTabSz="854075" eaLnBrk="0" hangingPunct="0">
              <a:buFont typeface="Wingdings" pitchFamily="2" charset="2"/>
              <a:buNone/>
            </a:pPr>
            <a:r>
              <a:rPr lang="en-US" sz="2000" dirty="0">
                <a:solidFill>
                  <a:srgbClr val="0000FF"/>
                </a:solidFill>
              </a:rPr>
              <a:t>Heavy metal concentration:</a:t>
            </a:r>
            <a:endParaRPr lang="en-US" sz="2000" b="0" dirty="0">
              <a:solidFill>
                <a:srgbClr val="0000FF"/>
              </a:solidFill>
              <a:effectLst>
                <a:outerShdw blurRad="38100" dist="38100" dir="2700000" algn="tl">
                  <a:srgbClr val="C0C0C0"/>
                </a:outerShdw>
              </a:effectLst>
              <a:latin typeface="Comic Sans MS" pitchFamily="66" charset="0"/>
            </a:endParaRPr>
          </a:p>
        </p:txBody>
      </p:sp>
      <p:sp>
        <p:nvSpPr>
          <p:cNvPr id="4115" name="Text Box 19"/>
          <p:cNvSpPr txBox="1">
            <a:spLocks noChangeArrowheads="1"/>
          </p:cNvSpPr>
          <p:nvPr/>
        </p:nvSpPr>
        <p:spPr bwMode="auto">
          <a:xfrm>
            <a:off x="684213" y="2757488"/>
            <a:ext cx="1633537" cy="366712"/>
          </a:xfrm>
          <a:prstGeom prst="rect">
            <a:avLst/>
          </a:prstGeom>
          <a:solidFill>
            <a:srgbClr val="FF0000"/>
          </a:solidFill>
          <a:ln w="9525">
            <a:noFill/>
            <a:miter lim="800000"/>
            <a:headEnd/>
            <a:tailEnd/>
          </a:ln>
          <a:effectLst/>
        </p:spPr>
        <p:txBody>
          <a:bodyPr>
            <a:spAutoFit/>
          </a:bodyPr>
          <a:lstStyle/>
          <a:p>
            <a:pPr algn="ctr">
              <a:spcBef>
                <a:spcPct val="50000"/>
              </a:spcBef>
            </a:pPr>
            <a:r>
              <a:rPr lang="fr-FR" b="0">
                <a:solidFill>
                  <a:srgbClr val="FFFF00"/>
                </a:solidFill>
              </a:rPr>
              <a:t>Until 1999…</a:t>
            </a:r>
          </a:p>
        </p:txBody>
      </p:sp>
      <p:sp>
        <p:nvSpPr>
          <p:cNvPr id="4117" name="Text Box 21"/>
          <p:cNvSpPr txBox="1">
            <a:spLocks noChangeArrowheads="1"/>
          </p:cNvSpPr>
          <p:nvPr/>
        </p:nvSpPr>
        <p:spPr bwMode="auto">
          <a:xfrm>
            <a:off x="4716463" y="2774950"/>
            <a:ext cx="1633537" cy="366713"/>
          </a:xfrm>
          <a:prstGeom prst="rect">
            <a:avLst/>
          </a:prstGeom>
          <a:solidFill>
            <a:srgbClr val="FF0000"/>
          </a:solidFill>
          <a:ln w="9525">
            <a:noFill/>
            <a:miter lim="800000"/>
            <a:headEnd/>
            <a:tailEnd/>
          </a:ln>
          <a:effectLst/>
        </p:spPr>
        <p:txBody>
          <a:bodyPr>
            <a:spAutoFit/>
          </a:bodyPr>
          <a:lstStyle/>
          <a:p>
            <a:pPr algn="ctr">
              <a:spcBef>
                <a:spcPct val="50000"/>
              </a:spcBef>
            </a:pPr>
            <a:r>
              <a:rPr lang="fr-FR" b="0">
                <a:solidFill>
                  <a:srgbClr val="FFFF00"/>
                </a:solidFill>
              </a:rPr>
              <a:t>Since 1999…</a:t>
            </a:r>
          </a:p>
        </p:txBody>
      </p:sp>
      <p:sp>
        <p:nvSpPr>
          <p:cNvPr id="4118" name="Text Box 22"/>
          <p:cNvSpPr txBox="1">
            <a:spLocks noChangeArrowheads="1"/>
          </p:cNvSpPr>
          <p:nvPr/>
        </p:nvSpPr>
        <p:spPr bwMode="auto">
          <a:xfrm>
            <a:off x="1260475" y="5726113"/>
            <a:ext cx="3167063" cy="366712"/>
          </a:xfrm>
          <a:prstGeom prst="rect">
            <a:avLst/>
          </a:prstGeom>
          <a:noFill/>
          <a:ln w="9525">
            <a:noFill/>
            <a:miter lim="800000"/>
            <a:headEnd/>
            <a:tailEnd/>
          </a:ln>
          <a:effectLst/>
        </p:spPr>
        <p:txBody>
          <a:bodyPr>
            <a:spAutoFit/>
          </a:bodyPr>
          <a:lstStyle/>
          <a:p>
            <a:pPr>
              <a:spcBef>
                <a:spcPct val="50000"/>
              </a:spcBef>
            </a:pPr>
            <a:r>
              <a:rPr lang="fr-FR" b="0"/>
              <a:t>Truck farming activities</a:t>
            </a:r>
          </a:p>
        </p:txBody>
      </p:sp>
      <p:sp>
        <p:nvSpPr>
          <p:cNvPr id="4119" name="Text Box 23"/>
          <p:cNvSpPr txBox="1">
            <a:spLocks noChangeArrowheads="1"/>
          </p:cNvSpPr>
          <p:nvPr/>
        </p:nvSpPr>
        <p:spPr bwMode="auto">
          <a:xfrm>
            <a:off x="5003800" y="5734050"/>
            <a:ext cx="3598863" cy="366713"/>
          </a:xfrm>
          <a:prstGeom prst="rect">
            <a:avLst/>
          </a:prstGeom>
          <a:noFill/>
          <a:ln w="9525">
            <a:noFill/>
            <a:miter lim="800000"/>
            <a:headEnd/>
            <a:tailEnd/>
          </a:ln>
          <a:effectLst/>
        </p:spPr>
        <p:txBody>
          <a:bodyPr>
            <a:spAutoFit/>
          </a:bodyPr>
          <a:lstStyle/>
          <a:p>
            <a:pPr>
              <a:spcBef>
                <a:spcPct val="50000"/>
              </a:spcBef>
            </a:pPr>
            <a:r>
              <a:rPr lang="fr-FR" b="0"/>
              <a:t>Only corn culture is permitted</a:t>
            </a:r>
          </a:p>
        </p:txBody>
      </p:sp>
      <p:sp>
        <p:nvSpPr>
          <p:cNvPr id="13" name="Rectangle 12"/>
          <p:cNvSpPr/>
          <p:nvPr/>
        </p:nvSpPr>
        <p:spPr>
          <a:xfrm>
            <a:off x="467544" y="260648"/>
            <a:ext cx="1794209"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dirty="0">
                <a:ln/>
                <a:solidFill>
                  <a:srgbClr val="000000"/>
                </a:solidFill>
              </a:rPr>
              <a:t>Application :</a:t>
            </a:r>
          </a:p>
        </p:txBody>
      </p:sp>
      <p:sp>
        <p:nvSpPr>
          <p:cNvPr id="14" name="ZoneTexte 13"/>
          <p:cNvSpPr txBox="1"/>
          <p:nvPr/>
        </p:nvSpPr>
        <p:spPr>
          <a:xfrm>
            <a:off x="2195736" y="260648"/>
            <a:ext cx="6696744" cy="769441"/>
          </a:xfrm>
          <a:prstGeom prst="rect">
            <a:avLst/>
          </a:prstGeom>
          <a:noFill/>
        </p:spPr>
        <p:txBody>
          <a:bodyPr wrap="square" rtlCol="0">
            <a:spAutoFit/>
          </a:bodyPr>
          <a:lstStyle/>
          <a:p>
            <a:r>
              <a:rPr lang="fr-FR" sz="2200" dirty="0" err="1"/>
              <a:t>Speciation</a:t>
            </a:r>
            <a:r>
              <a:rPr lang="fr-FR" sz="2200" dirty="0"/>
              <a:t> of Zn and Cu in a land </a:t>
            </a:r>
            <a:r>
              <a:rPr lang="fr-FR" sz="2200" dirty="0" err="1"/>
              <a:t>irrigated</a:t>
            </a:r>
            <a:r>
              <a:rPr lang="fr-FR" sz="2200" dirty="0"/>
              <a:t> for 100 </a:t>
            </a:r>
            <a:r>
              <a:rPr lang="fr-FR" sz="2200" dirty="0" err="1"/>
              <a:t>yrs</a:t>
            </a:r>
            <a:r>
              <a:rPr lang="fr-FR" sz="2200" dirty="0"/>
              <a:t>. </a:t>
            </a:r>
            <a:r>
              <a:rPr lang="fr-FR" sz="2200" dirty="0" err="1"/>
              <a:t>with</a:t>
            </a:r>
            <a:r>
              <a:rPr lang="fr-FR" sz="2200" dirty="0"/>
              <a:t> Paris </a:t>
            </a:r>
            <a:r>
              <a:rPr lang="fr-FR" sz="2200" dirty="0" err="1"/>
              <a:t>wastewater</a:t>
            </a:r>
            <a:r>
              <a:rPr lang="fr-FR" sz="2200" dirty="0"/>
              <a:t> </a:t>
            </a:r>
          </a:p>
        </p:txBody>
      </p:sp>
      <p:sp>
        <p:nvSpPr>
          <p:cNvPr id="15" name="Rectangle 14"/>
          <p:cNvSpPr/>
          <p:nvPr/>
        </p:nvSpPr>
        <p:spPr>
          <a:xfrm>
            <a:off x="6084168" y="6381328"/>
            <a:ext cx="2952328" cy="338554"/>
          </a:xfrm>
          <a:prstGeom prst="rect">
            <a:avLst/>
          </a:prstGeom>
        </p:spPr>
        <p:txBody>
          <a:bodyPr wrap="square">
            <a:spAutoFit/>
          </a:bodyPr>
          <a:lstStyle/>
          <a:p>
            <a:r>
              <a:rPr lang="en-GB" sz="1600" i="1" dirty="0" err="1"/>
              <a:t>Kirpichtchikova</a:t>
            </a:r>
            <a:r>
              <a:rPr lang="en-GB" sz="1600" i="1" dirty="0"/>
              <a:t> et al., GCA, 2006.</a:t>
            </a:r>
            <a:endParaRPr lang="fr-FR" sz="1600" i="1" dirty="0"/>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Fibre ZnCu RB copier"/>
          <p:cNvPicPr>
            <a:picLocks noChangeAspect="1" noChangeArrowheads="1"/>
          </p:cNvPicPr>
          <p:nvPr/>
        </p:nvPicPr>
        <p:blipFill>
          <a:blip r:embed="rId3" cstate="print"/>
          <a:srcRect/>
          <a:stretch>
            <a:fillRect/>
          </a:stretch>
        </p:blipFill>
        <p:spPr bwMode="auto">
          <a:xfrm>
            <a:off x="660400" y="1104900"/>
            <a:ext cx="2879725" cy="2124075"/>
          </a:xfrm>
          <a:prstGeom prst="rect">
            <a:avLst/>
          </a:prstGeom>
          <a:noFill/>
          <a:ln w="63500">
            <a:solidFill>
              <a:srgbClr val="B20442"/>
            </a:solidFill>
            <a:miter lim="800000"/>
            <a:headEnd/>
            <a:tailEnd/>
          </a:ln>
        </p:spPr>
      </p:pic>
      <p:sp>
        <p:nvSpPr>
          <p:cNvPr id="5130" name="Text Box 10"/>
          <p:cNvSpPr txBox="1">
            <a:spLocks noChangeArrowheads="1"/>
          </p:cNvSpPr>
          <p:nvPr/>
        </p:nvSpPr>
        <p:spPr bwMode="auto">
          <a:xfrm>
            <a:off x="1201738" y="2808288"/>
            <a:ext cx="652462" cy="260350"/>
          </a:xfrm>
          <a:prstGeom prst="rect">
            <a:avLst/>
          </a:prstGeom>
          <a:noFill/>
          <a:ln w="9525">
            <a:noFill/>
            <a:miter lim="800000"/>
            <a:headEnd/>
            <a:tailEnd/>
          </a:ln>
          <a:effectLst/>
        </p:spPr>
        <p:txBody>
          <a:bodyPr wrap="none">
            <a:spAutoFit/>
          </a:bodyPr>
          <a:lstStyle/>
          <a:p>
            <a:pPr eaLnBrk="0" hangingPunct="0"/>
            <a:r>
              <a:rPr lang="fr-FR" sz="1100" b="0">
                <a:solidFill>
                  <a:srgbClr val="FFFFFF"/>
                </a:solidFill>
              </a:rPr>
              <a:t>500 µm</a:t>
            </a:r>
          </a:p>
        </p:txBody>
      </p:sp>
      <p:pic>
        <p:nvPicPr>
          <p:cNvPr id="5131" name="Picture 11" descr="legende deux copier"/>
          <p:cNvPicPr preferRelativeResize="0">
            <a:picLocks noChangeArrowheads="1"/>
          </p:cNvPicPr>
          <p:nvPr/>
        </p:nvPicPr>
        <p:blipFill>
          <a:blip r:embed="rId4" cstate="print"/>
          <a:srcRect/>
          <a:stretch>
            <a:fillRect/>
          </a:stretch>
        </p:blipFill>
        <p:spPr bwMode="auto">
          <a:xfrm>
            <a:off x="800100" y="1330325"/>
            <a:ext cx="82550" cy="576263"/>
          </a:xfrm>
          <a:prstGeom prst="rect">
            <a:avLst/>
          </a:prstGeom>
          <a:noFill/>
        </p:spPr>
      </p:pic>
      <p:sp>
        <p:nvSpPr>
          <p:cNvPr id="5132" name="Text Box 12"/>
          <p:cNvSpPr txBox="1">
            <a:spLocks noChangeArrowheads="1"/>
          </p:cNvSpPr>
          <p:nvPr/>
        </p:nvSpPr>
        <p:spPr bwMode="auto">
          <a:xfrm>
            <a:off x="663575" y="1077913"/>
            <a:ext cx="361950" cy="274637"/>
          </a:xfrm>
          <a:prstGeom prst="rect">
            <a:avLst/>
          </a:prstGeom>
          <a:noFill/>
          <a:ln w="9525">
            <a:noFill/>
            <a:miter lim="800000"/>
            <a:headEnd/>
            <a:tailEnd/>
          </a:ln>
          <a:effectLst/>
        </p:spPr>
        <p:txBody>
          <a:bodyPr wrap="none">
            <a:spAutoFit/>
          </a:bodyPr>
          <a:lstStyle/>
          <a:p>
            <a:pPr eaLnBrk="0" hangingPunct="0"/>
            <a:r>
              <a:rPr lang="fr-FR" sz="1200" b="0">
                <a:solidFill>
                  <a:srgbClr val="FFFFFF"/>
                </a:solidFill>
              </a:rPr>
              <a:t>Zn</a:t>
            </a:r>
          </a:p>
        </p:txBody>
      </p:sp>
      <p:sp>
        <p:nvSpPr>
          <p:cNvPr id="5133" name="Text Box 13"/>
          <p:cNvSpPr txBox="1">
            <a:spLocks noChangeArrowheads="1"/>
          </p:cNvSpPr>
          <p:nvPr/>
        </p:nvSpPr>
        <p:spPr bwMode="auto">
          <a:xfrm>
            <a:off x="652463" y="1858963"/>
            <a:ext cx="377825" cy="274637"/>
          </a:xfrm>
          <a:prstGeom prst="rect">
            <a:avLst/>
          </a:prstGeom>
          <a:noFill/>
          <a:ln w="9525">
            <a:noFill/>
            <a:miter lim="800000"/>
            <a:headEnd/>
            <a:tailEnd/>
          </a:ln>
          <a:effectLst/>
        </p:spPr>
        <p:txBody>
          <a:bodyPr wrap="none">
            <a:spAutoFit/>
          </a:bodyPr>
          <a:lstStyle/>
          <a:p>
            <a:pPr eaLnBrk="0" hangingPunct="0"/>
            <a:r>
              <a:rPr lang="fr-FR" sz="1200" b="0">
                <a:solidFill>
                  <a:srgbClr val="FFFFFF"/>
                </a:solidFill>
              </a:rPr>
              <a:t>Cu</a:t>
            </a:r>
          </a:p>
        </p:txBody>
      </p:sp>
      <p:sp>
        <p:nvSpPr>
          <p:cNvPr id="5129" name="Line 9"/>
          <p:cNvSpPr>
            <a:spLocks noChangeShapeType="1"/>
          </p:cNvSpPr>
          <p:nvPr/>
        </p:nvSpPr>
        <p:spPr bwMode="auto">
          <a:xfrm>
            <a:off x="1339850" y="3060700"/>
            <a:ext cx="361950" cy="0"/>
          </a:xfrm>
          <a:prstGeom prst="line">
            <a:avLst/>
          </a:prstGeom>
          <a:noFill/>
          <a:ln w="19050">
            <a:solidFill>
              <a:srgbClr val="FFFFFF"/>
            </a:solidFill>
            <a:round/>
            <a:headEnd/>
            <a:tailEnd/>
          </a:ln>
          <a:effectLst/>
        </p:spPr>
        <p:txBody>
          <a:bodyPr/>
          <a:lstStyle/>
          <a:p>
            <a:endParaRPr lang="fr-FR"/>
          </a:p>
        </p:txBody>
      </p:sp>
      <p:sp>
        <p:nvSpPr>
          <p:cNvPr id="5145" name="Text Box 25"/>
          <p:cNvSpPr txBox="1">
            <a:spLocks noChangeArrowheads="1"/>
          </p:cNvSpPr>
          <p:nvPr/>
        </p:nvSpPr>
        <p:spPr bwMode="auto">
          <a:xfrm>
            <a:off x="6943725" y="1470025"/>
            <a:ext cx="184150" cy="290513"/>
          </a:xfrm>
          <a:prstGeom prst="rect">
            <a:avLst/>
          </a:prstGeom>
          <a:noFill/>
          <a:ln w="9525">
            <a:noFill/>
            <a:miter lim="800000"/>
            <a:headEnd/>
            <a:tailEnd/>
          </a:ln>
          <a:effectLst/>
        </p:spPr>
        <p:txBody>
          <a:bodyPr wrap="none">
            <a:spAutoFit/>
          </a:bodyPr>
          <a:lstStyle/>
          <a:p>
            <a:pPr eaLnBrk="0" hangingPunct="0"/>
            <a:endParaRPr lang="fr-FR" sz="1300" b="0"/>
          </a:p>
        </p:txBody>
      </p:sp>
      <p:pic>
        <p:nvPicPr>
          <p:cNvPr id="5136" name="Picture 16" descr="Fibre ZnFeCu RGB copier"/>
          <p:cNvPicPr>
            <a:picLocks noChangeAspect="1" noChangeArrowheads="1"/>
          </p:cNvPicPr>
          <p:nvPr/>
        </p:nvPicPr>
        <p:blipFill>
          <a:blip r:embed="rId5" cstate="print"/>
          <a:srcRect/>
          <a:stretch>
            <a:fillRect/>
          </a:stretch>
        </p:blipFill>
        <p:spPr bwMode="auto">
          <a:xfrm>
            <a:off x="3771901" y="1100138"/>
            <a:ext cx="2879725" cy="2124075"/>
          </a:xfrm>
          <a:prstGeom prst="rect">
            <a:avLst/>
          </a:prstGeom>
          <a:noFill/>
          <a:ln w="63500">
            <a:solidFill>
              <a:srgbClr val="B20442"/>
            </a:solidFill>
            <a:miter lim="800000"/>
            <a:headEnd/>
            <a:tailEnd/>
          </a:ln>
        </p:spPr>
      </p:pic>
      <p:grpSp>
        <p:nvGrpSpPr>
          <p:cNvPr id="3" name="Group 39"/>
          <p:cNvGrpSpPr>
            <a:grpSpLocks/>
          </p:cNvGrpSpPr>
          <p:nvPr/>
        </p:nvGrpSpPr>
        <p:grpSpPr bwMode="auto">
          <a:xfrm>
            <a:off x="7380288" y="17463"/>
            <a:ext cx="1746250" cy="1295400"/>
            <a:chOff x="4649" y="11"/>
            <a:chExt cx="1100" cy="816"/>
          </a:xfrm>
        </p:grpSpPr>
        <p:pic>
          <p:nvPicPr>
            <p:cNvPr id="5152" name="Picture 32" descr="LM cafe"/>
            <p:cNvPicPr>
              <a:picLocks noChangeAspect="1" noChangeArrowheads="1"/>
            </p:cNvPicPr>
            <p:nvPr/>
          </p:nvPicPr>
          <p:blipFill>
            <a:blip r:embed="rId6" cstate="print"/>
            <a:srcRect/>
            <a:stretch>
              <a:fillRect/>
            </a:stretch>
          </p:blipFill>
          <p:spPr bwMode="auto">
            <a:xfrm>
              <a:off x="4661" y="11"/>
              <a:ext cx="1088" cy="816"/>
            </a:xfrm>
            <a:prstGeom prst="rect">
              <a:avLst/>
            </a:prstGeom>
            <a:noFill/>
            <a:ln w="19050">
              <a:solidFill>
                <a:srgbClr val="ED052C"/>
              </a:solidFill>
              <a:miter lim="800000"/>
              <a:headEnd/>
              <a:tailEnd/>
            </a:ln>
          </p:spPr>
        </p:pic>
        <p:sp>
          <p:nvSpPr>
            <p:cNvPr id="5153" name="Line 33"/>
            <p:cNvSpPr>
              <a:spLocks noChangeAspect="1" noChangeShapeType="1"/>
            </p:cNvSpPr>
            <p:nvPr/>
          </p:nvSpPr>
          <p:spPr bwMode="auto">
            <a:xfrm>
              <a:off x="4726" y="754"/>
              <a:ext cx="241" cy="0"/>
            </a:xfrm>
            <a:prstGeom prst="line">
              <a:avLst/>
            </a:prstGeom>
            <a:noFill/>
            <a:ln w="19050">
              <a:solidFill>
                <a:srgbClr val="FFFF00"/>
              </a:solidFill>
              <a:round/>
              <a:headEnd/>
              <a:tailEnd/>
            </a:ln>
            <a:effectLst/>
          </p:spPr>
          <p:txBody>
            <a:bodyPr/>
            <a:lstStyle/>
            <a:p>
              <a:endParaRPr lang="fr-FR"/>
            </a:p>
          </p:txBody>
        </p:sp>
        <p:sp>
          <p:nvSpPr>
            <p:cNvPr id="5154" name="Text Box 34"/>
            <p:cNvSpPr txBox="1">
              <a:spLocks noChangeAspect="1" noChangeArrowheads="1"/>
            </p:cNvSpPr>
            <p:nvPr/>
          </p:nvSpPr>
          <p:spPr bwMode="auto">
            <a:xfrm>
              <a:off x="4649" y="562"/>
              <a:ext cx="409" cy="192"/>
            </a:xfrm>
            <a:prstGeom prst="rect">
              <a:avLst/>
            </a:prstGeom>
            <a:noFill/>
            <a:ln w="9525">
              <a:noFill/>
              <a:miter lim="800000"/>
              <a:headEnd/>
              <a:tailEnd/>
            </a:ln>
            <a:effectLst/>
          </p:spPr>
          <p:txBody>
            <a:bodyPr wrap="none">
              <a:spAutoFit/>
            </a:bodyPr>
            <a:lstStyle/>
            <a:p>
              <a:pPr eaLnBrk="0" hangingPunct="0"/>
              <a:r>
                <a:rPr lang="fr-FR" sz="1400">
                  <a:solidFill>
                    <a:srgbClr val="FFFF00"/>
                  </a:solidFill>
                </a:rPr>
                <a:t>1 mm</a:t>
              </a:r>
            </a:p>
          </p:txBody>
        </p:sp>
      </p:grpSp>
      <p:sp>
        <p:nvSpPr>
          <p:cNvPr id="5156" name="Text Box 36"/>
          <p:cNvSpPr txBox="1">
            <a:spLocks noChangeArrowheads="1"/>
          </p:cNvSpPr>
          <p:nvPr/>
        </p:nvSpPr>
        <p:spPr bwMode="auto">
          <a:xfrm>
            <a:off x="2700338" y="549275"/>
            <a:ext cx="2735262" cy="366713"/>
          </a:xfrm>
          <a:prstGeom prst="rect">
            <a:avLst/>
          </a:prstGeom>
          <a:noFill/>
          <a:ln w="9525">
            <a:noFill/>
            <a:miter lim="800000"/>
            <a:headEnd/>
            <a:tailEnd/>
          </a:ln>
          <a:effectLst/>
        </p:spPr>
        <p:txBody>
          <a:bodyPr>
            <a:spAutoFit/>
          </a:bodyPr>
          <a:lstStyle/>
          <a:p>
            <a:pPr>
              <a:spcBef>
                <a:spcPct val="50000"/>
              </a:spcBef>
            </a:pPr>
            <a:r>
              <a:rPr lang="fr-FR" b="0"/>
              <a:t>Beam size: 5 x 5 </a:t>
            </a:r>
            <a:r>
              <a:rPr lang="fr-FR" b="0">
                <a:latin typeface="Symbol" pitchFamily="18" charset="2"/>
              </a:rPr>
              <a:t>m</a:t>
            </a:r>
            <a:r>
              <a:rPr lang="fr-FR" b="0"/>
              <a:t>m</a:t>
            </a:r>
          </a:p>
        </p:txBody>
      </p:sp>
      <p:sp>
        <p:nvSpPr>
          <p:cNvPr id="25" name="Rectangle à coins arrondis 24"/>
          <p:cNvSpPr/>
          <p:nvPr/>
        </p:nvSpPr>
        <p:spPr>
          <a:xfrm>
            <a:off x="251521" y="116632"/>
            <a:ext cx="2520280" cy="377502"/>
          </a:xfrm>
          <a:prstGeom prst="roundRect">
            <a:avLst/>
          </a:prstGeom>
          <a:solidFill>
            <a:srgbClr val="FFFF00"/>
          </a:solidFill>
          <a:effectLst>
            <a:outerShdw blurRad="50800" dist="50800" dir="54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6" name="ZoneTexte 24"/>
          <p:cNvSpPr txBox="1">
            <a:spLocks noChangeArrowheads="1"/>
          </p:cNvSpPr>
          <p:nvPr/>
        </p:nvSpPr>
        <p:spPr bwMode="auto">
          <a:xfrm>
            <a:off x="297557" y="134094"/>
            <a:ext cx="2618259" cy="369332"/>
          </a:xfrm>
          <a:prstGeom prst="rect">
            <a:avLst/>
          </a:prstGeom>
          <a:noFill/>
          <a:ln w="9525">
            <a:noFill/>
            <a:miter lim="800000"/>
            <a:headEnd/>
            <a:tailEnd/>
          </a:ln>
        </p:spPr>
        <p:txBody>
          <a:bodyPr wrap="square">
            <a:spAutoFit/>
          </a:bodyPr>
          <a:lstStyle/>
          <a:p>
            <a:r>
              <a:rPr lang="fr-FR" dirty="0">
                <a:latin typeface="Calibri" pitchFamily="34" charset="0"/>
              </a:rPr>
              <a:t>Micro X-ray fluorescence</a:t>
            </a:r>
          </a:p>
        </p:txBody>
      </p:sp>
      <p:sp>
        <p:nvSpPr>
          <p:cNvPr id="27" name="Rectangle 39"/>
          <p:cNvSpPr>
            <a:spLocks noChangeArrowheads="1"/>
          </p:cNvSpPr>
          <p:nvPr/>
        </p:nvSpPr>
        <p:spPr bwMode="auto">
          <a:xfrm>
            <a:off x="3657600" y="105767"/>
            <a:ext cx="3171825" cy="442913"/>
          </a:xfrm>
          <a:prstGeom prst="rect">
            <a:avLst/>
          </a:prstGeom>
          <a:noFill/>
          <a:ln w="9525">
            <a:noFill/>
            <a:miter lim="800000"/>
            <a:headEnd/>
            <a:tailEnd/>
          </a:ln>
          <a:effectLst/>
        </p:spPr>
        <p:txBody>
          <a:bodyPr wrap="none">
            <a:spAutoFit/>
          </a:bodyPr>
          <a:lstStyle/>
          <a:p>
            <a:r>
              <a:rPr lang="fr-FR" sz="2300" b="0" dirty="0" err="1">
                <a:solidFill>
                  <a:srgbClr val="FF0000"/>
                </a:solidFill>
                <a:latin typeface="Comic Sans MS" pitchFamily="66" charset="0"/>
              </a:rPr>
              <a:t>Chemical</a:t>
            </a:r>
            <a:r>
              <a:rPr lang="fr-FR" sz="2300" b="0" dirty="0">
                <a:solidFill>
                  <a:srgbClr val="FF0000"/>
                </a:solidFill>
                <a:latin typeface="Comic Sans MS" pitchFamily="66" charset="0"/>
              </a:rPr>
              <a:t> Associations</a:t>
            </a:r>
          </a:p>
        </p:txBody>
      </p:sp>
      <p:pic>
        <p:nvPicPr>
          <p:cNvPr id="28" name="Picture 26" descr="Leg triangle noir-letblanc copier"/>
          <p:cNvPicPr preferRelativeResize="0">
            <a:picLocks noChangeArrowheads="1"/>
          </p:cNvPicPr>
          <p:nvPr/>
        </p:nvPicPr>
        <p:blipFill>
          <a:blip r:embed="rId7" cstate="print"/>
          <a:srcRect/>
          <a:stretch>
            <a:fillRect/>
          </a:stretch>
        </p:blipFill>
        <p:spPr bwMode="auto">
          <a:xfrm>
            <a:off x="7020272" y="2636912"/>
            <a:ext cx="1521767" cy="1224136"/>
          </a:xfrm>
          <a:prstGeom prst="rect">
            <a:avLst/>
          </a:prstGeom>
          <a:noFill/>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652463" y="1077913"/>
            <a:ext cx="2887662" cy="4589462"/>
            <a:chOff x="411" y="679"/>
            <a:chExt cx="1819" cy="2891"/>
          </a:xfrm>
        </p:grpSpPr>
        <p:pic>
          <p:nvPicPr>
            <p:cNvPr id="56325" name="Picture 5" descr="F_cafeZnCuRB copier"/>
            <p:cNvPicPr>
              <a:picLocks noChangeAspect="1" noChangeArrowheads="1"/>
            </p:cNvPicPr>
            <p:nvPr/>
          </p:nvPicPr>
          <p:blipFill>
            <a:blip r:embed="rId3" cstate="print"/>
            <a:srcRect/>
            <a:stretch>
              <a:fillRect/>
            </a:stretch>
          </p:blipFill>
          <p:spPr bwMode="auto">
            <a:xfrm>
              <a:off x="416" y="2232"/>
              <a:ext cx="1814" cy="1338"/>
            </a:xfrm>
            <a:prstGeom prst="rect">
              <a:avLst/>
            </a:prstGeom>
            <a:noFill/>
            <a:ln w="63500">
              <a:solidFill>
                <a:srgbClr val="B20442"/>
              </a:solidFill>
              <a:miter lim="800000"/>
              <a:headEnd/>
              <a:tailEnd/>
            </a:ln>
          </p:spPr>
        </p:pic>
        <p:sp>
          <p:nvSpPr>
            <p:cNvPr id="56326" name="Line 6"/>
            <p:cNvSpPr>
              <a:spLocks noChangeShapeType="1"/>
            </p:cNvSpPr>
            <p:nvPr/>
          </p:nvSpPr>
          <p:spPr bwMode="auto">
            <a:xfrm>
              <a:off x="808" y="3464"/>
              <a:ext cx="336" cy="0"/>
            </a:xfrm>
            <a:prstGeom prst="line">
              <a:avLst/>
            </a:prstGeom>
            <a:noFill/>
            <a:ln w="19050">
              <a:solidFill>
                <a:srgbClr val="FFFFFF"/>
              </a:solidFill>
              <a:round/>
              <a:headEnd/>
              <a:tailEnd/>
            </a:ln>
            <a:effectLst/>
          </p:spPr>
          <p:txBody>
            <a:bodyPr/>
            <a:lstStyle/>
            <a:p>
              <a:endParaRPr lang="fr-FR"/>
            </a:p>
          </p:txBody>
        </p:sp>
        <p:sp>
          <p:nvSpPr>
            <p:cNvPr id="56327" name="Text Box 7"/>
            <p:cNvSpPr txBox="1">
              <a:spLocks noChangeArrowheads="1"/>
            </p:cNvSpPr>
            <p:nvPr/>
          </p:nvSpPr>
          <p:spPr bwMode="auto">
            <a:xfrm>
              <a:off x="773" y="3302"/>
              <a:ext cx="411" cy="164"/>
            </a:xfrm>
            <a:prstGeom prst="rect">
              <a:avLst/>
            </a:prstGeom>
            <a:noFill/>
            <a:ln w="9525">
              <a:noFill/>
              <a:miter lim="800000"/>
              <a:headEnd/>
              <a:tailEnd/>
            </a:ln>
            <a:effectLst/>
          </p:spPr>
          <p:txBody>
            <a:bodyPr wrap="none">
              <a:spAutoFit/>
            </a:bodyPr>
            <a:lstStyle/>
            <a:p>
              <a:pPr eaLnBrk="0" hangingPunct="0"/>
              <a:r>
                <a:rPr lang="fr-FR" sz="1100" b="0">
                  <a:solidFill>
                    <a:srgbClr val="FFFFFF"/>
                  </a:solidFill>
                </a:rPr>
                <a:t>300 µm</a:t>
              </a:r>
            </a:p>
          </p:txBody>
        </p:sp>
        <p:pic>
          <p:nvPicPr>
            <p:cNvPr id="56328" name="Picture 8" descr="Fibre ZnCu RB copier"/>
            <p:cNvPicPr>
              <a:picLocks noChangeAspect="1" noChangeArrowheads="1"/>
            </p:cNvPicPr>
            <p:nvPr/>
          </p:nvPicPr>
          <p:blipFill>
            <a:blip r:embed="rId4" cstate="print"/>
            <a:srcRect/>
            <a:stretch>
              <a:fillRect/>
            </a:stretch>
          </p:blipFill>
          <p:spPr bwMode="auto">
            <a:xfrm>
              <a:off x="416" y="696"/>
              <a:ext cx="1814" cy="1338"/>
            </a:xfrm>
            <a:prstGeom prst="rect">
              <a:avLst/>
            </a:prstGeom>
            <a:noFill/>
            <a:ln w="63500">
              <a:solidFill>
                <a:srgbClr val="B20442"/>
              </a:solidFill>
              <a:miter lim="800000"/>
              <a:headEnd/>
              <a:tailEnd/>
            </a:ln>
          </p:spPr>
        </p:pic>
        <p:sp>
          <p:nvSpPr>
            <p:cNvPr id="56329" name="Line 9"/>
            <p:cNvSpPr>
              <a:spLocks noChangeShapeType="1"/>
            </p:cNvSpPr>
            <p:nvPr/>
          </p:nvSpPr>
          <p:spPr bwMode="auto">
            <a:xfrm>
              <a:off x="844" y="1928"/>
              <a:ext cx="228" cy="0"/>
            </a:xfrm>
            <a:prstGeom prst="line">
              <a:avLst/>
            </a:prstGeom>
            <a:noFill/>
            <a:ln w="19050">
              <a:solidFill>
                <a:srgbClr val="FFFFFF"/>
              </a:solidFill>
              <a:round/>
              <a:headEnd/>
              <a:tailEnd/>
            </a:ln>
            <a:effectLst/>
          </p:spPr>
          <p:txBody>
            <a:bodyPr/>
            <a:lstStyle/>
            <a:p>
              <a:endParaRPr lang="fr-FR"/>
            </a:p>
          </p:txBody>
        </p:sp>
        <p:sp>
          <p:nvSpPr>
            <p:cNvPr id="56330" name="Text Box 10"/>
            <p:cNvSpPr txBox="1">
              <a:spLocks noChangeArrowheads="1"/>
            </p:cNvSpPr>
            <p:nvPr/>
          </p:nvSpPr>
          <p:spPr bwMode="auto">
            <a:xfrm>
              <a:off x="757" y="1765"/>
              <a:ext cx="411" cy="164"/>
            </a:xfrm>
            <a:prstGeom prst="rect">
              <a:avLst/>
            </a:prstGeom>
            <a:noFill/>
            <a:ln w="9525">
              <a:noFill/>
              <a:miter lim="800000"/>
              <a:headEnd/>
              <a:tailEnd/>
            </a:ln>
            <a:effectLst/>
          </p:spPr>
          <p:txBody>
            <a:bodyPr wrap="none">
              <a:spAutoFit/>
            </a:bodyPr>
            <a:lstStyle/>
            <a:p>
              <a:pPr eaLnBrk="0" hangingPunct="0"/>
              <a:r>
                <a:rPr lang="fr-FR" sz="1100" b="0">
                  <a:solidFill>
                    <a:srgbClr val="FFFFFF"/>
                  </a:solidFill>
                </a:rPr>
                <a:t>500 µm</a:t>
              </a:r>
            </a:p>
          </p:txBody>
        </p:sp>
        <p:pic>
          <p:nvPicPr>
            <p:cNvPr id="56331" name="Picture 11" descr="legende deux copier"/>
            <p:cNvPicPr preferRelativeResize="0">
              <a:picLocks noChangeArrowheads="1"/>
            </p:cNvPicPr>
            <p:nvPr/>
          </p:nvPicPr>
          <p:blipFill>
            <a:blip r:embed="rId5" cstate="print"/>
            <a:srcRect/>
            <a:stretch>
              <a:fillRect/>
            </a:stretch>
          </p:blipFill>
          <p:spPr bwMode="auto">
            <a:xfrm>
              <a:off x="504" y="838"/>
              <a:ext cx="52" cy="363"/>
            </a:xfrm>
            <a:prstGeom prst="rect">
              <a:avLst/>
            </a:prstGeom>
            <a:noFill/>
          </p:spPr>
        </p:pic>
        <p:sp>
          <p:nvSpPr>
            <p:cNvPr id="56332" name="Text Box 12"/>
            <p:cNvSpPr txBox="1">
              <a:spLocks noChangeArrowheads="1"/>
            </p:cNvSpPr>
            <p:nvPr/>
          </p:nvSpPr>
          <p:spPr bwMode="auto">
            <a:xfrm>
              <a:off x="418" y="679"/>
              <a:ext cx="228" cy="173"/>
            </a:xfrm>
            <a:prstGeom prst="rect">
              <a:avLst/>
            </a:prstGeom>
            <a:noFill/>
            <a:ln w="9525">
              <a:noFill/>
              <a:miter lim="800000"/>
              <a:headEnd/>
              <a:tailEnd/>
            </a:ln>
            <a:effectLst/>
          </p:spPr>
          <p:txBody>
            <a:bodyPr wrap="none">
              <a:spAutoFit/>
            </a:bodyPr>
            <a:lstStyle/>
            <a:p>
              <a:pPr eaLnBrk="0" hangingPunct="0"/>
              <a:r>
                <a:rPr lang="fr-FR" sz="1200" b="0">
                  <a:solidFill>
                    <a:srgbClr val="FFFFFF"/>
                  </a:solidFill>
                </a:rPr>
                <a:t>Zn</a:t>
              </a:r>
            </a:p>
          </p:txBody>
        </p:sp>
        <p:sp>
          <p:nvSpPr>
            <p:cNvPr id="56333" name="Text Box 13"/>
            <p:cNvSpPr txBox="1">
              <a:spLocks noChangeArrowheads="1"/>
            </p:cNvSpPr>
            <p:nvPr/>
          </p:nvSpPr>
          <p:spPr bwMode="auto">
            <a:xfrm>
              <a:off x="411" y="1171"/>
              <a:ext cx="238" cy="173"/>
            </a:xfrm>
            <a:prstGeom prst="rect">
              <a:avLst/>
            </a:prstGeom>
            <a:noFill/>
            <a:ln w="9525">
              <a:noFill/>
              <a:miter lim="800000"/>
              <a:headEnd/>
              <a:tailEnd/>
            </a:ln>
            <a:effectLst/>
          </p:spPr>
          <p:txBody>
            <a:bodyPr wrap="none">
              <a:spAutoFit/>
            </a:bodyPr>
            <a:lstStyle/>
            <a:p>
              <a:pPr eaLnBrk="0" hangingPunct="0"/>
              <a:r>
                <a:rPr lang="fr-FR" sz="1200" b="0">
                  <a:solidFill>
                    <a:srgbClr val="FFFFFF"/>
                  </a:solidFill>
                </a:rPr>
                <a:t>Cu</a:t>
              </a:r>
            </a:p>
          </p:txBody>
        </p:sp>
      </p:grpSp>
      <p:sp>
        <p:nvSpPr>
          <p:cNvPr id="56336" name="Text Box 16"/>
          <p:cNvSpPr txBox="1">
            <a:spLocks noChangeArrowheads="1"/>
          </p:cNvSpPr>
          <p:nvPr/>
        </p:nvSpPr>
        <p:spPr bwMode="auto">
          <a:xfrm>
            <a:off x="2700338" y="549275"/>
            <a:ext cx="2735262" cy="366713"/>
          </a:xfrm>
          <a:prstGeom prst="rect">
            <a:avLst/>
          </a:prstGeom>
          <a:noFill/>
          <a:ln w="9525">
            <a:noFill/>
            <a:miter lim="800000"/>
            <a:headEnd/>
            <a:tailEnd/>
          </a:ln>
          <a:effectLst/>
        </p:spPr>
        <p:txBody>
          <a:bodyPr>
            <a:spAutoFit/>
          </a:bodyPr>
          <a:lstStyle/>
          <a:p>
            <a:pPr>
              <a:spcBef>
                <a:spcPct val="50000"/>
              </a:spcBef>
            </a:pPr>
            <a:r>
              <a:rPr lang="fr-FR" b="0"/>
              <a:t>Beam size: 5 x 5 </a:t>
            </a:r>
            <a:r>
              <a:rPr lang="fr-FR" b="0">
                <a:latin typeface="Symbol" pitchFamily="18" charset="2"/>
              </a:rPr>
              <a:t>m</a:t>
            </a:r>
            <a:r>
              <a:rPr lang="fr-FR" b="0"/>
              <a:t>m</a:t>
            </a:r>
          </a:p>
        </p:txBody>
      </p:sp>
      <p:grpSp>
        <p:nvGrpSpPr>
          <p:cNvPr id="3" name="Group 18"/>
          <p:cNvGrpSpPr>
            <a:grpSpLocks/>
          </p:cNvGrpSpPr>
          <p:nvPr/>
        </p:nvGrpSpPr>
        <p:grpSpPr bwMode="auto">
          <a:xfrm>
            <a:off x="7380288" y="17463"/>
            <a:ext cx="1746250" cy="1295400"/>
            <a:chOff x="4649" y="11"/>
            <a:chExt cx="1100" cy="816"/>
          </a:xfrm>
        </p:grpSpPr>
        <p:pic>
          <p:nvPicPr>
            <p:cNvPr id="56339" name="Picture 19" descr="LM cafe"/>
            <p:cNvPicPr>
              <a:picLocks noChangeAspect="1" noChangeArrowheads="1"/>
            </p:cNvPicPr>
            <p:nvPr/>
          </p:nvPicPr>
          <p:blipFill>
            <a:blip r:embed="rId6" cstate="print"/>
            <a:srcRect/>
            <a:stretch>
              <a:fillRect/>
            </a:stretch>
          </p:blipFill>
          <p:spPr bwMode="auto">
            <a:xfrm>
              <a:off x="4661" y="11"/>
              <a:ext cx="1088" cy="816"/>
            </a:xfrm>
            <a:prstGeom prst="rect">
              <a:avLst/>
            </a:prstGeom>
            <a:noFill/>
            <a:ln w="19050">
              <a:solidFill>
                <a:srgbClr val="ED052C"/>
              </a:solidFill>
              <a:miter lim="800000"/>
              <a:headEnd/>
              <a:tailEnd/>
            </a:ln>
          </p:spPr>
        </p:pic>
        <p:sp>
          <p:nvSpPr>
            <p:cNvPr id="56340" name="Line 20"/>
            <p:cNvSpPr>
              <a:spLocks noChangeAspect="1" noChangeShapeType="1"/>
            </p:cNvSpPr>
            <p:nvPr/>
          </p:nvSpPr>
          <p:spPr bwMode="auto">
            <a:xfrm>
              <a:off x="4726" y="754"/>
              <a:ext cx="241" cy="0"/>
            </a:xfrm>
            <a:prstGeom prst="line">
              <a:avLst/>
            </a:prstGeom>
            <a:noFill/>
            <a:ln w="19050">
              <a:solidFill>
                <a:srgbClr val="FFFF00"/>
              </a:solidFill>
              <a:round/>
              <a:headEnd/>
              <a:tailEnd/>
            </a:ln>
            <a:effectLst/>
          </p:spPr>
          <p:txBody>
            <a:bodyPr/>
            <a:lstStyle/>
            <a:p>
              <a:endParaRPr lang="fr-FR"/>
            </a:p>
          </p:txBody>
        </p:sp>
        <p:sp>
          <p:nvSpPr>
            <p:cNvPr id="56341" name="Text Box 21"/>
            <p:cNvSpPr txBox="1">
              <a:spLocks noChangeAspect="1" noChangeArrowheads="1"/>
            </p:cNvSpPr>
            <p:nvPr/>
          </p:nvSpPr>
          <p:spPr bwMode="auto">
            <a:xfrm>
              <a:off x="4649" y="562"/>
              <a:ext cx="409" cy="192"/>
            </a:xfrm>
            <a:prstGeom prst="rect">
              <a:avLst/>
            </a:prstGeom>
            <a:noFill/>
            <a:ln w="9525">
              <a:noFill/>
              <a:miter lim="800000"/>
              <a:headEnd/>
              <a:tailEnd/>
            </a:ln>
            <a:effectLst/>
          </p:spPr>
          <p:txBody>
            <a:bodyPr wrap="none">
              <a:spAutoFit/>
            </a:bodyPr>
            <a:lstStyle/>
            <a:p>
              <a:pPr eaLnBrk="0" hangingPunct="0"/>
              <a:r>
                <a:rPr lang="fr-FR" sz="1400">
                  <a:solidFill>
                    <a:srgbClr val="FFFF00"/>
                  </a:solidFill>
                </a:rPr>
                <a:t>1 mm</a:t>
              </a:r>
            </a:p>
          </p:txBody>
        </p:sp>
      </p:grpSp>
      <p:pic>
        <p:nvPicPr>
          <p:cNvPr id="56344" name="Picture 24" descr="F_cafeZnFeCuRGB copier"/>
          <p:cNvPicPr>
            <a:picLocks noChangeAspect="1" noChangeArrowheads="1"/>
          </p:cNvPicPr>
          <p:nvPr/>
        </p:nvPicPr>
        <p:blipFill>
          <a:blip r:embed="rId7" cstate="print"/>
          <a:srcRect/>
          <a:stretch>
            <a:fillRect/>
          </a:stretch>
        </p:blipFill>
        <p:spPr bwMode="auto">
          <a:xfrm>
            <a:off x="3771900" y="3544888"/>
            <a:ext cx="2879725" cy="2124075"/>
          </a:xfrm>
          <a:prstGeom prst="rect">
            <a:avLst/>
          </a:prstGeom>
          <a:noFill/>
          <a:ln w="63500">
            <a:solidFill>
              <a:srgbClr val="B20442"/>
            </a:solidFill>
            <a:miter lim="800000"/>
            <a:headEnd/>
            <a:tailEnd/>
          </a:ln>
        </p:spPr>
      </p:pic>
      <p:pic>
        <p:nvPicPr>
          <p:cNvPr id="56345" name="Picture 25" descr="Fibre ZnFeCu RGB copier"/>
          <p:cNvPicPr>
            <a:picLocks noChangeAspect="1" noChangeArrowheads="1"/>
          </p:cNvPicPr>
          <p:nvPr/>
        </p:nvPicPr>
        <p:blipFill>
          <a:blip r:embed="rId8" cstate="print"/>
          <a:srcRect/>
          <a:stretch>
            <a:fillRect/>
          </a:stretch>
        </p:blipFill>
        <p:spPr bwMode="auto">
          <a:xfrm>
            <a:off x="3771900" y="1100138"/>
            <a:ext cx="2879725" cy="2124075"/>
          </a:xfrm>
          <a:prstGeom prst="rect">
            <a:avLst/>
          </a:prstGeom>
          <a:noFill/>
          <a:ln w="63500">
            <a:solidFill>
              <a:srgbClr val="B20442"/>
            </a:solidFill>
            <a:miter lim="800000"/>
            <a:headEnd/>
            <a:tailEnd/>
          </a:ln>
        </p:spPr>
      </p:pic>
      <p:pic>
        <p:nvPicPr>
          <p:cNvPr id="56346" name="Picture 26" descr="Leg triangle noir-letblanc copier"/>
          <p:cNvPicPr preferRelativeResize="0">
            <a:picLocks noChangeArrowheads="1"/>
          </p:cNvPicPr>
          <p:nvPr/>
        </p:nvPicPr>
        <p:blipFill>
          <a:blip r:embed="rId9" cstate="print"/>
          <a:srcRect/>
          <a:stretch>
            <a:fillRect/>
          </a:stretch>
        </p:blipFill>
        <p:spPr bwMode="auto">
          <a:xfrm>
            <a:off x="7020272" y="2636912"/>
            <a:ext cx="1521767" cy="1224136"/>
          </a:xfrm>
          <a:prstGeom prst="rect">
            <a:avLst/>
          </a:prstGeom>
          <a:noFill/>
        </p:spPr>
      </p:pic>
      <p:pic>
        <p:nvPicPr>
          <p:cNvPr id="56347" name="Picture 27" descr="Fibre ZnCu RB copier"/>
          <p:cNvPicPr>
            <a:picLocks noChangeAspect="1" noChangeArrowheads="1"/>
          </p:cNvPicPr>
          <p:nvPr/>
        </p:nvPicPr>
        <p:blipFill>
          <a:blip r:embed="rId4" cstate="print"/>
          <a:srcRect/>
          <a:stretch>
            <a:fillRect/>
          </a:stretch>
        </p:blipFill>
        <p:spPr bwMode="auto">
          <a:xfrm>
            <a:off x="660400" y="1104900"/>
            <a:ext cx="2879725" cy="2124075"/>
          </a:xfrm>
          <a:prstGeom prst="rect">
            <a:avLst/>
          </a:prstGeom>
          <a:noFill/>
          <a:ln w="63500">
            <a:solidFill>
              <a:srgbClr val="B20442"/>
            </a:solidFill>
            <a:miter lim="800000"/>
            <a:headEnd/>
            <a:tailEnd/>
          </a:ln>
        </p:spPr>
      </p:pic>
      <p:sp>
        <p:nvSpPr>
          <p:cNvPr id="56348" name="Line 28"/>
          <p:cNvSpPr>
            <a:spLocks noChangeShapeType="1"/>
          </p:cNvSpPr>
          <p:nvPr/>
        </p:nvSpPr>
        <p:spPr bwMode="auto">
          <a:xfrm>
            <a:off x="1339850" y="3060700"/>
            <a:ext cx="361950" cy="0"/>
          </a:xfrm>
          <a:prstGeom prst="line">
            <a:avLst/>
          </a:prstGeom>
          <a:noFill/>
          <a:ln w="19050">
            <a:solidFill>
              <a:srgbClr val="FFFFFF"/>
            </a:solidFill>
            <a:round/>
            <a:headEnd/>
            <a:tailEnd/>
          </a:ln>
          <a:effectLst/>
        </p:spPr>
        <p:txBody>
          <a:bodyPr/>
          <a:lstStyle/>
          <a:p>
            <a:endParaRPr lang="fr-FR"/>
          </a:p>
        </p:txBody>
      </p:sp>
      <p:sp>
        <p:nvSpPr>
          <p:cNvPr id="56349" name="Text Box 29"/>
          <p:cNvSpPr txBox="1">
            <a:spLocks noChangeArrowheads="1"/>
          </p:cNvSpPr>
          <p:nvPr/>
        </p:nvSpPr>
        <p:spPr bwMode="auto">
          <a:xfrm>
            <a:off x="1201738" y="2801938"/>
            <a:ext cx="652462" cy="260350"/>
          </a:xfrm>
          <a:prstGeom prst="rect">
            <a:avLst/>
          </a:prstGeom>
          <a:noFill/>
          <a:ln w="9525">
            <a:noFill/>
            <a:miter lim="800000"/>
            <a:headEnd/>
            <a:tailEnd/>
          </a:ln>
          <a:effectLst/>
        </p:spPr>
        <p:txBody>
          <a:bodyPr wrap="none">
            <a:spAutoFit/>
          </a:bodyPr>
          <a:lstStyle/>
          <a:p>
            <a:pPr eaLnBrk="0" hangingPunct="0"/>
            <a:r>
              <a:rPr lang="fr-FR" sz="1100" b="0">
                <a:solidFill>
                  <a:srgbClr val="FFFFFF"/>
                </a:solidFill>
              </a:rPr>
              <a:t>500 µm</a:t>
            </a:r>
          </a:p>
        </p:txBody>
      </p:sp>
      <p:pic>
        <p:nvPicPr>
          <p:cNvPr id="56350" name="Picture 30" descr="legende deux copier"/>
          <p:cNvPicPr preferRelativeResize="0">
            <a:picLocks noChangeArrowheads="1"/>
          </p:cNvPicPr>
          <p:nvPr/>
        </p:nvPicPr>
        <p:blipFill>
          <a:blip r:embed="rId5" cstate="print"/>
          <a:srcRect/>
          <a:stretch>
            <a:fillRect/>
          </a:stretch>
        </p:blipFill>
        <p:spPr bwMode="auto">
          <a:xfrm>
            <a:off x="800100" y="1330325"/>
            <a:ext cx="82550" cy="576263"/>
          </a:xfrm>
          <a:prstGeom prst="rect">
            <a:avLst/>
          </a:prstGeom>
          <a:noFill/>
        </p:spPr>
      </p:pic>
      <p:sp>
        <p:nvSpPr>
          <p:cNvPr id="56351" name="Text Box 31"/>
          <p:cNvSpPr txBox="1">
            <a:spLocks noChangeArrowheads="1"/>
          </p:cNvSpPr>
          <p:nvPr/>
        </p:nvSpPr>
        <p:spPr bwMode="auto">
          <a:xfrm>
            <a:off x="663575" y="1077913"/>
            <a:ext cx="361950" cy="274637"/>
          </a:xfrm>
          <a:prstGeom prst="rect">
            <a:avLst/>
          </a:prstGeom>
          <a:noFill/>
          <a:ln w="9525">
            <a:noFill/>
            <a:miter lim="800000"/>
            <a:headEnd/>
            <a:tailEnd/>
          </a:ln>
          <a:effectLst/>
        </p:spPr>
        <p:txBody>
          <a:bodyPr wrap="none">
            <a:spAutoFit/>
          </a:bodyPr>
          <a:lstStyle/>
          <a:p>
            <a:pPr eaLnBrk="0" hangingPunct="0"/>
            <a:r>
              <a:rPr lang="fr-FR" sz="1200" b="0">
                <a:solidFill>
                  <a:srgbClr val="FFFFFF"/>
                </a:solidFill>
              </a:rPr>
              <a:t>Zn</a:t>
            </a:r>
          </a:p>
        </p:txBody>
      </p:sp>
      <p:sp>
        <p:nvSpPr>
          <p:cNvPr id="56352" name="Text Box 32"/>
          <p:cNvSpPr txBox="1">
            <a:spLocks noChangeArrowheads="1"/>
          </p:cNvSpPr>
          <p:nvPr/>
        </p:nvSpPr>
        <p:spPr bwMode="auto">
          <a:xfrm>
            <a:off x="652463" y="1858963"/>
            <a:ext cx="377825" cy="274637"/>
          </a:xfrm>
          <a:prstGeom prst="rect">
            <a:avLst/>
          </a:prstGeom>
          <a:noFill/>
          <a:ln w="9525">
            <a:noFill/>
            <a:miter lim="800000"/>
            <a:headEnd/>
            <a:tailEnd/>
          </a:ln>
          <a:effectLst/>
        </p:spPr>
        <p:txBody>
          <a:bodyPr wrap="none">
            <a:spAutoFit/>
          </a:bodyPr>
          <a:lstStyle/>
          <a:p>
            <a:pPr eaLnBrk="0" hangingPunct="0"/>
            <a:r>
              <a:rPr lang="fr-FR" sz="1200" b="0">
                <a:solidFill>
                  <a:srgbClr val="FFFFFF"/>
                </a:solidFill>
              </a:rPr>
              <a:t>Cu</a:t>
            </a:r>
          </a:p>
        </p:txBody>
      </p:sp>
      <p:sp>
        <p:nvSpPr>
          <p:cNvPr id="43" name="Rectangle à coins arrondis 42"/>
          <p:cNvSpPr/>
          <p:nvPr/>
        </p:nvSpPr>
        <p:spPr>
          <a:xfrm>
            <a:off x="251521" y="116632"/>
            <a:ext cx="2520280" cy="377502"/>
          </a:xfrm>
          <a:prstGeom prst="roundRect">
            <a:avLst/>
          </a:prstGeom>
          <a:solidFill>
            <a:srgbClr val="FFFF00"/>
          </a:solidFill>
          <a:effectLst>
            <a:outerShdw blurRad="50800" dist="50800" dir="54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4" name="ZoneTexte 24"/>
          <p:cNvSpPr txBox="1">
            <a:spLocks noChangeArrowheads="1"/>
          </p:cNvSpPr>
          <p:nvPr/>
        </p:nvSpPr>
        <p:spPr bwMode="auto">
          <a:xfrm>
            <a:off x="297557" y="134094"/>
            <a:ext cx="2618259" cy="369332"/>
          </a:xfrm>
          <a:prstGeom prst="rect">
            <a:avLst/>
          </a:prstGeom>
          <a:noFill/>
          <a:ln w="9525">
            <a:noFill/>
            <a:miter lim="800000"/>
            <a:headEnd/>
            <a:tailEnd/>
          </a:ln>
        </p:spPr>
        <p:txBody>
          <a:bodyPr wrap="square">
            <a:spAutoFit/>
          </a:bodyPr>
          <a:lstStyle/>
          <a:p>
            <a:r>
              <a:rPr lang="fr-FR" dirty="0">
                <a:latin typeface="Calibri" pitchFamily="34" charset="0"/>
              </a:rPr>
              <a:t>Micro X-ray fluorescence</a:t>
            </a:r>
          </a:p>
        </p:txBody>
      </p:sp>
      <p:sp>
        <p:nvSpPr>
          <p:cNvPr id="45" name="Rectangle 39"/>
          <p:cNvSpPr>
            <a:spLocks noChangeArrowheads="1"/>
          </p:cNvSpPr>
          <p:nvPr/>
        </p:nvSpPr>
        <p:spPr bwMode="auto">
          <a:xfrm>
            <a:off x="3657600" y="105767"/>
            <a:ext cx="3171825" cy="442913"/>
          </a:xfrm>
          <a:prstGeom prst="rect">
            <a:avLst/>
          </a:prstGeom>
          <a:noFill/>
          <a:ln w="9525">
            <a:noFill/>
            <a:miter lim="800000"/>
            <a:headEnd/>
            <a:tailEnd/>
          </a:ln>
          <a:effectLst/>
        </p:spPr>
        <p:txBody>
          <a:bodyPr wrap="none">
            <a:spAutoFit/>
          </a:bodyPr>
          <a:lstStyle/>
          <a:p>
            <a:r>
              <a:rPr lang="fr-FR" sz="2300" b="0" dirty="0" err="1">
                <a:solidFill>
                  <a:srgbClr val="FF0000"/>
                </a:solidFill>
                <a:latin typeface="Comic Sans MS" pitchFamily="66" charset="0"/>
              </a:rPr>
              <a:t>Chemical</a:t>
            </a:r>
            <a:r>
              <a:rPr lang="fr-FR" sz="2300" b="0" dirty="0">
                <a:solidFill>
                  <a:srgbClr val="FF0000"/>
                </a:solidFill>
                <a:latin typeface="Comic Sans MS" pitchFamily="66" charset="0"/>
              </a:rPr>
              <a:t> Associations</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770313" y="1100138"/>
            <a:ext cx="2881312" cy="4568825"/>
            <a:chOff x="2375" y="696"/>
            <a:chExt cx="1815" cy="2878"/>
          </a:xfrm>
        </p:grpSpPr>
        <p:pic>
          <p:nvPicPr>
            <p:cNvPr id="6151" name="Picture 7" descr="F_cafeZnFeCuRGB copier"/>
            <p:cNvPicPr>
              <a:picLocks noChangeAspect="1" noChangeArrowheads="1"/>
            </p:cNvPicPr>
            <p:nvPr/>
          </p:nvPicPr>
          <p:blipFill>
            <a:blip r:embed="rId3" cstate="print"/>
            <a:srcRect/>
            <a:stretch>
              <a:fillRect/>
            </a:stretch>
          </p:blipFill>
          <p:spPr bwMode="auto">
            <a:xfrm>
              <a:off x="2376" y="2236"/>
              <a:ext cx="1814" cy="1338"/>
            </a:xfrm>
            <a:prstGeom prst="rect">
              <a:avLst/>
            </a:prstGeom>
            <a:noFill/>
            <a:ln w="63500">
              <a:solidFill>
                <a:srgbClr val="B20442"/>
              </a:solidFill>
              <a:miter lim="800000"/>
              <a:headEnd/>
              <a:tailEnd/>
            </a:ln>
          </p:spPr>
        </p:pic>
        <p:pic>
          <p:nvPicPr>
            <p:cNvPr id="6152" name="Picture 8" descr="Fibre ZnFeCu RGB copier"/>
            <p:cNvPicPr>
              <a:picLocks noChangeAspect="1" noChangeArrowheads="1"/>
            </p:cNvPicPr>
            <p:nvPr/>
          </p:nvPicPr>
          <p:blipFill>
            <a:blip r:embed="rId4" cstate="print"/>
            <a:srcRect/>
            <a:stretch>
              <a:fillRect/>
            </a:stretch>
          </p:blipFill>
          <p:spPr bwMode="auto">
            <a:xfrm>
              <a:off x="2376" y="696"/>
              <a:ext cx="1814" cy="1338"/>
            </a:xfrm>
            <a:prstGeom prst="rect">
              <a:avLst/>
            </a:prstGeom>
            <a:noFill/>
            <a:ln w="63500">
              <a:solidFill>
                <a:srgbClr val="B20442"/>
              </a:solidFill>
              <a:miter lim="800000"/>
              <a:headEnd/>
              <a:tailEnd/>
            </a:ln>
          </p:spPr>
        </p:pic>
        <p:pic>
          <p:nvPicPr>
            <p:cNvPr id="6153" name="Picture 9" descr="Leg triangle noir-letblanc copier"/>
            <p:cNvPicPr preferRelativeResize="0">
              <a:picLocks noChangeArrowheads="1"/>
            </p:cNvPicPr>
            <p:nvPr/>
          </p:nvPicPr>
          <p:blipFill>
            <a:blip r:embed="rId5" cstate="print"/>
            <a:srcRect/>
            <a:stretch>
              <a:fillRect/>
            </a:stretch>
          </p:blipFill>
          <p:spPr bwMode="auto">
            <a:xfrm>
              <a:off x="2375" y="700"/>
              <a:ext cx="567" cy="453"/>
            </a:xfrm>
            <a:prstGeom prst="rect">
              <a:avLst/>
            </a:prstGeom>
            <a:noFill/>
          </p:spPr>
        </p:pic>
      </p:grpSp>
      <p:pic>
        <p:nvPicPr>
          <p:cNvPr id="6154" name="Picture 10" descr="Fibre ZnCu RB copier"/>
          <p:cNvPicPr>
            <a:picLocks noChangeAspect="1" noChangeArrowheads="1"/>
          </p:cNvPicPr>
          <p:nvPr/>
        </p:nvPicPr>
        <p:blipFill>
          <a:blip r:embed="rId6" cstate="print"/>
          <a:srcRect/>
          <a:stretch>
            <a:fillRect/>
          </a:stretch>
        </p:blipFill>
        <p:spPr bwMode="auto">
          <a:xfrm>
            <a:off x="660400" y="1104900"/>
            <a:ext cx="2879725" cy="2124075"/>
          </a:xfrm>
          <a:prstGeom prst="rect">
            <a:avLst/>
          </a:prstGeom>
          <a:noFill/>
          <a:ln w="63500">
            <a:solidFill>
              <a:srgbClr val="B20442"/>
            </a:solidFill>
            <a:miter lim="800000"/>
            <a:headEnd/>
            <a:tailEnd/>
          </a:ln>
        </p:spPr>
      </p:pic>
      <p:sp>
        <p:nvSpPr>
          <p:cNvPr id="6155" name="Line 11"/>
          <p:cNvSpPr>
            <a:spLocks noChangeShapeType="1"/>
          </p:cNvSpPr>
          <p:nvPr/>
        </p:nvSpPr>
        <p:spPr bwMode="auto">
          <a:xfrm>
            <a:off x="1339850" y="3060700"/>
            <a:ext cx="361950" cy="0"/>
          </a:xfrm>
          <a:prstGeom prst="line">
            <a:avLst/>
          </a:prstGeom>
          <a:noFill/>
          <a:ln w="19050">
            <a:solidFill>
              <a:srgbClr val="FFFFFF"/>
            </a:solidFill>
            <a:round/>
            <a:headEnd/>
            <a:tailEnd/>
          </a:ln>
          <a:effectLst/>
        </p:spPr>
        <p:txBody>
          <a:bodyPr/>
          <a:lstStyle/>
          <a:p>
            <a:endParaRPr lang="fr-FR"/>
          </a:p>
        </p:txBody>
      </p:sp>
      <p:sp>
        <p:nvSpPr>
          <p:cNvPr id="6156" name="Text Box 12"/>
          <p:cNvSpPr txBox="1">
            <a:spLocks noChangeArrowheads="1"/>
          </p:cNvSpPr>
          <p:nvPr/>
        </p:nvSpPr>
        <p:spPr bwMode="auto">
          <a:xfrm>
            <a:off x="1201738" y="2801938"/>
            <a:ext cx="652462" cy="260350"/>
          </a:xfrm>
          <a:prstGeom prst="rect">
            <a:avLst/>
          </a:prstGeom>
          <a:noFill/>
          <a:ln w="9525">
            <a:noFill/>
            <a:miter lim="800000"/>
            <a:headEnd/>
            <a:tailEnd/>
          </a:ln>
          <a:effectLst/>
        </p:spPr>
        <p:txBody>
          <a:bodyPr wrap="none">
            <a:spAutoFit/>
          </a:bodyPr>
          <a:lstStyle/>
          <a:p>
            <a:pPr eaLnBrk="0" hangingPunct="0"/>
            <a:r>
              <a:rPr lang="fr-FR" sz="1100" b="0">
                <a:solidFill>
                  <a:srgbClr val="FFFFFF"/>
                </a:solidFill>
              </a:rPr>
              <a:t>500 µm</a:t>
            </a:r>
          </a:p>
        </p:txBody>
      </p:sp>
      <p:pic>
        <p:nvPicPr>
          <p:cNvPr id="6157" name="Picture 13" descr="legende deux copier"/>
          <p:cNvPicPr preferRelativeResize="0">
            <a:picLocks noChangeArrowheads="1"/>
          </p:cNvPicPr>
          <p:nvPr/>
        </p:nvPicPr>
        <p:blipFill>
          <a:blip r:embed="rId7" cstate="print"/>
          <a:srcRect/>
          <a:stretch>
            <a:fillRect/>
          </a:stretch>
        </p:blipFill>
        <p:spPr bwMode="auto">
          <a:xfrm>
            <a:off x="800100" y="1330325"/>
            <a:ext cx="82550" cy="576263"/>
          </a:xfrm>
          <a:prstGeom prst="rect">
            <a:avLst/>
          </a:prstGeom>
          <a:noFill/>
        </p:spPr>
      </p:pic>
      <p:sp>
        <p:nvSpPr>
          <p:cNvPr id="6158" name="Text Box 14"/>
          <p:cNvSpPr txBox="1">
            <a:spLocks noChangeArrowheads="1"/>
          </p:cNvSpPr>
          <p:nvPr/>
        </p:nvSpPr>
        <p:spPr bwMode="auto">
          <a:xfrm>
            <a:off x="663575" y="1077913"/>
            <a:ext cx="361950" cy="274637"/>
          </a:xfrm>
          <a:prstGeom prst="rect">
            <a:avLst/>
          </a:prstGeom>
          <a:noFill/>
          <a:ln w="9525">
            <a:noFill/>
            <a:miter lim="800000"/>
            <a:headEnd/>
            <a:tailEnd/>
          </a:ln>
          <a:effectLst/>
        </p:spPr>
        <p:txBody>
          <a:bodyPr wrap="none">
            <a:spAutoFit/>
          </a:bodyPr>
          <a:lstStyle/>
          <a:p>
            <a:pPr eaLnBrk="0" hangingPunct="0"/>
            <a:r>
              <a:rPr lang="fr-FR" sz="1200" b="0">
                <a:solidFill>
                  <a:srgbClr val="FFFFFF"/>
                </a:solidFill>
              </a:rPr>
              <a:t>Zn</a:t>
            </a:r>
          </a:p>
        </p:txBody>
      </p:sp>
      <p:sp>
        <p:nvSpPr>
          <p:cNvPr id="6159" name="Text Box 15"/>
          <p:cNvSpPr txBox="1">
            <a:spLocks noChangeArrowheads="1"/>
          </p:cNvSpPr>
          <p:nvPr/>
        </p:nvSpPr>
        <p:spPr bwMode="auto">
          <a:xfrm>
            <a:off x="652463" y="1858963"/>
            <a:ext cx="377825" cy="274637"/>
          </a:xfrm>
          <a:prstGeom prst="rect">
            <a:avLst/>
          </a:prstGeom>
          <a:noFill/>
          <a:ln w="9525">
            <a:noFill/>
            <a:miter lim="800000"/>
            <a:headEnd/>
            <a:tailEnd/>
          </a:ln>
          <a:effectLst/>
        </p:spPr>
        <p:txBody>
          <a:bodyPr wrap="none">
            <a:spAutoFit/>
          </a:bodyPr>
          <a:lstStyle/>
          <a:p>
            <a:pPr eaLnBrk="0" hangingPunct="0"/>
            <a:r>
              <a:rPr lang="fr-FR" sz="1200" b="0">
                <a:solidFill>
                  <a:srgbClr val="FFFFFF"/>
                </a:solidFill>
              </a:rPr>
              <a:t>Cu</a:t>
            </a:r>
          </a:p>
        </p:txBody>
      </p:sp>
      <p:sp>
        <p:nvSpPr>
          <p:cNvPr id="6170" name="Line 26"/>
          <p:cNvSpPr>
            <a:spLocks noChangeShapeType="1"/>
          </p:cNvSpPr>
          <p:nvPr/>
        </p:nvSpPr>
        <p:spPr bwMode="auto">
          <a:xfrm>
            <a:off x="3492500" y="5294313"/>
            <a:ext cx="2519363" cy="0"/>
          </a:xfrm>
          <a:prstGeom prst="line">
            <a:avLst/>
          </a:prstGeom>
          <a:noFill/>
          <a:ln w="25400">
            <a:solidFill>
              <a:srgbClr val="FF6600"/>
            </a:solidFill>
            <a:round/>
            <a:headEnd/>
            <a:tailEnd type="triangle" w="med" len="med"/>
          </a:ln>
          <a:effectLst/>
        </p:spPr>
        <p:txBody>
          <a:bodyPr/>
          <a:lstStyle/>
          <a:p>
            <a:endParaRPr lang="fr-FR"/>
          </a:p>
        </p:txBody>
      </p:sp>
      <p:sp>
        <p:nvSpPr>
          <p:cNvPr id="6174" name="Rectangle 30"/>
          <p:cNvSpPr>
            <a:spLocks noChangeArrowheads="1"/>
          </p:cNvSpPr>
          <p:nvPr/>
        </p:nvSpPr>
        <p:spPr bwMode="auto">
          <a:xfrm>
            <a:off x="2895600" y="4810125"/>
            <a:ext cx="304800" cy="228600"/>
          </a:xfrm>
          <a:prstGeom prst="rect">
            <a:avLst/>
          </a:prstGeom>
          <a:solidFill>
            <a:srgbClr val="000000"/>
          </a:solidFill>
          <a:ln w="9525">
            <a:noFill/>
            <a:miter lim="800000"/>
            <a:headEnd/>
            <a:tailEnd/>
          </a:ln>
          <a:effectLst/>
        </p:spPr>
        <p:txBody>
          <a:bodyPr wrap="none" anchor="ctr"/>
          <a:lstStyle/>
          <a:p>
            <a:endParaRPr lang="fr-FR"/>
          </a:p>
        </p:txBody>
      </p:sp>
      <p:grpSp>
        <p:nvGrpSpPr>
          <p:cNvPr id="5" name="Group 57"/>
          <p:cNvGrpSpPr>
            <a:grpSpLocks/>
          </p:cNvGrpSpPr>
          <p:nvPr/>
        </p:nvGrpSpPr>
        <p:grpSpPr bwMode="auto">
          <a:xfrm>
            <a:off x="657225" y="3536950"/>
            <a:ext cx="2879725" cy="2124075"/>
            <a:chOff x="414" y="2228"/>
            <a:chExt cx="1814" cy="1338"/>
          </a:xfrm>
        </p:grpSpPr>
        <p:pic>
          <p:nvPicPr>
            <p:cNvPr id="6172" name="Picture 28" descr="Zn-P EDS copier"/>
            <p:cNvPicPr preferRelativeResize="0">
              <a:picLocks noChangeArrowheads="1"/>
            </p:cNvPicPr>
            <p:nvPr/>
          </p:nvPicPr>
          <p:blipFill>
            <a:blip r:embed="rId8" cstate="print"/>
            <a:srcRect/>
            <a:stretch>
              <a:fillRect/>
            </a:stretch>
          </p:blipFill>
          <p:spPr bwMode="auto">
            <a:xfrm>
              <a:off x="414" y="2228"/>
              <a:ext cx="1814" cy="1338"/>
            </a:xfrm>
            <a:prstGeom prst="rect">
              <a:avLst/>
            </a:prstGeom>
            <a:noFill/>
            <a:ln w="63500">
              <a:solidFill>
                <a:srgbClr val="FF6600"/>
              </a:solidFill>
              <a:miter lim="800000"/>
              <a:headEnd/>
              <a:tailEnd/>
            </a:ln>
          </p:spPr>
        </p:pic>
        <p:sp>
          <p:nvSpPr>
            <p:cNvPr id="6173" name="Rectangle 29"/>
            <p:cNvSpPr>
              <a:spLocks noChangeArrowheads="1"/>
            </p:cNvSpPr>
            <p:nvPr/>
          </p:nvSpPr>
          <p:spPr bwMode="auto">
            <a:xfrm>
              <a:off x="972" y="2358"/>
              <a:ext cx="96" cy="96"/>
            </a:xfrm>
            <a:prstGeom prst="rect">
              <a:avLst/>
            </a:prstGeom>
            <a:solidFill>
              <a:srgbClr val="000000"/>
            </a:solidFill>
            <a:ln w="9525">
              <a:noFill/>
              <a:miter lim="800000"/>
              <a:headEnd/>
              <a:tailEnd/>
            </a:ln>
            <a:effectLst/>
          </p:spPr>
          <p:txBody>
            <a:bodyPr wrap="none" anchor="ctr"/>
            <a:lstStyle/>
            <a:p>
              <a:pPr algn="ctr" eaLnBrk="0" hangingPunct="0"/>
              <a:r>
                <a:rPr lang="fr-FR" sz="1400" b="0">
                  <a:solidFill>
                    <a:srgbClr val="FF0000"/>
                  </a:solidFill>
                </a:rPr>
                <a:t>P</a:t>
              </a:r>
            </a:p>
          </p:txBody>
        </p:sp>
        <p:sp>
          <p:nvSpPr>
            <p:cNvPr id="6175" name="Rectangle 31"/>
            <p:cNvSpPr>
              <a:spLocks noChangeArrowheads="1"/>
            </p:cNvSpPr>
            <p:nvPr/>
          </p:nvSpPr>
          <p:spPr bwMode="auto">
            <a:xfrm>
              <a:off x="1824" y="3050"/>
              <a:ext cx="192" cy="120"/>
            </a:xfrm>
            <a:prstGeom prst="rect">
              <a:avLst/>
            </a:prstGeom>
            <a:solidFill>
              <a:srgbClr val="000000"/>
            </a:solidFill>
            <a:ln w="9525">
              <a:noFill/>
              <a:miter lim="800000"/>
              <a:headEnd/>
              <a:tailEnd/>
            </a:ln>
            <a:effectLst/>
          </p:spPr>
          <p:txBody>
            <a:bodyPr wrap="none" anchor="ctr"/>
            <a:lstStyle/>
            <a:p>
              <a:pPr algn="ctr" eaLnBrk="0" hangingPunct="0"/>
              <a:r>
                <a:rPr lang="fr-FR" sz="1400" b="0">
                  <a:solidFill>
                    <a:srgbClr val="FF0000"/>
                  </a:solidFill>
                </a:rPr>
                <a:t>Zn</a:t>
              </a:r>
            </a:p>
          </p:txBody>
        </p:sp>
      </p:grpSp>
      <p:sp>
        <p:nvSpPr>
          <p:cNvPr id="6188" name="Text Box 44"/>
          <p:cNvSpPr txBox="1">
            <a:spLocks noChangeArrowheads="1"/>
          </p:cNvSpPr>
          <p:nvPr/>
        </p:nvSpPr>
        <p:spPr bwMode="auto">
          <a:xfrm>
            <a:off x="2700338" y="549275"/>
            <a:ext cx="2735262" cy="366713"/>
          </a:xfrm>
          <a:prstGeom prst="rect">
            <a:avLst/>
          </a:prstGeom>
          <a:noFill/>
          <a:ln w="9525">
            <a:noFill/>
            <a:miter lim="800000"/>
            <a:headEnd/>
            <a:tailEnd/>
          </a:ln>
          <a:effectLst/>
        </p:spPr>
        <p:txBody>
          <a:bodyPr>
            <a:spAutoFit/>
          </a:bodyPr>
          <a:lstStyle/>
          <a:p>
            <a:pPr>
              <a:spcBef>
                <a:spcPct val="50000"/>
              </a:spcBef>
            </a:pPr>
            <a:r>
              <a:rPr lang="fr-FR" b="0"/>
              <a:t>Beam size: 5 x 5 </a:t>
            </a:r>
            <a:r>
              <a:rPr lang="fr-FR" b="0">
                <a:latin typeface="Symbol" pitchFamily="18" charset="2"/>
              </a:rPr>
              <a:t>m</a:t>
            </a:r>
            <a:r>
              <a:rPr lang="fr-FR" b="0"/>
              <a:t>m</a:t>
            </a:r>
          </a:p>
        </p:txBody>
      </p:sp>
      <p:grpSp>
        <p:nvGrpSpPr>
          <p:cNvPr id="6" name="Group 46"/>
          <p:cNvGrpSpPr>
            <a:grpSpLocks/>
          </p:cNvGrpSpPr>
          <p:nvPr/>
        </p:nvGrpSpPr>
        <p:grpSpPr bwMode="auto">
          <a:xfrm>
            <a:off x="7380288" y="17463"/>
            <a:ext cx="1746250" cy="1295400"/>
            <a:chOff x="4649" y="11"/>
            <a:chExt cx="1100" cy="816"/>
          </a:xfrm>
        </p:grpSpPr>
        <p:pic>
          <p:nvPicPr>
            <p:cNvPr id="6191" name="Picture 47" descr="LM cafe"/>
            <p:cNvPicPr>
              <a:picLocks noChangeAspect="1" noChangeArrowheads="1"/>
            </p:cNvPicPr>
            <p:nvPr/>
          </p:nvPicPr>
          <p:blipFill>
            <a:blip r:embed="rId9" cstate="print"/>
            <a:srcRect/>
            <a:stretch>
              <a:fillRect/>
            </a:stretch>
          </p:blipFill>
          <p:spPr bwMode="auto">
            <a:xfrm>
              <a:off x="4661" y="11"/>
              <a:ext cx="1088" cy="816"/>
            </a:xfrm>
            <a:prstGeom prst="rect">
              <a:avLst/>
            </a:prstGeom>
            <a:noFill/>
            <a:ln w="19050">
              <a:solidFill>
                <a:srgbClr val="ED052C"/>
              </a:solidFill>
              <a:miter lim="800000"/>
              <a:headEnd/>
              <a:tailEnd/>
            </a:ln>
          </p:spPr>
        </p:pic>
        <p:sp>
          <p:nvSpPr>
            <p:cNvPr id="6192" name="Line 48"/>
            <p:cNvSpPr>
              <a:spLocks noChangeAspect="1" noChangeShapeType="1"/>
            </p:cNvSpPr>
            <p:nvPr/>
          </p:nvSpPr>
          <p:spPr bwMode="auto">
            <a:xfrm>
              <a:off x="4726" y="754"/>
              <a:ext cx="241" cy="0"/>
            </a:xfrm>
            <a:prstGeom prst="line">
              <a:avLst/>
            </a:prstGeom>
            <a:noFill/>
            <a:ln w="19050">
              <a:solidFill>
                <a:srgbClr val="FFFF00"/>
              </a:solidFill>
              <a:round/>
              <a:headEnd/>
              <a:tailEnd/>
            </a:ln>
            <a:effectLst/>
          </p:spPr>
          <p:txBody>
            <a:bodyPr/>
            <a:lstStyle/>
            <a:p>
              <a:endParaRPr lang="fr-FR"/>
            </a:p>
          </p:txBody>
        </p:sp>
        <p:sp>
          <p:nvSpPr>
            <p:cNvPr id="6193" name="Text Box 49"/>
            <p:cNvSpPr txBox="1">
              <a:spLocks noChangeAspect="1" noChangeArrowheads="1"/>
            </p:cNvSpPr>
            <p:nvPr/>
          </p:nvSpPr>
          <p:spPr bwMode="auto">
            <a:xfrm>
              <a:off x="4649" y="562"/>
              <a:ext cx="409" cy="192"/>
            </a:xfrm>
            <a:prstGeom prst="rect">
              <a:avLst/>
            </a:prstGeom>
            <a:noFill/>
            <a:ln w="9525">
              <a:noFill/>
              <a:miter lim="800000"/>
              <a:headEnd/>
              <a:tailEnd/>
            </a:ln>
            <a:effectLst/>
          </p:spPr>
          <p:txBody>
            <a:bodyPr wrap="none">
              <a:spAutoFit/>
            </a:bodyPr>
            <a:lstStyle/>
            <a:p>
              <a:pPr eaLnBrk="0" hangingPunct="0"/>
              <a:r>
                <a:rPr lang="fr-FR" sz="1400">
                  <a:solidFill>
                    <a:srgbClr val="FFFF00"/>
                  </a:solidFill>
                </a:rPr>
                <a:t>1 mm</a:t>
              </a:r>
            </a:p>
          </p:txBody>
        </p:sp>
      </p:grpSp>
      <p:sp>
        <p:nvSpPr>
          <p:cNvPr id="6202" name="Text Box 58"/>
          <p:cNvSpPr txBox="1">
            <a:spLocks noChangeArrowheads="1"/>
          </p:cNvSpPr>
          <p:nvPr/>
        </p:nvSpPr>
        <p:spPr bwMode="auto">
          <a:xfrm>
            <a:off x="1835696" y="5949280"/>
            <a:ext cx="5389413" cy="734945"/>
          </a:xfrm>
          <a:prstGeom prst="rect">
            <a:avLst/>
          </a:prstGeom>
          <a:solidFill>
            <a:schemeClr val="bg1"/>
          </a:solidFill>
          <a:ln w="9525">
            <a:noFill/>
            <a:miter lim="800000"/>
            <a:headEnd/>
            <a:tailEnd/>
          </a:ln>
          <a:effectLst/>
        </p:spPr>
        <p:txBody>
          <a:bodyPr wrap="square">
            <a:spAutoFit/>
          </a:bodyPr>
          <a:lstStyle/>
          <a:p>
            <a:pPr algn="ctr">
              <a:lnSpc>
                <a:spcPct val="120000"/>
              </a:lnSpc>
              <a:spcBef>
                <a:spcPct val="20000"/>
              </a:spcBef>
              <a:spcAft>
                <a:spcPct val="5000"/>
              </a:spcAft>
            </a:pPr>
            <a:r>
              <a:rPr lang="fr-FR" b="0" dirty="0">
                <a:solidFill>
                  <a:srgbClr val="0000FF"/>
                </a:solidFill>
              </a:rPr>
              <a:t>The Zn-Fe association </a:t>
            </a:r>
            <a:r>
              <a:rPr lang="fr-FR" b="0" dirty="0" err="1">
                <a:solidFill>
                  <a:srgbClr val="0000FF"/>
                </a:solidFill>
              </a:rPr>
              <a:t>likely</a:t>
            </a:r>
            <a:r>
              <a:rPr lang="fr-FR" b="0" dirty="0">
                <a:solidFill>
                  <a:srgbClr val="0000FF"/>
                </a:solidFill>
              </a:rPr>
              <a:t> corresponds to Zn-</a:t>
            </a:r>
            <a:r>
              <a:rPr lang="fr-FR" b="0" dirty="0" err="1">
                <a:solidFill>
                  <a:srgbClr val="0000FF"/>
                </a:solidFill>
              </a:rPr>
              <a:t>containing</a:t>
            </a:r>
            <a:r>
              <a:rPr lang="fr-FR" b="0" dirty="0">
                <a:solidFill>
                  <a:srgbClr val="0000FF"/>
                </a:solidFill>
              </a:rPr>
              <a:t> Fe (</a:t>
            </a:r>
            <a:r>
              <a:rPr lang="fr-FR" b="0" dirty="0" err="1">
                <a:solidFill>
                  <a:srgbClr val="0000FF"/>
                </a:solidFill>
              </a:rPr>
              <a:t>oxyhydr</a:t>
            </a:r>
            <a:r>
              <a:rPr lang="fr-FR" b="0" dirty="0">
                <a:solidFill>
                  <a:srgbClr val="0000FF"/>
                </a:solidFill>
              </a:rPr>
              <a:t>)</a:t>
            </a:r>
            <a:r>
              <a:rPr lang="fr-FR" b="0" dirty="0" err="1">
                <a:solidFill>
                  <a:srgbClr val="0000FF"/>
                </a:solidFill>
              </a:rPr>
              <a:t>oxide</a:t>
            </a:r>
            <a:r>
              <a:rPr lang="fr-FR" b="0" dirty="0">
                <a:solidFill>
                  <a:srgbClr val="0000FF"/>
                </a:solidFill>
              </a:rPr>
              <a:t>. </a:t>
            </a:r>
            <a:r>
              <a:rPr lang="fr-FR" b="0" dirty="0" err="1">
                <a:solidFill>
                  <a:srgbClr val="0000FF"/>
                </a:solidFill>
              </a:rPr>
              <a:t>What</a:t>
            </a:r>
            <a:r>
              <a:rPr lang="fr-FR" b="0" dirty="0">
                <a:solidFill>
                  <a:srgbClr val="0000FF"/>
                </a:solidFill>
              </a:rPr>
              <a:t> </a:t>
            </a:r>
            <a:r>
              <a:rPr lang="fr-FR" b="0" dirty="0" err="1">
                <a:solidFill>
                  <a:srgbClr val="0000FF"/>
                </a:solidFill>
              </a:rPr>
              <a:t>is</a:t>
            </a:r>
            <a:r>
              <a:rPr lang="fr-FR" b="0" dirty="0">
                <a:solidFill>
                  <a:srgbClr val="0000FF"/>
                </a:solidFill>
              </a:rPr>
              <a:t> </a:t>
            </a:r>
            <a:r>
              <a:rPr lang="fr-FR" b="0" dirty="0" err="1">
                <a:solidFill>
                  <a:srgbClr val="0000FF"/>
                </a:solidFill>
              </a:rPr>
              <a:t>its</a:t>
            </a:r>
            <a:r>
              <a:rPr lang="fr-FR" b="0" dirty="0">
                <a:solidFill>
                  <a:srgbClr val="0000FF"/>
                </a:solidFill>
              </a:rPr>
              <a:t> nature ?</a:t>
            </a:r>
          </a:p>
        </p:txBody>
      </p:sp>
      <p:sp>
        <p:nvSpPr>
          <p:cNvPr id="40" name="Rectangle à coins arrondis 39"/>
          <p:cNvSpPr/>
          <p:nvPr/>
        </p:nvSpPr>
        <p:spPr>
          <a:xfrm>
            <a:off x="251521" y="116632"/>
            <a:ext cx="2520280" cy="377502"/>
          </a:xfrm>
          <a:prstGeom prst="roundRect">
            <a:avLst/>
          </a:prstGeom>
          <a:solidFill>
            <a:srgbClr val="FFFF00"/>
          </a:solidFill>
          <a:effectLst>
            <a:outerShdw blurRad="50800" dist="50800" dir="54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1" name="ZoneTexte 24"/>
          <p:cNvSpPr txBox="1">
            <a:spLocks noChangeArrowheads="1"/>
          </p:cNvSpPr>
          <p:nvPr/>
        </p:nvSpPr>
        <p:spPr bwMode="auto">
          <a:xfrm>
            <a:off x="297557" y="134094"/>
            <a:ext cx="2618259" cy="369332"/>
          </a:xfrm>
          <a:prstGeom prst="rect">
            <a:avLst/>
          </a:prstGeom>
          <a:noFill/>
          <a:ln w="9525">
            <a:noFill/>
            <a:miter lim="800000"/>
            <a:headEnd/>
            <a:tailEnd/>
          </a:ln>
        </p:spPr>
        <p:txBody>
          <a:bodyPr wrap="square">
            <a:spAutoFit/>
          </a:bodyPr>
          <a:lstStyle/>
          <a:p>
            <a:r>
              <a:rPr lang="fr-FR" dirty="0">
                <a:latin typeface="Calibri" pitchFamily="34" charset="0"/>
              </a:rPr>
              <a:t>Micro X-ray fluorescence</a:t>
            </a:r>
          </a:p>
        </p:txBody>
      </p:sp>
      <p:sp>
        <p:nvSpPr>
          <p:cNvPr id="42" name="Rectangle 39"/>
          <p:cNvSpPr>
            <a:spLocks noChangeArrowheads="1"/>
          </p:cNvSpPr>
          <p:nvPr/>
        </p:nvSpPr>
        <p:spPr bwMode="auto">
          <a:xfrm>
            <a:off x="3657600" y="105767"/>
            <a:ext cx="3171825" cy="442913"/>
          </a:xfrm>
          <a:prstGeom prst="rect">
            <a:avLst/>
          </a:prstGeom>
          <a:noFill/>
          <a:ln w="9525">
            <a:noFill/>
            <a:miter lim="800000"/>
            <a:headEnd/>
            <a:tailEnd/>
          </a:ln>
          <a:effectLst/>
        </p:spPr>
        <p:txBody>
          <a:bodyPr wrap="none">
            <a:spAutoFit/>
          </a:bodyPr>
          <a:lstStyle/>
          <a:p>
            <a:r>
              <a:rPr lang="fr-FR" sz="2300" b="0" dirty="0" err="1">
                <a:solidFill>
                  <a:srgbClr val="FF0000"/>
                </a:solidFill>
                <a:latin typeface="Comic Sans MS" pitchFamily="66" charset="0"/>
              </a:rPr>
              <a:t>Chemical</a:t>
            </a:r>
            <a:r>
              <a:rPr lang="fr-FR" sz="2300" b="0" dirty="0">
                <a:solidFill>
                  <a:srgbClr val="FF0000"/>
                </a:solidFill>
                <a:latin typeface="Comic Sans MS" pitchFamily="66" charset="0"/>
              </a:rPr>
              <a:t> Associations</a:t>
            </a:r>
          </a:p>
        </p:txBody>
      </p:sp>
      <p:grpSp>
        <p:nvGrpSpPr>
          <p:cNvPr id="44" name="Groupe 43"/>
          <p:cNvGrpSpPr/>
          <p:nvPr/>
        </p:nvGrpSpPr>
        <p:grpSpPr>
          <a:xfrm>
            <a:off x="650875" y="1101725"/>
            <a:ext cx="5426075" cy="2130425"/>
            <a:chOff x="650875" y="1101725"/>
            <a:chExt cx="5426075" cy="2130425"/>
          </a:xfrm>
        </p:grpSpPr>
        <p:grpSp>
          <p:nvGrpSpPr>
            <p:cNvPr id="7" name="Group 54"/>
            <p:cNvGrpSpPr>
              <a:grpSpLocks/>
            </p:cNvGrpSpPr>
            <p:nvPr/>
          </p:nvGrpSpPr>
          <p:grpSpPr bwMode="auto">
            <a:xfrm>
              <a:off x="650875" y="1101725"/>
              <a:ext cx="5426075" cy="2130425"/>
              <a:chOff x="550" y="829"/>
              <a:chExt cx="3418" cy="1342"/>
            </a:xfrm>
          </p:grpSpPr>
          <p:sp>
            <p:nvSpPr>
              <p:cNvPr id="6199" name="Line 55"/>
              <p:cNvSpPr>
                <a:spLocks noChangeShapeType="1"/>
              </p:cNvSpPr>
              <p:nvPr/>
            </p:nvSpPr>
            <p:spPr bwMode="auto">
              <a:xfrm>
                <a:off x="2381" y="1842"/>
                <a:ext cx="1587" cy="0"/>
              </a:xfrm>
              <a:prstGeom prst="line">
                <a:avLst/>
              </a:prstGeom>
              <a:noFill/>
              <a:ln w="25400">
                <a:solidFill>
                  <a:srgbClr val="FF6600"/>
                </a:solidFill>
                <a:round/>
                <a:headEnd/>
                <a:tailEnd type="triangle" w="med" len="med"/>
              </a:ln>
              <a:effectLst/>
            </p:spPr>
            <p:txBody>
              <a:bodyPr/>
              <a:lstStyle/>
              <a:p>
                <a:endParaRPr lang="fr-FR"/>
              </a:p>
            </p:txBody>
          </p:sp>
          <p:pic>
            <p:nvPicPr>
              <p:cNvPr id="6200" name="Picture 56" descr="EDS-Fe-Zn"/>
              <p:cNvPicPr>
                <a:picLocks noChangeAspect="1" noChangeArrowheads="1"/>
              </p:cNvPicPr>
              <p:nvPr/>
            </p:nvPicPr>
            <p:blipFill>
              <a:blip r:embed="rId10" cstate="print"/>
              <a:srcRect/>
              <a:stretch>
                <a:fillRect/>
              </a:stretch>
            </p:blipFill>
            <p:spPr bwMode="auto">
              <a:xfrm>
                <a:off x="550" y="829"/>
                <a:ext cx="1818" cy="1342"/>
              </a:xfrm>
              <a:prstGeom prst="rect">
                <a:avLst/>
              </a:prstGeom>
              <a:noFill/>
              <a:ln w="63500">
                <a:solidFill>
                  <a:srgbClr val="FF6600"/>
                </a:solidFill>
                <a:miter lim="800000"/>
                <a:headEnd/>
                <a:tailEnd/>
              </a:ln>
            </p:spPr>
          </p:pic>
        </p:grpSp>
        <p:sp>
          <p:nvSpPr>
            <p:cNvPr id="43" name="Line 55"/>
            <p:cNvSpPr>
              <a:spLocks noChangeShapeType="1"/>
            </p:cNvSpPr>
            <p:nvPr/>
          </p:nvSpPr>
          <p:spPr bwMode="auto">
            <a:xfrm flipV="1">
              <a:off x="3563889" y="2112579"/>
              <a:ext cx="945049" cy="4511"/>
            </a:xfrm>
            <a:prstGeom prst="line">
              <a:avLst/>
            </a:prstGeom>
            <a:noFill/>
            <a:ln w="25400">
              <a:solidFill>
                <a:srgbClr val="FF6600"/>
              </a:solidFill>
              <a:round/>
              <a:headEnd/>
              <a:tailEnd type="triangle" w="med" len="med"/>
            </a:ln>
            <a:effectLst/>
          </p:spPr>
          <p:txBody>
            <a:bodyPr/>
            <a:lstStyle/>
            <a:p>
              <a:endParaRPr lang="fr-FR"/>
            </a:p>
          </p:txBody>
        </p:sp>
      </p:grpSp>
      <p:pic>
        <p:nvPicPr>
          <p:cNvPr id="45" name="Picture 26" descr="Leg triangle noir-letblanc copier"/>
          <p:cNvPicPr preferRelativeResize="0">
            <a:picLocks noChangeArrowheads="1"/>
          </p:cNvPicPr>
          <p:nvPr/>
        </p:nvPicPr>
        <p:blipFill>
          <a:blip r:embed="rId5" cstate="print"/>
          <a:srcRect/>
          <a:stretch>
            <a:fillRect/>
          </a:stretch>
        </p:blipFill>
        <p:spPr bwMode="auto">
          <a:xfrm>
            <a:off x="7020272" y="2636912"/>
            <a:ext cx="1521767" cy="1224136"/>
          </a:xfrm>
          <a:prstGeom prst="rect">
            <a:avLst/>
          </a:prstGeom>
          <a:noFill/>
        </p:spPr>
      </p:pic>
      <p:pic>
        <p:nvPicPr>
          <p:cNvPr id="6195" name="Picture 51" descr="doigt"/>
          <p:cNvPicPr>
            <a:picLocks noChangeAspect="1" noChangeArrowheads="1"/>
          </p:cNvPicPr>
          <p:nvPr/>
        </p:nvPicPr>
        <p:blipFill>
          <a:blip r:embed="rId11" cstate="print"/>
          <a:srcRect/>
          <a:stretch>
            <a:fillRect/>
          </a:stretch>
        </p:blipFill>
        <p:spPr bwMode="auto">
          <a:xfrm>
            <a:off x="1411531" y="6157421"/>
            <a:ext cx="676275" cy="292100"/>
          </a:xfrm>
          <a:prstGeom prst="rect">
            <a:avLst/>
          </a:prstGeom>
          <a:noFill/>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8" name="Picture 60" descr="F_cafeZnFeCuRGB copier"/>
          <p:cNvPicPr preferRelativeResize="0">
            <a:picLocks noChangeAspect="1" noChangeArrowheads="1"/>
          </p:cNvPicPr>
          <p:nvPr/>
        </p:nvPicPr>
        <p:blipFill>
          <a:blip r:embed="rId3" cstate="print"/>
          <a:srcRect/>
          <a:stretch>
            <a:fillRect/>
          </a:stretch>
        </p:blipFill>
        <p:spPr bwMode="auto">
          <a:xfrm>
            <a:off x="419100" y="858838"/>
            <a:ext cx="3217863" cy="2439987"/>
          </a:xfrm>
          <a:prstGeom prst="rect">
            <a:avLst/>
          </a:prstGeom>
          <a:noFill/>
          <a:ln w="63500">
            <a:solidFill>
              <a:srgbClr val="B20442"/>
            </a:solidFill>
            <a:miter lim="800000"/>
            <a:headEnd/>
            <a:tailEnd/>
          </a:ln>
        </p:spPr>
      </p:pic>
      <p:sp>
        <p:nvSpPr>
          <p:cNvPr id="7229" name="Text Box 61"/>
          <p:cNvSpPr txBox="1">
            <a:spLocks noChangeArrowheads="1"/>
          </p:cNvSpPr>
          <p:nvPr/>
        </p:nvSpPr>
        <p:spPr bwMode="auto">
          <a:xfrm>
            <a:off x="474663" y="2852738"/>
            <a:ext cx="779462" cy="304800"/>
          </a:xfrm>
          <a:prstGeom prst="rect">
            <a:avLst/>
          </a:prstGeom>
          <a:noFill/>
          <a:ln w="9525">
            <a:noFill/>
            <a:miter lim="800000"/>
            <a:headEnd/>
            <a:tailEnd/>
          </a:ln>
          <a:effectLst/>
        </p:spPr>
        <p:txBody>
          <a:bodyPr wrap="none">
            <a:spAutoFit/>
          </a:bodyPr>
          <a:lstStyle/>
          <a:p>
            <a:pPr eaLnBrk="0" hangingPunct="0"/>
            <a:r>
              <a:rPr lang="fr-FR" sz="1400" b="0">
                <a:solidFill>
                  <a:srgbClr val="FFFFFF"/>
                </a:solidFill>
              </a:rPr>
              <a:t>300 µm</a:t>
            </a:r>
          </a:p>
        </p:txBody>
      </p:sp>
      <p:pic>
        <p:nvPicPr>
          <p:cNvPr id="7230" name="Picture 62" descr="Leg triangle noir-letblanc copier"/>
          <p:cNvPicPr preferRelativeResize="0">
            <a:picLocks noChangeArrowheads="1"/>
          </p:cNvPicPr>
          <p:nvPr/>
        </p:nvPicPr>
        <p:blipFill>
          <a:blip r:embed="rId4" cstate="print"/>
          <a:srcRect/>
          <a:stretch>
            <a:fillRect/>
          </a:stretch>
        </p:blipFill>
        <p:spPr bwMode="auto">
          <a:xfrm>
            <a:off x="419100" y="871538"/>
            <a:ext cx="900113" cy="719137"/>
          </a:xfrm>
          <a:prstGeom prst="rect">
            <a:avLst/>
          </a:prstGeom>
          <a:noFill/>
        </p:spPr>
      </p:pic>
      <p:sp>
        <p:nvSpPr>
          <p:cNvPr id="7231" name="Line 63"/>
          <p:cNvSpPr>
            <a:spLocks noChangeShapeType="1"/>
          </p:cNvSpPr>
          <p:nvPr/>
        </p:nvSpPr>
        <p:spPr bwMode="auto">
          <a:xfrm>
            <a:off x="611188" y="3154363"/>
            <a:ext cx="468312" cy="0"/>
          </a:xfrm>
          <a:prstGeom prst="line">
            <a:avLst/>
          </a:prstGeom>
          <a:noFill/>
          <a:ln w="19050">
            <a:solidFill>
              <a:srgbClr val="FFFFFF"/>
            </a:solidFill>
            <a:round/>
            <a:headEnd/>
            <a:tailEnd/>
          </a:ln>
          <a:effectLst/>
        </p:spPr>
        <p:txBody>
          <a:bodyPr/>
          <a:lstStyle/>
          <a:p>
            <a:endParaRPr lang="fr-FR"/>
          </a:p>
        </p:txBody>
      </p:sp>
      <p:pic>
        <p:nvPicPr>
          <p:cNvPr id="7179" name="Picture 11" descr="Alain"/>
          <p:cNvPicPr>
            <a:picLocks noChangeAspect="1" noChangeArrowheads="1"/>
          </p:cNvPicPr>
          <p:nvPr/>
        </p:nvPicPr>
        <p:blipFill>
          <a:blip r:embed="rId5" cstate="print"/>
          <a:srcRect/>
          <a:stretch>
            <a:fillRect/>
          </a:stretch>
        </p:blipFill>
        <p:spPr bwMode="auto">
          <a:xfrm>
            <a:off x="4716463" y="569913"/>
            <a:ext cx="3275012" cy="3275012"/>
          </a:xfrm>
          <a:prstGeom prst="rect">
            <a:avLst/>
          </a:prstGeom>
          <a:noFill/>
          <a:ln w="63500">
            <a:solidFill>
              <a:srgbClr val="B20442"/>
            </a:solidFill>
            <a:miter lim="800000"/>
            <a:headEnd/>
            <a:tailEnd/>
          </a:ln>
        </p:spPr>
      </p:pic>
      <p:sp>
        <p:nvSpPr>
          <p:cNvPr id="7187" name="Text Box 19"/>
          <p:cNvSpPr txBox="1">
            <a:spLocks noChangeArrowheads="1"/>
          </p:cNvSpPr>
          <p:nvPr/>
        </p:nvSpPr>
        <p:spPr bwMode="auto">
          <a:xfrm>
            <a:off x="4500563" y="3141663"/>
            <a:ext cx="1800225" cy="641350"/>
          </a:xfrm>
          <a:prstGeom prst="rect">
            <a:avLst/>
          </a:prstGeom>
          <a:noFill/>
          <a:ln w="9525">
            <a:noFill/>
            <a:miter lim="800000"/>
            <a:headEnd/>
            <a:tailEnd/>
          </a:ln>
          <a:effectLst/>
        </p:spPr>
        <p:txBody>
          <a:bodyPr>
            <a:spAutoFit/>
          </a:bodyPr>
          <a:lstStyle/>
          <a:p>
            <a:pPr algn="ctr" eaLnBrk="0" hangingPunct="0"/>
            <a:r>
              <a:rPr lang="fr-FR" b="0">
                <a:solidFill>
                  <a:schemeClr val="bg1"/>
                </a:solidFill>
                <a:latin typeface="Comic Sans MS" pitchFamily="66" charset="0"/>
              </a:rPr>
              <a:t>Goethite</a:t>
            </a:r>
            <a:br>
              <a:rPr lang="fr-FR" b="0">
                <a:solidFill>
                  <a:schemeClr val="bg1"/>
                </a:solidFill>
                <a:latin typeface="Comic Sans MS" pitchFamily="66" charset="0"/>
              </a:rPr>
            </a:br>
            <a:r>
              <a:rPr lang="fr-FR" b="0">
                <a:solidFill>
                  <a:schemeClr val="bg1"/>
                </a:solidFill>
                <a:latin typeface="Comic Sans MS" pitchFamily="66" charset="0"/>
              </a:rPr>
              <a:t>(</a:t>
            </a:r>
            <a:r>
              <a:rPr lang="fr-FR" b="0">
                <a:solidFill>
                  <a:schemeClr val="bg1"/>
                </a:solidFill>
                <a:latin typeface="Comic Sans MS" pitchFamily="66" charset="0"/>
                <a:sym typeface="Symbol" pitchFamily="18" charset="2"/>
              </a:rPr>
              <a:t>-FeOOH)</a:t>
            </a:r>
            <a:r>
              <a:rPr lang="fr-FR" sz="1600" b="0">
                <a:solidFill>
                  <a:schemeClr val="bg1"/>
                </a:solidFill>
                <a:latin typeface="Comic Sans MS" pitchFamily="66" charset="0"/>
              </a:rPr>
              <a:t> </a:t>
            </a:r>
          </a:p>
        </p:txBody>
      </p:sp>
      <p:pic>
        <p:nvPicPr>
          <p:cNvPr id="7212" name="Picture 44" descr="essai-3"/>
          <p:cNvPicPr>
            <a:picLocks noChangeAspect="1" noChangeArrowheads="1"/>
          </p:cNvPicPr>
          <p:nvPr/>
        </p:nvPicPr>
        <p:blipFill>
          <a:blip r:embed="rId6" cstate="print"/>
          <a:srcRect/>
          <a:stretch>
            <a:fillRect/>
          </a:stretch>
        </p:blipFill>
        <p:spPr bwMode="auto">
          <a:xfrm>
            <a:off x="5148263" y="4325938"/>
            <a:ext cx="3419475" cy="1911350"/>
          </a:xfrm>
          <a:prstGeom prst="rect">
            <a:avLst/>
          </a:prstGeom>
          <a:noFill/>
        </p:spPr>
      </p:pic>
      <p:sp>
        <p:nvSpPr>
          <p:cNvPr id="7218" name="Text Box 50"/>
          <p:cNvSpPr txBox="1">
            <a:spLocks noChangeArrowheads="1"/>
          </p:cNvSpPr>
          <p:nvPr/>
        </p:nvSpPr>
        <p:spPr bwMode="auto">
          <a:xfrm>
            <a:off x="2906713" y="9525"/>
            <a:ext cx="5935662" cy="427038"/>
          </a:xfrm>
          <a:prstGeom prst="rect">
            <a:avLst/>
          </a:prstGeom>
          <a:noFill/>
          <a:ln w="9525">
            <a:noFill/>
            <a:miter lim="800000"/>
            <a:headEnd/>
            <a:tailEnd/>
          </a:ln>
          <a:effectLst/>
        </p:spPr>
        <p:txBody>
          <a:bodyPr wrap="none">
            <a:spAutoFit/>
          </a:bodyPr>
          <a:lstStyle/>
          <a:p>
            <a:r>
              <a:rPr lang="fr-FR" sz="2200" b="0">
                <a:solidFill>
                  <a:srgbClr val="FF0000"/>
                </a:solidFill>
                <a:latin typeface="Comic Sans MS" pitchFamily="66" charset="0"/>
              </a:rPr>
              <a:t>Identification of Mineral Species by </a:t>
            </a:r>
            <a:r>
              <a:rPr lang="fr-FR" sz="2200" b="0">
                <a:solidFill>
                  <a:srgbClr val="FF0000"/>
                </a:solidFill>
                <a:latin typeface="Symbol" pitchFamily="18" charset="2"/>
              </a:rPr>
              <a:t>m</a:t>
            </a:r>
            <a:r>
              <a:rPr lang="fr-FR" sz="2200" b="0">
                <a:solidFill>
                  <a:srgbClr val="FF0000"/>
                </a:solidFill>
              </a:rPr>
              <a:t>-</a:t>
            </a:r>
            <a:r>
              <a:rPr lang="fr-FR" sz="2200" b="0">
                <a:solidFill>
                  <a:srgbClr val="FF0000"/>
                </a:solidFill>
                <a:latin typeface="Comic Sans MS" pitchFamily="66" charset="0"/>
              </a:rPr>
              <a:t>XRD </a:t>
            </a:r>
          </a:p>
        </p:txBody>
      </p:sp>
      <p:grpSp>
        <p:nvGrpSpPr>
          <p:cNvPr id="2" name="Group 67"/>
          <p:cNvGrpSpPr>
            <a:grpSpLocks/>
          </p:cNvGrpSpPr>
          <p:nvPr/>
        </p:nvGrpSpPr>
        <p:grpSpPr bwMode="auto">
          <a:xfrm>
            <a:off x="460376" y="6256287"/>
            <a:ext cx="8416926" cy="477838"/>
            <a:chOff x="290" y="3936"/>
            <a:chExt cx="5302" cy="301"/>
          </a:xfrm>
        </p:grpSpPr>
        <p:sp>
          <p:nvSpPr>
            <p:cNvPr id="7224" name="Text Box 56"/>
            <p:cNvSpPr txBox="1">
              <a:spLocks noChangeArrowheads="1"/>
            </p:cNvSpPr>
            <p:nvPr/>
          </p:nvSpPr>
          <p:spPr bwMode="auto">
            <a:xfrm>
              <a:off x="738" y="3936"/>
              <a:ext cx="4854" cy="267"/>
            </a:xfrm>
            <a:prstGeom prst="rect">
              <a:avLst/>
            </a:prstGeom>
            <a:noFill/>
            <a:ln w="9525">
              <a:noFill/>
              <a:miter lim="800000"/>
              <a:headEnd/>
              <a:tailEnd/>
            </a:ln>
            <a:effectLst/>
          </p:spPr>
          <p:txBody>
            <a:bodyPr>
              <a:spAutoFit/>
            </a:bodyPr>
            <a:lstStyle/>
            <a:p>
              <a:pPr>
                <a:lnSpc>
                  <a:spcPct val="130000"/>
                </a:lnSpc>
              </a:pPr>
              <a:r>
                <a:rPr lang="fr-FR" b="0" dirty="0">
                  <a:solidFill>
                    <a:srgbClr val="0000FF"/>
                  </a:solidFill>
                </a:rPr>
                <a:t>Fe </a:t>
              </a:r>
              <a:r>
                <a:rPr lang="fr-FR" b="0" dirty="0" err="1">
                  <a:solidFill>
                    <a:srgbClr val="0000FF"/>
                  </a:solidFill>
                </a:rPr>
                <a:t>is</a:t>
              </a:r>
              <a:r>
                <a:rPr lang="fr-FR" b="0" dirty="0">
                  <a:solidFill>
                    <a:srgbClr val="0000FF"/>
                  </a:solidFill>
                </a:rPr>
                <a:t> </a:t>
              </a:r>
              <a:r>
                <a:rPr lang="fr-FR" b="0" dirty="0" err="1">
                  <a:solidFill>
                    <a:srgbClr val="0000FF"/>
                  </a:solidFill>
                </a:rPr>
                <a:t>speciated</a:t>
              </a:r>
              <a:r>
                <a:rPr lang="fr-FR" b="0" dirty="0">
                  <a:solidFill>
                    <a:srgbClr val="0000FF"/>
                  </a:solidFill>
                </a:rPr>
                <a:t> as goethite. Is Zn </a:t>
              </a:r>
              <a:r>
                <a:rPr lang="fr-FR" b="0" dirty="0" err="1">
                  <a:solidFill>
                    <a:srgbClr val="0000FF"/>
                  </a:solidFill>
                </a:rPr>
                <a:t>sorbed</a:t>
              </a:r>
              <a:r>
                <a:rPr lang="fr-FR" b="0" dirty="0">
                  <a:solidFill>
                    <a:srgbClr val="0000FF"/>
                  </a:solidFill>
                </a:rPr>
                <a:t> or </a:t>
              </a:r>
              <a:r>
                <a:rPr lang="fr-FR" b="0" dirty="0" err="1">
                  <a:solidFill>
                    <a:srgbClr val="0000FF"/>
                  </a:solidFill>
                </a:rPr>
                <a:t>incorporated</a:t>
              </a:r>
              <a:r>
                <a:rPr lang="fr-FR" b="0" dirty="0">
                  <a:solidFill>
                    <a:srgbClr val="0000FF"/>
                  </a:solidFill>
                </a:rPr>
                <a:t> </a:t>
              </a:r>
              <a:r>
                <a:rPr lang="fr-FR" b="0" dirty="0" err="1">
                  <a:solidFill>
                    <a:srgbClr val="0000FF"/>
                  </a:solidFill>
                </a:rPr>
                <a:t>into</a:t>
              </a:r>
              <a:r>
                <a:rPr lang="fr-FR" b="0" dirty="0">
                  <a:solidFill>
                    <a:srgbClr val="0000FF"/>
                  </a:solidFill>
                </a:rPr>
                <a:t> the goethite </a:t>
              </a:r>
              <a:r>
                <a:rPr lang="fr-FR" b="0" dirty="0" err="1">
                  <a:solidFill>
                    <a:srgbClr val="0000FF"/>
                  </a:solidFill>
                </a:rPr>
                <a:t>lattice</a:t>
              </a:r>
              <a:r>
                <a:rPr lang="fr-FR" b="0" dirty="0">
                  <a:solidFill>
                    <a:srgbClr val="0000FF"/>
                  </a:solidFill>
                </a:rPr>
                <a:t>?</a:t>
              </a:r>
            </a:p>
          </p:txBody>
        </p:sp>
        <p:pic>
          <p:nvPicPr>
            <p:cNvPr id="7225" name="Picture 57" descr="doigt"/>
            <p:cNvPicPr>
              <a:picLocks noChangeAspect="1" noChangeArrowheads="1"/>
            </p:cNvPicPr>
            <p:nvPr/>
          </p:nvPicPr>
          <p:blipFill>
            <a:blip r:embed="rId7" cstate="print"/>
            <a:srcRect/>
            <a:stretch>
              <a:fillRect/>
            </a:stretch>
          </p:blipFill>
          <p:spPr bwMode="auto">
            <a:xfrm>
              <a:off x="290" y="4053"/>
              <a:ext cx="426" cy="184"/>
            </a:xfrm>
            <a:prstGeom prst="rect">
              <a:avLst/>
            </a:prstGeom>
            <a:noFill/>
          </p:spPr>
        </p:pic>
      </p:grpSp>
      <p:sp>
        <p:nvSpPr>
          <p:cNvPr id="7226" name="Text Box 58"/>
          <p:cNvSpPr txBox="1">
            <a:spLocks noChangeArrowheads="1"/>
          </p:cNvSpPr>
          <p:nvPr/>
        </p:nvSpPr>
        <p:spPr bwMode="auto">
          <a:xfrm>
            <a:off x="425565" y="421052"/>
            <a:ext cx="3672532" cy="396875"/>
          </a:xfrm>
          <a:prstGeom prst="rect">
            <a:avLst/>
          </a:prstGeom>
          <a:noFill/>
          <a:ln w="9525">
            <a:noFill/>
            <a:miter lim="800000"/>
            <a:headEnd/>
            <a:tailEnd/>
          </a:ln>
          <a:effectLst/>
        </p:spPr>
        <p:txBody>
          <a:bodyPr wrap="square">
            <a:spAutoFit/>
          </a:bodyPr>
          <a:lstStyle/>
          <a:p>
            <a:pPr>
              <a:spcBef>
                <a:spcPct val="50000"/>
              </a:spcBef>
            </a:pPr>
            <a:r>
              <a:rPr lang="fr-FR" sz="2000" b="0" dirty="0">
                <a:solidFill>
                  <a:srgbClr val="0000FF"/>
                </a:solidFill>
              </a:rPr>
              <a:t>The </a:t>
            </a:r>
            <a:r>
              <a:rPr lang="fr-FR" sz="2000" b="0" dirty="0" err="1">
                <a:solidFill>
                  <a:srgbClr val="0000FF"/>
                </a:solidFill>
              </a:rPr>
              <a:t>answer</a:t>
            </a:r>
            <a:r>
              <a:rPr lang="fr-FR" sz="2000" b="0" dirty="0">
                <a:solidFill>
                  <a:srgbClr val="0000FF"/>
                </a:solidFill>
              </a:rPr>
              <a:t> </a:t>
            </a:r>
            <a:r>
              <a:rPr lang="fr-FR" sz="2000" b="0" dirty="0" err="1">
                <a:solidFill>
                  <a:srgbClr val="0000FF"/>
                </a:solidFill>
              </a:rPr>
              <a:t>comes</a:t>
            </a:r>
            <a:r>
              <a:rPr lang="fr-FR" sz="2000" b="0" dirty="0">
                <a:solidFill>
                  <a:srgbClr val="0000FF"/>
                </a:solidFill>
              </a:rPr>
              <a:t> </a:t>
            </a:r>
            <a:r>
              <a:rPr lang="fr-FR" sz="2000" b="0" dirty="0" err="1">
                <a:solidFill>
                  <a:srgbClr val="0000FF"/>
                </a:solidFill>
              </a:rPr>
              <a:t>from</a:t>
            </a:r>
            <a:r>
              <a:rPr lang="fr-FR" sz="2000" b="0" dirty="0">
                <a:solidFill>
                  <a:srgbClr val="0000FF"/>
                </a:solidFill>
              </a:rPr>
              <a:t> </a:t>
            </a:r>
            <a:r>
              <a:rPr lang="fr-FR" sz="2000" b="0" dirty="0">
                <a:solidFill>
                  <a:srgbClr val="0000FF"/>
                </a:solidFill>
                <a:latin typeface="Symbol" pitchFamily="18" charset="2"/>
              </a:rPr>
              <a:t>m</a:t>
            </a:r>
            <a:r>
              <a:rPr lang="fr-FR" sz="2000" b="0" dirty="0">
                <a:solidFill>
                  <a:srgbClr val="0000FF"/>
                </a:solidFill>
              </a:rPr>
              <a:t>-XRD</a:t>
            </a:r>
          </a:p>
        </p:txBody>
      </p:sp>
      <p:grpSp>
        <p:nvGrpSpPr>
          <p:cNvPr id="3" name="Group 59"/>
          <p:cNvGrpSpPr>
            <a:grpSpLocks/>
          </p:cNvGrpSpPr>
          <p:nvPr/>
        </p:nvGrpSpPr>
        <p:grpSpPr bwMode="auto">
          <a:xfrm>
            <a:off x="504825" y="3498850"/>
            <a:ext cx="8066088" cy="2740025"/>
            <a:chOff x="318" y="2204"/>
            <a:chExt cx="5081" cy="1726"/>
          </a:xfrm>
        </p:grpSpPr>
        <p:grpSp>
          <p:nvGrpSpPr>
            <p:cNvPr id="4" name="Group 36"/>
            <p:cNvGrpSpPr>
              <a:grpSpLocks/>
            </p:cNvGrpSpPr>
            <p:nvPr/>
          </p:nvGrpSpPr>
          <p:grpSpPr bwMode="auto">
            <a:xfrm>
              <a:off x="318" y="2204"/>
              <a:ext cx="2154" cy="1498"/>
              <a:chOff x="576" y="2726"/>
              <a:chExt cx="2154" cy="1498"/>
            </a:xfrm>
          </p:grpSpPr>
          <p:pic>
            <p:nvPicPr>
              <p:cNvPr id="7205" name="Picture 37" descr="essai-2"/>
              <p:cNvPicPr>
                <a:picLocks noChangeAspect="1" noChangeArrowheads="1"/>
              </p:cNvPicPr>
              <p:nvPr/>
            </p:nvPicPr>
            <p:blipFill>
              <a:blip r:embed="rId8" cstate="print"/>
              <a:srcRect/>
              <a:stretch>
                <a:fillRect/>
              </a:stretch>
            </p:blipFill>
            <p:spPr bwMode="auto">
              <a:xfrm>
                <a:off x="576" y="3020"/>
                <a:ext cx="2154" cy="1204"/>
              </a:xfrm>
              <a:prstGeom prst="rect">
                <a:avLst/>
              </a:prstGeom>
              <a:noFill/>
            </p:spPr>
          </p:pic>
          <p:sp>
            <p:nvSpPr>
              <p:cNvPr id="7206" name="Text Box 38"/>
              <p:cNvSpPr txBox="1">
                <a:spLocks noChangeArrowheads="1"/>
              </p:cNvSpPr>
              <p:nvPr/>
            </p:nvSpPr>
            <p:spPr bwMode="auto">
              <a:xfrm>
                <a:off x="1008" y="2726"/>
                <a:ext cx="1152" cy="250"/>
              </a:xfrm>
              <a:prstGeom prst="rect">
                <a:avLst/>
              </a:prstGeom>
              <a:noFill/>
              <a:ln w="9525">
                <a:noFill/>
                <a:miter lim="800000"/>
                <a:headEnd/>
                <a:tailEnd/>
              </a:ln>
              <a:effectLst/>
            </p:spPr>
            <p:txBody>
              <a:bodyPr>
                <a:spAutoFit/>
              </a:bodyPr>
              <a:lstStyle/>
              <a:p>
                <a:pPr>
                  <a:spcBef>
                    <a:spcPct val="50000"/>
                  </a:spcBef>
                  <a:buClr>
                    <a:schemeClr val="accent2"/>
                  </a:buClr>
                  <a:buFont typeface="Wingdings" pitchFamily="2" charset="2"/>
                  <a:buNone/>
                </a:pPr>
                <a:r>
                  <a:rPr lang="fr-FR" sz="2000" b="0">
                    <a:solidFill>
                      <a:srgbClr val="0000FF"/>
                    </a:solidFill>
                    <a:latin typeface="Comic Sans MS" pitchFamily="66" charset="0"/>
                  </a:rPr>
                  <a:t>Adsorbed Zn</a:t>
                </a:r>
              </a:p>
            </p:txBody>
          </p:sp>
        </p:grpSp>
        <p:pic>
          <p:nvPicPr>
            <p:cNvPr id="7209" name="Picture 41" descr="essai-1"/>
            <p:cNvPicPr>
              <a:picLocks noChangeAspect="1" noChangeArrowheads="1"/>
            </p:cNvPicPr>
            <p:nvPr/>
          </p:nvPicPr>
          <p:blipFill>
            <a:blip r:embed="rId9" cstate="print"/>
            <a:srcRect/>
            <a:stretch>
              <a:fillRect/>
            </a:stretch>
          </p:blipFill>
          <p:spPr bwMode="auto">
            <a:xfrm>
              <a:off x="3243" y="2614"/>
              <a:ext cx="2156" cy="1316"/>
            </a:xfrm>
            <a:prstGeom prst="rect">
              <a:avLst/>
            </a:prstGeom>
            <a:noFill/>
          </p:spPr>
        </p:pic>
        <p:sp>
          <p:nvSpPr>
            <p:cNvPr id="7210" name="Text Box 42"/>
            <p:cNvSpPr txBox="1">
              <a:spLocks noChangeArrowheads="1"/>
            </p:cNvSpPr>
            <p:nvPr/>
          </p:nvSpPr>
          <p:spPr bwMode="auto">
            <a:xfrm>
              <a:off x="3740" y="2434"/>
              <a:ext cx="1363" cy="250"/>
            </a:xfrm>
            <a:prstGeom prst="rect">
              <a:avLst/>
            </a:prstGeom>
            <a:noFill/>
            <a:ln w="9525">
              <a:noFill/>
              <a:miter lim="800000"/>
              <a:headEnd/>
              <a:tailEnd/>
            </a:ln>
            <a:effectLst/>
          </p:spPr>
          <p:txBody>
            <a:bodyPr>
              <a:spAutoFit/>
            </a:bodyPr>
            <a:lstStyle/>
            <a:p>
              <a:pPr>
                <a:spcBef>
                  <a:spcPct val="50000"/>
                </a:spcBef>
                <a:buClr>
                  <a:schemeClr val="accent2"/>
                </a:buClr>
                <a:buFont typeface="Wingdings" pitchFamily="2" charset="2"/>
                <a:buNone/>
              </a:pPr>
              <a:r>
                <a:rPr lang="fr-FR" sz="2000" b="0">
                  <a:solidFill>
                    <a:srgbClr val="0000FF"/>
                  </a:solidFill>
                  <a:latin typeface="Comic Sans MS" pitchFamily="66" charset="0"/>
                </a:rPr>
                <a:t>Substituted Zn</a:t>
              </a:r>
            </a:p>
          </p:txBody>
        </p:sp>
      </p:grpSp>
      <p:grpSp>
        <p:nvGrpSpPr>
          <p:cNvPr id="5" name="Group 64"/>
          <p:cNvGrpSpPr>
            <a:grpSpLocks/>
          </p:cNvGrpSpPr>
          <p:nvPr/>
        </p:nvGrpSpPr>
        <p:grpSpPr bwMode="auto">
          <a:xfrm>
            <a:off x="2597150" y="1125538"/>
            <a:ext cx="2860675" cy="144462"/>
            <a:chOff x="1646" y="709"/>
            <a:chExt cx="1802" cy="91"/>
          </a:xfrm>
        </p:grpSpPr>
        <p:sp>
          <p:nvSpPr>
            <p:cNvPr id="7233" name="Rectangle 65"/>
            <p:cNvSpPr>
              <a:spLocks noChangeArrowheads="1"/>
            </p:cNvSpPr>
            <p:nvPr/>
          </p:nvSpPr>
          <p:spPr bwMode="auto">
            <a:xfrm>
              <a:off x="1646" y="709"/>
              <a:ext cx="91" cy="91"/>
            </a:xfrm>
            <a:prstGeom prst="rect">
              <a:avLst/>
            </a:prstGeom>
            <a:noFill/>
            <a:ln w="25400">
              <a:solidFill>
                <a:srgbClr val="FF6600"/>
              </a:solidFill>
              <a:miter lim="800000"/>
              <a:headEnd/>
              <a:tailEnd/>
            </a:ln>
            <a:effectLst/>
          </p:spPr>
          <p:txBody>
            <a:bodyPr wrap="none" anchor="ctr"/>
            <a:lstStyle/>
            <a:p>
              <a:endParaRPr lang="fr-FR"/>
            </a:p>
          </p:txBody>
        </p:sp>
        <p:sp>
          <p:nvSpPr>
            <p:cNvPr id="7234" name="Line 66"/>
            <p:cNvSpPr>
              <a:spLocks noChangeShapeType="1"/>
            </p:cNvSpPr>
            <p:nvPr/>
          </p:nvSpPr>
          <p:spPr bwMode="auto">
            <a:xfrm>
              <a:off x="1748" y="757"/>
              <a:ext cx="1700" cy="0"/>
            </a:xfrm>
            <a:prstGeom prst="line">
              <a:avLst/>
            </a:prstGeom>
            <a:noFill/>
            <a:ln w="25400">
              <a:solidFill>
                <a:srgbClr val="FF6600"/>
              </a:solidFill>
              <a:round/>
              <a:headEnd/>
              <a:tailEnd type="triangle" w="med" len="med"/>
            </a:ln>
            <a:effectLst/>
          </p:spPr>
          <p:txBody>
            <a:bodyPr/>
            <a:lstStyle/>
            <a:p>
              <a:endParaRPr lang="fr-FR"/>
            </a:p>
          </p:txBody>
        </p:sp>
      </p:grpSp>
      <p:sp>
        <p:nvSpPr>
          <p:cNvPr id="24" name="Rectangle à coins arrondis 23"/>
          <p:cNvSpPr/>
          <p:nvPr/>
        </p:nvSpPr>
        <p:spPr>
          <a:xfrm>
            <a:off x="179512" y="24696"/>
            <a:ext cx="2520280" cy="377502"/>
          </a:xfrm>
          <a:prstGeom prst="roundRect">
            <a:avLst/>
          </a:prstGeom>
          <a:solidFill>
            <a:srgbClr val="FFFF00"/>
          </a:solidFill>
          <a:effectLst>
            <a:outerShdw blurRad="50800" dist="50800" dir="54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5" name="ZoneTexte 24"/>
          <p:cNvSpPr txBox="1">
            <a:spLocks noChangeArrowheads="1"/>
          </p:cNvSpPr>
          <p:nvPr/>
        </p:nvSpPr>
        <p:spPr bwMode="auto">
          <a:xfrm>
            <a:off x="225548" y="42158"/>
            <a:ext cx="2618259" cy="369332"/>
          </a:xfrm>
          <a:prstGeom prst="rect">
            <a:avLst/>
          </a:prstGeom>
          <a:noFill/>
          <a:ln w="9525">
            <a:noFill/>
            <a:miter lim="800000"/>
            <a:headEnd/>
            <a:tailEnd/>
          </a:ln>
        </p:spPr>
        <p:txBody>
          <a:bodyPr wrap="square">
            <a:spAutoFit/>
          </a:bodyPr>
          <a:lstStyle/>
          <a:p>
            <a:r>
              <a:rPr lang="fr-FR" dirty="0">
                <a:latin typeface="Calibri" pitchFamily="34" charset="0"/>
              </a:rPr>
              <a:t>Micro X-ray diffraction</a:t>
            </a:r>
          </a:p>
        </p:txBody>
      </p:sp>
      <p:sp>
        <p:nvSpPr>
          <p:cNvPr id="26" name="ZoneTexte 25"/>
          <p:cNvSpPr txBox="1"/>
          <p:nvPr/>
        </p:nvSpPr>
        <p:spPr>
          <a:xfrm>
            <a:off x="7956376" y="4805433"/>
            <a:ext cx="576064" cy="430887"/>
          </a:xfrm>
          <a:prstGeom prst="rect">
            <a:avLst/>
          </a:prstGeom>
          <a:noFill/>
        </p:spPr>
        <p:txBody>
          <a:bodyPr wrap="square" rtlCol="0">
            <a:spAutoFit/>
          </a:bodyPr>
          <a:lstStyle/>
          <a:p>
            <a:r>
              <a:rPr lang="fr-FR" sz="2200" b="1" dirty="0">
                <a:latin typeface="Arial" pitchFamily="34" charset="0"/>
                <a:cs typeface="Arial" pitchFamily="34" charset="0"/>
              </a:rPr>
              <a:t>Fe</a:t>
            </a:r>
            <a:endParaRPr lang="en-US" sz="2200" b="1" dirty="0">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F_cafeZnFeCuRGB copier"/>
          <p:cNvPicPr preferRelativeResize="0">
            <a:picLocks noChangeAspect="1" noChangeArrowheads="1"/>
          </p:cNvPicPr>
          <p:nvPr/>
        </p:nvPicPr>
        <p:blipFill>
          <a:blip r:embed="rId4" cstate="print"/>
          <a:srcRect/>
          <a:stretch>
            <a:fillRect/>
          </a:stretch>
        </p:blipFill>
        <p:spPr bwMode="auto">
          <a:xfrm>
            <a:off x="419100" y="858838"/>
            <a:ext cx="3217863" cy="2439987"/>
          </a:xfrm>
          <a:prstGeom prst="rect">
            <a:avLst/>
          </a:prstGeom>
          <a:noFill/>
          <a:ln w="63500">
            <a:solidFill>
              <a:srgbClr val="B20442"/>
            </a:solidFill>
            <a:miter lim="800000"/>
            <a:headEnd/>
            <a:tailEnd/>
          </a:ln>
        </p:spPr>
      </p:pic>
      <p:sp>
        <p:nvSpPr>
          <p:cNvPr id="8199" name="Text Box 7"/>
          <p:cNvSpPr txBox="1">
            <a:spLocks noChangeArrowheads="1"/>
          </p:cNvSpPr>
          <p:nvPr/>
        </p:nvSpPr>
        <p:spPr bwMode="auto">
          <a:xfrm>
            <a:off x="474663" y="2852738"/>
            <a:ext cx="779462" cy="304800"/>
          </a:xfrm>
          <a:prstGeom prst="rect">
            <a:avLst/>
          </a:prstGeom>
          <a:noFill/>
          <a:ln w="9525">
            <a:noFill/>
            <a:miter lim="800000"/>
            <a:headEnd/>
            <a:tailEnd/>
          </a:ln>
          <a:effectLst/>
        </p:spPr>
        <p:txBody>
          <a:bodyPr wrap="none">
            <a:spAutoFit/>
          </a:bodyPr>
          <a:lstStyle/>
          <a:p>
            <a:pPr eaLnBrk="0" hangingPunct="0"/>
            <a:r>
              <a:rPr lang="fr-FR" sz="1400" b="0">
                <a:solidFill>
                  <a:srgbClr val="FFFFFF"/>
                </a:solidFill>
              </a:rPr>
              <a:t>300 µm</a:t>
            </a:r>
          </a:p>
        </p:txBody>
      </p:sp>
      <p:pic>
        <p:nvPicPr>
          <p:cNvPr id="8200" name="Picture 8" descr="Leg triangle noir-letblanc copier"/>
          <p:cNvPicPr preferRelativeResize="0">
            <a:picLocks noChangeArrowheads="1"/>
          </p:cNvPicPr>
          <p:nvPr/>
        </p:nvPicPr>
        <p:blipFill>
          <a:blip r:embed="rId5" cstate="print"/>
          <a:srcRect/>
          <a:stretch>
            <a:fillRect/>
          </a:stretch>
        </p:blipFill>
        <p:spPr bwMode="auto">
          <a:xfrm>
            <a:off x="419100" y="871538"/>
            <a:ext cx="900113" cy="719137"/>
          </a:xfrm>
          <a:prstGeom prst="rect">
            <a:avLst/>
          </a:prstGeom>
          <a:noFill/>
        </p:spPr>
      </p:pic>
      <p:grpSp>
        <p:nvGrpSpPr>
          <p:cNvPr id="2" name="Group 19"/>
          <p:cNvGrpSpPr>
            <a:grpSpLocks/>
          </p:cNvGrpSpPr>
          <p:nvPr/>
        </p:nvGrpSpPr>
        <p:grpSpPr bwMode="auto">
          <a:xfrm>
            <a:off x="4067175" y="1417638"/>
            <a:ext cx="596900" cy="655637"/>
            <a:chOff x="4380" y="-32"/>
            <a:chExt cx="376" cy="413"/>
          </a:xfrm>
        </p:grpSpPr>
        <p:sp>
          <p:nvSpPr>
            <p:cNvPr id="8212" name="Oval 20"/>
            <p:cNvSpPr>
              <a:spLocks noChangeAspect="1" noChangeArrowheads="1"/>
            </p:cNvSpPr>
            <p:nvPr/>
          </p:nvSpPr>
          <p:spPr bwMode="auto">
            <a:xfrm>
              <a:off x="4392" y="32"/>
              <a:ext cx="349" cy="349"/>
            </a:xfrm>
            <a:prstGeom prst="ellipse">
              <a:avLst/>
            </a:prstGeom>
            <a:gradFill rotWithShape="0">
              <a:gsLst>
                <a:gs pos="0">
                  <a:srgbClr val="E4FEF6"/>
                </a:gs>
                <a:gs pos="100000">
                  <a:srgbClr val="C2DEC2"/>
                </a:gs>
              </a:gsLst>
              <a:path path="shape">
                <a:fillToRect l="50000" t="50000" r="50000" b="50000"/>
              </a:path>
            </a:gradFill>
            <a:ln w="9525">
              <a:noFill/>
              <a:round/>
              <a:headEnd/>
              <a:tailEnd/>
            </a:ln>
            <a:effectLst>
              <a:prstShdw prst="shdw18" dist="17961" dir="13500000">
                <a:srgbClr val="E4FEF6">
                  <a:gamma/>
                  <a:shade val="60000"/>
                  <a:invGamma/>
                </a:srgbClr>
              </a:prstShdw>
            </a:effectLst>
          </p:spPr>
          <p:txBody>
            <a:bodyPr wrap="none" anchor="ctr"/>
            <a:lstStyle/>
            <a:p>
              <a:endParaRPr lang="fr-FR"/>
            </a:p>
          </p:txBody>
        </p:sp>
        <p:sp>
          <p:nvSpPr>
            <p:cNvPr id="8213" name="Text Box 21"/>
            <p:cNvSpPr txBox="1">
              <a:spLocks noChangeArrowheads="1"/>
            </p:cNvSpPr>
            <p:nvPr/>
          </p:nvSpPr>
          <p:spPr bwMode="auto">
            <a:xfrm>
              <a:off x="4380" y="-32"/>
              <a:ext cx="376" cy="404"/>
            </a:xfrm>
            <a:prstGeom prst="rect">
              <a:avLst/>
            </a:prstGeom>
            <a:noFill/>
            <a:ln w="9525">
              <a:noFill/>
              <a:miter lim="800000"/>
              <a:headEnd/>
              <a:tailEnd/>
            </a:ln>
            <a:effectLst/>
          </p:spPr>
          <p:txBody>
            <a:bodyPr>
              <a:spAutoFit/>
            </a:bodyPr>
            <a:lstStyle/>
            <a:p>
              <a:pPr eaLnBrk="0" hangingPunct="0"/>
              <a:r>
                <a:rPr lang="fr-FR" sz="2600" b="0">
                  <a:solidFill>
                    <a:srgbClr val="ED052C"/>
                  </a:solidFill>
                  <a:effectLst>
                    <a:outerShdw blurRad="38100" dist="38100" dir="2700000" algn="tl">
                      <a:srgbClr val="C0C0C0"/>
                    </a:outerShdw>
                  </a:effectLst>
                  <a:latin typeface="Comic Sans MS" pitchFamily="66" charset="0"/>
                </a:rPr>
                <a:t>Zn</a:t>
              </a:r>
              <a:r>
                <a:rPr lang="fr-FR" sz="3600" b="0">
                  <a:solidFill>
                    <a:srgbClr val="ED052C"/>
                  </a:solidFill>
                  <a:effectLst>
                    <a:outerShdw blurRad="38100" dist="38100" dir="2700000" algn="tl">
                      <a:srgbClr val="C0C0C0"/>
                    </a:outerShdw>
                  </a:effectLst>
                  <a:latin typeface="Comic Sans MS" pitchFamily="66" charset="0"/>
                </a:rPr>
                <a:t> </a:t>
              </a:r>
            </a:p>
          </p:txBody>
        </p:sp>
      </p:grpSp>
      <p:grpSp>
        <p:nvGrpSpPr>
          <p:cNvPr id="3" name="Group 68"/>
          <p:cNvGrpSpPr>
            <a:grpSpLocks/>
          </p:cNvGrpSpPr>
          <p:nvPr/>
        </p:nvGrpSpPr>
        <p:grpSpPr bwMode="auto">
          <a:xfrm>
            <a:off x="2852738" y="2720975"/>
            <a:ext cx="6132512" cy="3459163"/>
            <a:chOff x="1797" y="1714"/>
            <a:chExt cx="3863" cy="2179"/>
          </a:xfrm>
        </p:grpSpPr>
        <p:grpSp>
          <p:nvGrpSpPr>
            <p:cNvPr id="4" name="Group 67"/>
            <p:cNvGrpSpPr>
              <a:grpSpLocks/>
            </p:cNvGrpSpPr>
            <p:nvPr/>
          </p:nvGrpSpPr>
          <p:grpSpPr bwMode="auto">
            <a:xfrm>
              <a:off x="3288" y="2387"/>
              <a:ext cx="2372" cy="1506"/>
              <a:chOff x="3288" y="2387"/>
              <a:chExt cx="2372" cy="1506"/>
            </a:xfrm>
          </p:grpSpPr>
          <p:graphicFrame>
            <p:nvGraphicFramePr>
              <p:cNvPr id="8225" name="Object 33"/>
              <p:cNvGraphicFramePr>
                <a:graphicFrameLocks noChangeAspect="1"/>
              </p:cNvGraphicFramePr>
              <p:nvPr/>
            </p:nvGraphicFramePr>
            <p:xfrm>
              <a:off x="3318" y="2387"/>
              <a:ext cx="2074" cy="1496"/>
            </p:xfrm>
            <a:graphic>
              <a:graphicData uri="http://schemas.openxmlformats.org/presentationml/2006/ole">
                <mc:AlternateContent xmlns:mc="http://schemas.openxmlformats.org/markup-compatibility/2006">
                  <mc:Choice xmlns:v="urn:schemas-microsoft-com:vml" Requires="v">
                    <p:oleObj spid="_x0000_s1032" name="Graphique" r:id="rId6" imgW="5715000" imgH="4686300" progId="MSGraph.Chart.8">
                      <p:embed followColorScheme="full"/>
                    </p:oleObj>
                  </mc:Choice>
                  <mc:Fallback>
                    <p:oleObj name="Graphique" r:id="rId6" imgW="5715000" imgH="4686300" progId="MSGraph.Chart.8">
                      <p:embed followColorScheme="full"/>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8" y="2387"/>
                            <a:ext cx="2074" cy="1496"/>
                          </a:xfrm>
                          <a:prstGeom prst="rect">
                            <a:avLst/>
                          </a:prstGeom>
                          <a:solidFill>
                            <a:schemeClr val="accent1"/>
                          </a:solidFill>
                          <a:ln w="63500">
                            <a:solidFill>
                              <a:srgbClr val="B20442"/>
                            </a:solidFill>
                            <a:miter lim="800000"/>
                            <a:headEnd/>
                            <a:tailEnd/>
                          </a:ln>
                          <a:effectLst>
                            <a:outerShdw dist="35921" dir="2700000" algn="ctr" rotWithShape="0">
                              <a:srgbClr val="D7FFF7"/>
                            </a:outerShdw>
                          </a:effectLst>
                        </p:spPr>
                      </p:pic>
                    </p:oleObj>
                  </mc:Fallback>
                </mc:AlternateContent>
              </a:graphicData>
            </a:graphic>
          </p:graphicFrame>
          <p:sp>
            <p:nvSpPr>
              <p:cNvPr id="8226" name="Text Box 34"/>
              <p:cNvSpPr txBox="1">
                <a:spLocks noChangeAspect="1" noChangeArrowheads="1"/>
              </p:cNvSpPr>
              <p:nvPr/>
            </p:nvSpPr>
            <p:spPr bwMode="auto">
              <a:xfrm>
                <a:off x="4293" y="3720"/>
                <a:ext cx="376" cy="173"/>
              </a:xfrm>
              <a:prstGeom prst="rect">
                <a:avLst/>
              </a:prstGeom>
              <a:noFill/>
              <a:ln w="9525">
                <a:noFill/>
                <a:miter lim="800000"/>
                <a:headEnd/>
                <a:tailEnd/>
              </a:ln>
              <a:effectLst/>
            </p:spPr>
            <p:txBody>
              <a:bodyPr wrap="none">
                <a:spAutoFit/>
              </a:bodyPr>
              <a:lstStyle/>
              <a:p>
                <a:pPr eaLnBrk="0" hangingPunct="0"/>
                <a:r>
                  <a:rPr lang="fr-FR" sz="1200" b="0">
                    <a:cs typeface="Arial" pitchFamily="34" charset="0"/>
                  </a:rPr>
                  <a:t>k (Å</a:t>
                </a:r>
                <a:r>
                  <a:rPr lang="fr-FR" sz="1200" b="0" baseline="30000">
                    <a:cs typeface="Arial" pitchFamily="34" charset="0"/>
                  </a:rPr>
                  <a:t>-1</a:t>
                </a:r>
                <a:r>
                  <a:rPr lang="fr-FR" sz="1200" b="0">
                    <a:cs typeface="Arial" pitchFamily="34" charset="0"/>
                  </a:rPr>
                  <a:t>)</a:t>
                </a:r>
                <a:endParaRPr lang="fr-FR" sz="1200" b="0"/>
              </a:p>
            </p:txBody>
          </p:sp>
          <p:sp>
            <p:nvSpPr>
              <p:cNvPr id="8227" name="Text Box 35"/>
              <p:cNvSpPr txBox="1">
                <a:spLocks noChangeAspect="1" noChangeArrowheads="1"/>
              </p:cNvSpPr>
              <p:nvPr/>
            </p:nvSpPr>
            <p:spPr bwMode="auto">
              <a:xfrm flipV="1">
                <a:off x="3288" y="2863"/>
                <a:ext cx="231" cy="347"/>
              </a:xfrm>
              <a:prstGeom prst="rect">
                <a:avLst/>
              </a:prstGeom>
              <a:noFill/>
              <a:ln w="9525">
                <a:noFill/>
                <a:miter lim="800000"/>
                <a:headEnd/>
                <a:tailEnd/>
              </a:ln>
              <a:effectLst/>
            </p:spPr>
            <p:txBody>
              <a:bodyPr vert="eaVert">
                <a:spAutoFit/>
              </a:bodyPr>
              <a:lstStyle/>
              <a:p>
                <a:pPr eaLnBrk="0" hangingPunct="0"/>
                <a:r>
                  <a:rPr lang="fr-FR" sz="1200" b="0">
                    <a:cs typeface="Arial" pitchFamily="34" charset="0"/>
                  </a:rPr>
                  <a:t>k</a:t>
                </a:r>
                <a:r>
                  <a:rPr lang="fr-FR" sz="1200" b="0" baseline="30000">
                    <a:cs typeface="Arial" pitchFamily="34" charset="0"/>
                  </a:rPr>
                  <a:t>3</a:t>
                </a:r>
                <a:r>
                  <a:rPr lang="fr-FR" sz="1200" b="0">
                    <a:cs typeface="Arial" pitchFamily="34" charset="0"/>
                    <a:sym typeface="Symbol" pitchFamily="18" charset="2"/>
                  </a:rPr>
                  <a:t></a:t>
                </a:r>
                <a:r>
                  <a:rPr lang="fr-FR" sz="1200" b="0">
                    <a:cs typeface="Arial" pitchFamily="34" charset="0"/>
                  </a:rPr>
                  <a:t>(k)</a:t>
                </a:r>
                <a:endParaRPr lang="fr-FR" sz="1200" b="0"/>
              </a:p>
            </p:txBody>
          </p:sp>
          <p:sp>
            <p:nvSpPr>
              <p:cNvPr id="8229" name="Text Box 37"/>
              <p:cNvSpPr txBox="1">
                <a:spLocks noChangeArrowheads="1"/>
              </p:cNvSpPr>
              <p:nvPr/>
            </p:nvSpPr>
            <p:spPr bwMode="auto">
              <a:xfrm>
                <a:off x="4412" y="2387"/>
                <a:ext cx="1248" cy="308"/>
              </a:xfrm>
              <a:prstGeom prst="rect">
                <a:avLst/>
              </a:prstGeom>
              <a:noFill/>
              <a:ln w="9525">
                <a:noFill/>
                <a:miter lim="800000"/>
                <a:headEnd/>
                <a:tailEnd/>
              </a:ln>
              <a:effectLst/>
            </p:spPr>
            <p:txBody>
              <a:bodyPr>
                <a:spAutoFit/>
              </a:bodyPr>
              <a:lstStyle/>
              <a:p>
                <a:pPr eaLnBrk="0" hangingPunct="0"/>
                <a:r>
                  <a:rPr lang="fr-FR" sz="1300" b="0" dirty="0">
                    <a:solidFill>
                      <a:srgbClr val="FF0000"/>
                    </a:solidFill>
                  </a:rPr>
                  <a:t>61 % Phosphate +</a:t>
                </a:r>
                <a:br>
                  <a:rPr lang="fr-FR" sz="1300" b="0" dirty="0">
                    <a:solidFill>
                      <a:srgbClr val="FF0000"/>
                    </a:solidFill>
                  </a:rPr>
                </a:br>
                <a:r>
                  <a:rPr lang="fr-FR" sz="1300" b="0" dirty="0">
                    <a:solidFill>
                      <a:srgbClr val="FF0000"/>
                    </a:solidFill>
                  </a:rPr>
                  <a:t>38 % </a:t>
                </a:r>
                <a:r>
                  <a:rPr lang="fr-FR" sz="1300" b="0" dirty="0" err="1">
                    <a:solidFill>
                      <a:srgbClr val="FF0000"/>
                    </a:solidFill>
                  </a:rPr>
                  <a:t>Willemite</a:t>
                </a:r>
                <a:endParaRPr lang="fr-FR" sz="1300" b="0" dirty="0">
                  <a:solidFill>
                    <a:srgbClr val="FF0000"/>
                  </a:solidFill>
                </a:endParaRPr>
              </a:p>
            </p:txBody>
          </p:sp>
          <p:sp>
            <p:nvSpPr>
              <p:cNvPr id="8228" name="Text Box 36"/>
              <p:cNvSpPr txBox="1">
                <a:spLocks noChangeArrowheads="1"/>
              </p:cNvSpPr>
              <p:nvPr/>
            </p:nvSpPr>
            <p:spPr bwMode="auto">
              <a:xfrm>
                <a:off x="4785" y="3374"/>
                <a:ext cx="600" cy="183"/>
              </a:xfrm>
              <a:prstGeom prst="rect">
                <a:avLst/>
              </a:prstGeom>
              <a:noFill/>
              <a:ln w="9525">
                <a:noFill/>
                <a:miter lim="800000"/>
                <a:headEnd/>
                <a:tailEnd/>
              </a:ln>
              <a:effectLst/>
            </p:spPr>
            <p:txBody>
              <a:bodyPr>
                <a:spAutoFit/>
              </a:bodyPr>
              <a:lstStyle/>
              <a:p>
                <a:pPr algn="ctr" eaLnBrk="0" hangingPunct="0"/>
                <a:r>
                  <a:rPr lang="fr-FR" sz="1300" b="0" i="1"/>
                  <a:t>R</a:t>
                </a:r>
                <a:r>
                  <a:rPr lang="fr-FR" sz="1300" b="0"/>
                  <a:t>=0.35</a:t>
                </a:r>
              </a:p>
            </p:txBody>
          </p:sp>
        </p:grpSp>
        <p:grpSp>
          <p:nvGrpSpPr>
            <p:cNvPr id="5" name="Group 57"/>
            <p:cNvGrpSpPr>
              <a:grpSpLocks/>
            </p:cNvGrpSpPr>
            <p:nvPr/>
          </p:nvGrpSpPr>
          <p:grpSpPr bwMode="auto">
            <a:xfrm>
              <a:off x="1797" y="1714"/>
              <a:ext cx="1547" cy="909"/>
              <a:chOff x="1797" y="1714"/>
              <a:chExt cx="1547" cy="909"/>
            </a:xfrm>
          </p:grpSpPr>
          <p:sp>
            <p:nvSpPr>
              <p:cNvPr id="8230" name="Line 38"/>
              <p:cNvSpPr>
                <a:spLocks noChangeShapeType="1"/>
              </p:cNvSpPr>
              <p:nvPr/>
            </p:nvSpPr>
            <p:spPr bwMode="auto">
              <a:xfrm rot="-662724">
                <a:off x="1957" y="1714"/>
                <a:ext cx="1387" cy="909"/>
              </a:xfrm>
              <a:prstGeom prst="line">
                <a:avLst/>
              </a:prstGeom>
              <a:noFill/>
              <a:ln w="25400">
                <a:solidFill>
                  <a:srgbClr val="FF6600"/>
                </a:solidFill>
                <a:round/>
                <a:headEnd/>
                <a:tailEnd type="triangle" w="med" len="med"/>
              </a:ln>
              <a:effectLst/>
            </p:spPr>
            <p:txBody>
              <a:bodyPr/>
              <a:lstStyle/>
              <a:p>
                <a:endParaRPr lang="fr-FR"/>
              </a:p>
            </p:txBody>
          </p:sp>
          <p:sp>
            <p:nvSpPr>
              <p:cNvPr id="8231" name="Rectangle 39"/>
              <p:cNvSpPr>
                <a:spLocks noChangeArrowheads="1"/>
              </p:cNvSpPr>
              <p:nvPr/>
            </p:nvSpPr>
            <p:spPr bwMode="auto">
              <a:xfrm>
                <a:off x="1797" y="1766"/>
                <a:ext cx="91" cy="91"/>
              </a:xfrm>
              <a:prstGeom prst="rect">
                <a:avLst/>
              </a:prstGeom>
              <a:noFill/>
              <a:ln w="25400">
                <a:solidFill>
                  <a:srgbClr val="FF6600"/>
                </a:solidFill>
                <a:miter lim="800000"/>
                <a:headEnd/>
                <a:tailEnd/>
              </a:ln>
              <a:effectLst/>
            </p:spPr>
            <p:txBody>
              <a:bodyPr wrap="none" anchor="ctr"/>
              <a:lstStyle/>
              <a:p>
                <a:endParaRPr lang="fr-FR"/>
              </a:p>
            </p:txBody>
          </p:sp>
        </p:grpSp>
      </p:grpSp>
      <p:sp>
        <p:nvSpPr>
          <p:cNvPr id="8242" name="Rectangle 50"/>
          <p:cNvSpPr>
            <a:spLocks noChangeArrowheads="1"/>
          </p:cNvSpPr>
          <p:nvPr/>
        </p:nvSpPr>
        <p:spPr bwMode="auto">
          <a:xfrm>
            <a:off x="2484438" y="-88900"/>
            <a:ext cx="6283325" cy="527050"/>
          </a:xfrm>
          <a:prstGeom prst="rect">
            <a:avLst/>
          </a:prstGeom>
          <a:noFill/>
          <a:ln w="9525">
            <a:noFill/>
            <a:miter lim="800000"/>
            <a:headEnd/>
            <a:tailEnd/>
          </a:ln>
          <a:effectLst/>
        </p:spPr>
        <p:txBody>
          <a:bodyPr wrap="none">
            <a:spAutoFit/>
          </a:bodyPr>
          <a:lstStyle/>
          <a:p>
            <a:pPr>
              <a:lnSpc>
                <a:spcPct val="130000"/>
              </a:lnSpc>
              <a:buClr>
                <a:srgbClr val="FF0000"/>
              </a:buClr>
              <a:buFont typeface="Wingdings" pitchFamily="2" charset="2"/>
              <a:buNone/>
            </a:pPr>
            <a:r>
              <a:rPr lang="en-GB" sz="2200" b="0">
                <a:solidFill>
                  <a:srgbClr val="FF0000"/>
                </a:solidFill>
                <a:latin typeface="Comic Sans MS" pitchFamily="66" charset="0"/>
              </a:rPr>
              <a:t>Structural Forms of Zn at the Molecular Scale</a:t>
            </a:r>
            <a:endParaRPr lang="fr-FR" sz="2200" b="0">
              <a:solidFill>
                <a:srgbClr val="FF0000"/>
              </a:solidFill>
              <a:latin typeface="Comic Sans MS" pitchFamily="66" charset="0"/>
            </a:endParaRPr>
          </a:p>
        </p:txBody>
      </p:sp>
      <p:sp>
        <p:nvSpPr>
          <p:cNvPr id="8198" name="Line 6"/>
          <p:cNvSpPr>
            <a:spLocks noChangeShapeType="1"/>
          </p:cNvSpPr>
          <p:nvPr/>
        </p:nvSpPr>
        <p:spPr bwMode="auto">
          <a:xfrm>
            <a:off x="611188" y="3154363"/>
            <a:ext cx="468312" cy="0"/>
          </a:xfrm>
          <a:prstGeom prst="line">
            <a:avLst/>
          </a:prstGeom>
          <a:noFill/>
          <a:ln w="19050">
            <a:solidFill>
              <a:srgbClr val="FFFFFF"/>
            </a:solidFill>
            <a:round/>
            <a:headEnd/>
            <a:tailEnd/>
          </a:ln>
          <a:effectLst/>
        </p:spPr>
        <p:txBody>
          <a:bodyPr/>
          <a:lstStyle/>
          <a:p>
            <a:endParaRPr lang="fr-FR"/>
          </a:p>
        </p:txBody>
      </p:sp>
      <p:sp>
        <p:nvSpPr>
          <p:cNvPr id="8243" name="Text Box 51"/>
          <p:cNvSpPr txBox="1">
            <a:spLocks noChangeArrowheads="1"/>
          </p:cNvSpPr>
          <p:nvPr/>
        </p:nvSpPr>
        <p:spPr bwMode="auto">
          <a:xfrm>
            <a:off x="2700338" y="333375"/>
            <a:ext cx="5400675" cy="396875"/>
          </a:xfrm>
          <a:prstGeom prst="rect">
            <a:avLst/>
          </a:prstGeom>
          <a:noFill/>
          <a:ln w="9525">
            <a:noFill/>
            <a:miter lim="800000"/>
            <a:headEnd/>
            <a:tailEnd/>
          </a:ln>
          <a:effectLst/>
        </p:spPr>
        <p:txBody>
          <a:bodyPr>
            <a:spAutoFit/>
          </a:bodyPr>
          <a:lstStyle/>
          <a:p>
            <a:pPr>
              <a:spcBef>
                <a:spcPct val="50000"/>
              </a:spcBef>
            </a:pPr>
            <a:r>
              <a:rPr lang="fr-FR" sz="2000" b="0">
                <a:solidFill>
                  <a:srgbClr val="0000FF"/>
                </a:solidFill>
              </a:rPr>
              <a:t>The answer comes from </a:t>
            </a:r>
            <a:r>
              <a:rPr lang="fr-FR" sz="2000" b="0" u="sng">
                <a:solidFill>
                  <a:srgbClr val="0000FF"/>
                </a:solidFill>
              </a:rPr>
              <a:t>Zn K-edge</a:t>
            </a:r>
            <a:r>
              <a:rPr lang="fr-FR" sz="2000" b="0">
                <a:solidFill>
                  <a:srgbClr val="0000FF"/>
                </a:solidFill>
              </a:rPr>
              <a:t> </a:t>
            </a:r>
            <a:r>
              <a:rPr lang="fr-FR" sz="2000" b="0">
                <a:solidFill>
                  <a:srgbClr val="0000FF"/>
                </a:solidFill>
                <a:latin typeface="Symbol" pitchFamily="18" charset="2"/>
              </a:rPr>
              <a:t>m</a:t>
            </a:r>
            <a:r>
              <a:rPr lang="fr-FR" sz="2000" b="0">
                <a:solidFill>
                  <a:srgbClr val="0000FF"/>
                </a:solidFill>
              </a:rPr>
              <a:t>-EXAFS</a:t>
            </a:r>
          </a:p>
        </p:txBody>
      </p:sp>
      <p:grpSp>
        <p:nvGrpSpPr>
          <p:cNvPr id="6" name="Group 69"/>
          <p:cNvGrpSpPr>
            <a:grpSpLocks/>
          </p:cNvGrpSpPr>
          <p:nvPr/>
        </p:nvGrpSpPr>
        <p:grpSpPr bwMode="auto">
          <a:xfrm>
            <a:off x="1403648" y="6272755"/>
            <a:ext cx="7128797" cy="452438"/>
            <a:chOff x="1000" y="4019"/>
            <a:chExt cx="4012" cy="285"/>
          </a:xfrm>
        </p:grpSpPr>
        <p:sp>
          <p:nvSpPr>
            <p:cNvPr id="8244" name="Text Box 52"/>
            <p:cNvSpPr txBox="1">
              <a:spLocks noChangeArrowheads="1"/>
            </p:cNvSpPr>
            <p:nvPr/>
          </p:nvSpPr>
          <p:spPr bwMode="auto">
            <a:xfrm>
              <a:off x="1519" y="4019"/>
              <a:ext cx="3493" cy="285"/>
            </a:xfrm>
            <a:prstGeom prst="rect">
              <a:avLst/>
            </a:prstGeom>
            <a:noFill/>
            <a:ln w="9525">
              <a:noFill/>
              <a:miter lim="800000"/>
              <a:headEnd/>
              <a:tailEnd/>
            </a:ln>
            <a:effectLst/>
          </p:spPr>
          <p:txBody>
            <a:bodyPr wrap="square">
              <a:spAutoFit/>
            </a:bodyPr>
            <a:lstStyle/>
            <a:p>
              <a:pPr>
                <a:lnSpc>
                  <a:spcPct val="130000"/>
                </a:lnSpc>
              </a:pPr>
              <a:r>
                <a:rPr lang="fr-FR" b="0" dirty="0" err="1">
                  <a:solidFill>
                    <a:srgbClr val="0000FF"/>
                  </a:solidFill>
                </a:rPr>
                <a:t>What</a:t>
              </a:r>
              <a:r>
                <a:rPr lang="fr-FR" b="0" dirty="0">
                  <a:solidFill>
                    <a:srgbClr val="0000FF"/>
                  </a:solidFill>
                </a:rPr>
                <a:t> </a:t>
              </a:r>
              <a:r>
                <a:rPr lang="fr-FR" b="0" dirty="0" err="1">
                  <a:solidFill>
                    <a:srgbClr val="0000FF"/>
                  </a:solidFill>
                </a:rPr>
                <a:t>is</a:t>
              </a:r>
              <a:r>
                <a:rPr lang="fr-FR" b="0" dirty="0">
                  <a:solidFill>
                    <a:srgbClr val="0000FF"/>
                  </a:solidFill>
                </a:rPr>
                <a:t> the proportion of </a:t>
              </a:r>
              <a:r>
                <a:rPr lang="fr-FR" b="0" dirty="0" err="1">
                  <a:solidFill>
                    <a:srgbClr val="0000FF"/>
                  </a:solidFill>
                </a:rPr>
                <a:t>each</a:t>
              </a:r>
              <a:r>
                <a:rPr lang="fr-FR" b="0" dirty="0">
                  <a:solidFill>
                    <a:srgbClr val="0000FF"/>
                  </a:solidFill>
                </a:rPr>
                <a:t> Zn </a:t>
              </a:r>
              <a:r>
                <a:rPr lang="fr-FR" b="0" dirty="0" err="1">
                  <a:solidFill>
                    <a:srgbClr val="0000FF"/>
                  </a:solidFill>
                </a:rPr>
                <a:t>species</a:t>
              </a:r>
              <a:r>
                <a:rPr lang="fr-FR" b="0" dirty="0">
                  <a:solidFill>
                    <a:srgbClr val="0000FF"/>
                  </a:solidFill>
                </a:rPr>
                <a:t> in the </a:t>
              </a:r>
              <a:r>
                <a:rPr lang="fr-FR" b="0" dirty="0" err="1">
                  <a:solidFill>
                    <a:srgbClr val="0000FF"/>
                  </a:solidFill>
                </a:rPr>
                <a:t>bulk</a:t>
              </a:r>
              <a:r>
                <a:rPr lang="fr-FR" b="0" dirty="0">
                  <a:solidFill>
                    <a:srgbClr val="0000FF"/>
                  </a:solidFill>
                </a:rPr>
                <a:t> </a:t>
              </a:r>
              <a:r>
                <a:rPr lang="fr-FR" b="0" dirty="0" err="1">
                  <a:solidFill>
                    <a:srgbClr val="0000FF"/>
                  </a:solidFill>
                </a:rPr>
                <a:t>soil</a:t>
              </a:r>
              <a:r>
                <a:rPr lang="fr-FR" b="0" dirty="0">
                  <a:solidFill>
                    <a:srgbClr val="0000FF"/>
                  </a:solidFill>
                </a:rPr>
                <a:t> ?</a:t>
              </a:r>
            </a:p>
          </p:txBody>
        </p:sp>
        <p:pic>
          <p:nvPicPr>
            <p:cNvPr id="8245" name="Picture 53" descr="doigt"/>
            <p:cNvPicPr>
              <a:picLocks noChangeAspect="1" noChangeArrowheads="1"/>
            </p:cNvPicPr>
            <p:nvPr/>
          </p:nvPicPr>
          <p:blipFill>
            <a:blip r:embed="rId8" cstate="print"/>
            <a:srcRect/>
            <a:stretch>
              <a:fillRect/>
            </a:stretch>
          </p:blipFill>
          <p:spPr bwMode="auto">
            <a:xfrm>
              <a:off x="1000" y="4108"/>
              <a:ext cx="426" cy="184"/>
            </a:xfrm>
            <a:prstGeom prst="rect">
              <a:avLst/>
            </a:prstGeom>
            <a:noFill/>
          </p:spPr>
        </p:pic>
      </p:grpSp>
      <p:grpSp>
        <p:nvGrpSpPr>
          <p:cNvPr id="7" name="Group 58"/>
          <p:cNvGrpSpPr>
            <a:grpSpLocks/>
          </p:cNvGrpSpPr>
          <p:nvPr/>
        </p:nvGrpSpPr>
        <p:grpSpPr bwMode="auto">
          <a:xfrm>
            <a:off x="5254625" y="849313"/>
            <a:ext cx="3373438" cy="2446337"/>
            <a:chOff x="3310" y="535"/>
            <a:chExt cx="2125" cy="1541"/>
          </a:xfrm>
        </p:grpSpPr>
        <p:graphicFrame>
          <p:nvGraphicFramePr>
            <p:cNvPr id="8233" name="Object 41"/>
            <p:cNvGraphicFramePr>
              <a:graphicFrameLocks noChangeAspect="1"/>
            </p:cNvGraphicFramePr>
            <p:nvPr/>
          </p:nvGraphicFramePr>
          <p:xfrm>
            <a:off x="3310" y="535"/>
            <a:ext cx="2092" cy="1539"/>
          </p:xfrm>
          <a:graphic>
            <a:graphicData uri="http://schemas.openxmlformats.org/presentationml/2006/ole">
              <mc:AlternateContent xmlns:mc="http://schemas.openxmlformats.org/markup-compatibility/2006">
                <mc:Choice xmlns:v="urn:schemas-microsoft-com:vml" Requires="v">
                  <p:oleObj spid="_x0000_s1033" name="Graphique" r:id="rId9" imgW="3771900" imgH="2771775" progId="MSGraph.Chart.8">
                    <p:embed followColorScheme="full"/>
                  </p:oleObj>
                </mc:Choice>
                <mc:Fallback>
                  <p:oleObj name="Graphique" r:id="rId9" imgW="3771900" imgH="2771775" progId="MSGraph.Chart.8">
                    <p:embed followColorScheme="full"/>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0" y="535"/>
                          <a:ext cx="2092" cy="1539"/>
                        </a:xfrm>
                        <a:prstGeom prst="rect">
                          <a:avLst/>
                        </a:prstGeom>
                        <a:solidFill>
                          <a:schemeClr val="accent1"/>
                        </a:solidFill>
                        <a:ln w="63500">
                          <a:solidFill>
                            <a:srgbClr val="B20442"/>
                          </a:solidFill>
                          <a:miter lim="800000"/>
                          <a:headEnd/>
                          <a:tailEnd/>
                        </a:ln>
                      </p:spPr>
                    </p:pic>
                  </p:oleObj>
                </mc:Fallback>
              </mc:AlternateContent>
            </a:graphicData>
          </a:graphic>
        </p:graphicFrame>
        <p:sp>
          <p:nvSpPr>
            <p:cNvPr id="8234" name="Text Box 42"/>
            <p:cNvSpPr txBox="1">
              <a:spLocks noChangeArrowheads="1"/>
            </p:cNvSpPr>
            <p:nvPr/>
          </p:nvSpPr>
          <p:spPr bwMode="auto">
            <a:xfrm flipV="1">
              <a:off x="3337" y="978"/>
              <a:ext cx="231" cy="500"/>
            </a:xfrm>
            <a:prstGeom prst="rect">
              <a:avLst/>
            </a:prstGeom>
            <a:noFill/>
            <a:ln w="9525">
              <a:noFill/>
              <a:miter lim="800000"/>
              <a:headEnd/>
              <a:tailEnd/>
            </a:ln>
            <a:effectLst/>
          </p:spPr>
          <p:txBody>
            <a:bodyPr vert="eaVert">
              <a:spAutoFit/>
            </a:bodyPr>
            <a:lstStyle/>
            <a:p>
              <a:pPr algn="ctr" eaLnBrk="0" hangingPunct="0"/>
              <a:r>
                <a:rPr lang="fr-FR" sz="1200" b="0">
                  <a:cs typeface="Arial" pitchFamily="34" charset="0"/>
                </a:rPr>
                <a:t>k</a:t>
              </a:r>
              <a:r>
                <a:rPr lang="fr-FR" sz="1200" b="0" baseline="30000">
                  <a:cs typeface="Arial" pitchFamily="34" charset="0"/>
                </a:rPr>
                <a:t>3</a:t>
              </a:r>
              <a:r>
                <a:rPr lang="fr-FR" sz="1200" b="0">
                  <a:cs typeface="Arial" pitchFamily="34" charset="0"/>
                  <a:sym typeface="Symbol" pitchFamily="18" charset="2"/>
                </a:rPr>
                <a:t></a:t>
              </a:r>
              <a:r>
                <a:rPr lang="fr-FR" sz="1200" b="0">
                  <a:cs typeface="Arial" pitchFamily="34" charset="0"/>
                </a:rPr>
                <a:t>(k)</a:t>
              </a:r>
              <a:endParaRPr lang="fr-FR" sz="1200" b="0"/>
            </a:p>
          </p:txBody>
        </p:sp>
        <p:sp>
          <p:nvSpPr>
            <p:cNvPr id="8235" name="Text Box 43"/>
            <p:cNvSpPr txBox="1">
              <a:spLocks noChangeArrowheads="1"/>
            </p:cNvSpPr>
            <p:nvPr/>
          </p:nvSpPr>
          <p:spPr bwMode="auto">
            <a:xfrm>
              <a:off x="4358" y="1903"/>
              <a:ext cx="376" cy="173"/>
            </a:xfrm>
            <a:prstGeom prst="rect">
              <a:avLst/>
            </a:prstGeom>
            <a:noFill/>
            <a:ln w="9525">
              <a:noFill/>
              <a:miter lim="800000"/>
              <a:headEnd/>
              <a:tailEnd/>
            </a:ln>
            <a:effectLst/>
          </p:spPr>
          <p:txBody>
            <a:bodyPr wrap="none">
              <a:spAutoFit/>
            </a:bodyPr>
            <a:lstStyle/>
            <a:p>
              <a:pPr eaLnBrk="0" hangingPunct="0"/>
              <a:r>
                <a:rPr lang="fr-FR" sz="1200" b="0">
                  <a:cs typeface="Arial" pitchFamily="34" charset="0"/>
                </a:rPr>
                <a:t>k (Å</a:t>
              </a:r>
              <a:r>
                <a:rPr lang="fr-FR" sz="1200" b="0" baseline="30000">
                  <a:cs typeface="Arial" pitchFamily="34" charset="0"/>
                </a:rPr>
                <a:t>-1</a:t>
              </a:r>
              <a:r>
                <a:rPr lang="fr-FR" sz="1200" b="0">
                  <a:cs typeface="Arial" pitchFamily="34" charset="0"/>
                </a:rPr>
                <a:t>)</a:t>
              </a:r>
              <a:endParaRPr lang="fr-FR" sz="1200" b="0"/>
            </a:p>
          </p:txBody>
        </p:sp>
        <p:sp>
          <p:nvSpPr>
            <p:cNvPr id="8237" name="Text Box 45"/>
            <p:cNvSpPr txBox="1">
              <a:spLocks noChangeArrowheads="1"/>
            </p:cNvSpPr>
            <p:nvPr/>
          </p:nvSpPr>
          <p:spPr bwMode="auto">
            <a:xfrm>
              <a:off x="3934" y="582"/>
              <a:ext cx="1501" cy="308"/>
            </a:xfrm>
            <a:prstGeom prst="rect">
              <a:avLst/>
            </a:prstGeom>
            <a:noFill/>
            <a:ln w="9525">
              <a:noFill/>
              <a:miter lim="800000"/>
              <a:headEnd/>
              <a:tailEnd/>
            </a:ln>
            <a:effectLst/>
          </p:spPr>
          <p:txBody>
            <a:bodyPr wrap="none">
              <a:spAutoFit/>
            </a:bodyPr>
            <a:lstStyle/>
            <a:p>
              <a:pPr algn="ctr" eaLnBrk="0" hangingPunct="0"/>
              <a:r>
                <a:rPr lang="fr-FR" sz="1300" b="0" dirty="0">
                  <a:solidFill>
                    <a:srgbClr val="FF0000"/>
                  </a:solidFill>
                </a:rPr>
                <a:t>100 % Zn-</a:t>
              </a:r>
              <a:r>
                <a:rPr lang="fr-FR" sz="1300" b="0" dirty="0" err="1">
                  <a:solidFill>
                    <a:srgbClr val="FF0000"/>
                  </a:solidFill>
                </a:rPr>
                <a:t>substituted</a:t>
              </a:r>
              <a:r>
                <a:rPr lang="fr-FR" sz="1300" b="0" dirty="0">
                  <a:solidFill>
                    <a:srgbClr val="FF0000"/>
                  </a:solidFill>
                </a:rPr>
                <a:t> goethite</a:t>
              </a:r>
            </a:p>
            <a:p>
              <a:pPr algn="ctr" eaLnBrk="0" hangingPunct="0"/>
              <a:r>
                <a:rPr lang="fr-FR" sz="1300" b="0" dirty="0">
                  <a:solidFill>
                    <a:srgbClr val="FF0000"/>
                  </a:solidFill>
                  <a:sym typeface="Symbol" pitchFamily="18" charset="2"/>
                </a:rPr>
                <a:t>     -(</a:t>
              </a:r>
              <a:r>
                <a:rPr lang="fr-FR" sz="1300" b="0" dirty="0" err="1">
                  <a:solidFill>
                    <a:srgbClr val="FF0000"/>
                  </a:solidFill>
                  <a:sym typeface="Symbol" pitchFamily="18" charset="2"/>
                </a:rPr>
                <a:t>Fe,Zn</a:t>
              </a:r>
              <a:r>
                <a:rPr lang="fr-FR" sz="1300" b="0" dirty="0">
                  <a:solidFill>
                    <a:srgbClr val="FF0000"/>
                  </a:solidFill>
                  <a:sym typeface="Symbol" pitchFamily="18" charset="2"/>
                </a:rPr>
                <a:t>)OOH</a:t>
              </a:r>
              <a:endParaRPr lang="fr-FR" sz="1300" b="0" dirty="0">
                <a:solidFill>
                  <a:srgbClr val="FF0000"/>
                </a:solidFill>
              </a:endParaRPr>
            </a:p>
          </p:txBody>
        </p:sp>
      </p:grpSp>
      <p:grpSp>
        <p:nvGrpSpPr>
          <p:cNvPr id="8" name="Group 55"/>
          <p:cNvGrpSpPr>
            <a:grpSpLocks/>
          </p:cNvGrpSpPr>
          <p:nvPr/>
        </p:nvGrpSpPr>
        <p:grpSpPr bwMode="auto">
          <a:xfrm>
            <a:off x="2597150" y="1125538"/>
            <a:ext cx="2860675" cy="144462"/>
            <a:chOff x="1646" y="709"/>
            <a:chExt cx="1802" cy="91"/>
          </a:xfrm>
        </p:grpSpPr>
        <p:sp>
          <p:nvSpPr>
            <p:cNvPr id="8203" name="Rectangle 11"/>
            <p:cNvSpPr>
              <a:spLocks noChangeArrowheads="1"/>
            </p:cNvSpPr>
            <p:nvPr/>
          </p:nvSpPr>
          <p:spPr bwMode="auto">
            <a:xfrm>
              <a:off x="1646" y="709"/>
              <a:ext cx="91" cy="91"/>
            </a:xfrm>
            <a:prstGeom prst="rect">
              <a:avLst/>
            </a:prstGeom>
            <a:noFill/>
            <a:ln w="25400">
              <a:solidFill>
                <a:srgbClr val="FF6600"/>
              </a:solidFill>
              <a:miter lim="800000"/>
              <a:headEnd/>
              <a:tailEnd/>
            </a:ln>
            <a:effectLst/>
          </p:spPr>
          <p:txBody>
            <a:bodyPr wrap="none" anchor="ctr"/>
            <a:lstStyle/>
            <a:p>
              <a:endParaRPr lang="fr-FR"/>
            </a:p>
          </p:txBody>
        </p:sp>
        <p:sp>
          <p:nvSpPr>
            <p:cNvPr id="8210" name="Line 18"/>
            <p:cNvSpPr>
              <a:spLocks noChangeShapeType="1"/>
            </p:cNvSpPr>
            <p:nvPr/>
          </p:nvSpPr>
          <p:spPr bwMode="auto">
            <a:xfrm>
              <a:off x="1748" y="757"/>
              <a:ext cx="1700" cy="0"/>
            </a:xfrm>
            <a:prstGeom prst="line">
              <a:avLst/>
            </a:prstGeom>
            <a:noFill/>
            <a:ln w="25400">
              <a:solidFill>
                <a:srgbClr val="FF6600"/>
              </a:solidFill>
              <a:round/>
              <a:headEnd/>
              <a:tailEnd type="triangle" w="med" len="med"/>
            </a:ln>
            <a:effectLst/>
          </p:spPr>
          <p:txBody>
            <a:bodyPr/>
            <a:lstStyle/>
            <a:p>
              <a:endParaRPr lang="fr-FR"/>
            </a:p>
          </p:txBody>
        </p:sp>
      </p:grpSp>
      <p:grpSp>
        <p:nvGrpSpPr>
          <p:cNvPr id="9" name="Group 66"/>
          <p:cNvGrpSpPr>
            <a:grpSpLocks/>
          </p:cNvGrpSpPr>
          <p:nvPr/>
        </p:nvGrpSpPr>
        <p:grpSpPr bwMode="auto">
          <a:xfrm>
            <a:off x="374650" y="2160588"/>
            <a:ext cx="3586163" cy="4038600"/>
            <a:chOff x="236" y="1361"/>
            <a:chExt cx="2259" cy="2544"/>
          </a:xfrm>
        </p:grpSpPr>
        <p:grpSp>
          <p:nvGrpSpPr>
            <p:cNvPr id="10" name="Group 64"/>
            <p:cNvGrpSpPr>
              <a:grpSpLocks/>
            </p:cNvGrpSpPr>
            <p:nvPr/>
          </p:nvGrpSpPr>
          <p:grpSpPr bwMode="auto">
            <a:xfrm>
              <a:off x="236" y="2387"/>
              <a:ext cx="2259" cy="1518"/>
              <a:chOff x="236" y="2387"/>
              <a:chExt cx="2259" cy="1518"/>
            </a:xfrm>
          </p:grpSpPr>
          <p:graphicFrame>
            <p:nvGraphicFramePr>
              <p:cNvPr id="8216" name="Object 24"/>
              <p:cNvGraphicFramePr>
                <a:graphicFrameLocks noChangeAspect="1"/>
              </p:cNvGraphicFramePr>
              <p:nvPr/>
            </p:nvGraphicFramePr>
            <p:xfrm>
              <a:off x="266" y="2387"/>
              <a:ext cx="1999" cy="1501"/>
            </p:xfrm>
            <a:graphic>
              <a:graphicData uri="http://schemas.openxmlformats.org/presentationml/2006/ole">
                <mc:AlternateContent xmlns:mc="http://schemas.openxmlformats.org/markup-compatibility/2006">
                  <mc:Choice xmlns:v="urn:schemas-microsoft-com:vml" Requires="v">
                    <p:oleObj spid="_x0000_s1034" name="Graphique" r:id="rId11" imgW="5715000" imgH="4686300" progId="MSGraph.Chart.8">
                      <p:embed followColorScheme="full"/>
                    </p:oleObj>
                  </mc:Choice>
                  <mc:Fallback>
                    <p:oleObj name="Graphique" r:id="rId11" imgW="5715000" imgH="4686300" progId="MSGraph.Chart.8">
                      <p:embed followColorScheme="full"/>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 y="2387"/>
                            <a:ext cx="1999" cy="1501"/>
                          </a:xfrm>
                          <a:prstGeom prst="rect">
                            <a:avLst/>
                          </a:prstGeom>
                          <a:solidFill>
                            <a:schemeClr val="accent1"/>
                          </a:solidFill>
                          <a:ln w="63500">
                            <a:solidFill>
                              <a:srgbClr val="B20442"/>
                            </a:solidFill>
                            <a:miter lim="800000"/>
                            <a:headEnd/>
                            <a:tailEnd/>
                          </a:ln>
                          <a:effectLst>
                            <a:outerShdw dist="35921" dir="2700000" algn="ctr" rotWithShape="0">
                              <a:srgbClr val="D7FFF7"/>
                            </a:outerShdw>
                          </a:effectLst>
                        </p:spPr>
                      </p:pic>
                    </p:oleObj>
                  </mc:Fallback>
                </mc:AlternateContent>
              </a:graphicData>
            </a:graphic>
          </p:graphicFrame>
          <p:sp>
            <p:nvSpPr>
              <p:cNvPr id="8217" name="Text Box 25"/>
              <p:cNvSpPr txBox="1">
                <a:spLocks noChangeAspect="1" noChangeArrowheads="1"/>
              </p:cNvSpPr>
              <p:nvPr/>
            </p:nvSpPr>
            <p:spPr bwMode="auto">
              <a:xfrm>
                <a:off x="1111" y="3732"/>
                <a:ext cx="376" cy="173"/>
              </a:xfrm>
              <a:prstGeom prst="rect">
                <a:avLst/>
              </a:prstGeom>
              <a:noFill/>
              <a:ln w="9525">
                <a:noFill/>
                <a:miter lim="800000"/>
                <a:headEnd/>
                <a:tailEnd/>
              </a:ln>
              <a:effectLst/>
            </p:spPr>
            <p:txBody>
              <a:bodyPr wrap="none">
                <a:spAutoFit/>
              </a:bodyPr>
              <a:lstStyle/>
              <a:p>
                <a:pPr eaLnBrk="0" hangingPunct="0"/>
                <a:r>
                  <a:rPr lang="fr-FR" sz="1200" b="0">
                    <a:cs typeface="Arial" pitchFamily="34" charset="0"/>
                  </a:rPr>
                  <a:t>k (Å</a:t>
                </a:r>
                <a:r>
                  <a:rPr lang="fr-FR" sz="1200" b="0" baseline="30000">
                    <a:cs typeface="Arial" pitchFamily="34" charset="0"/>
                  </a:rPr>
                  <a:t>-1</a:t>
                </a:r>
                <a:r>
                  <a:rPr lang="fr-FR" sz="1200" b="0">
                    <a:cs typeface="Arial" pitchFamily="34" charset="0"/>
                  </a:rPr>
                  <a:t>)</a:t>
                </a:r>
                <a:endParaRPr lang="fr-FR" sz="1200" b="0"/>
              </a:p>
            </p:txBody>
          </p:sp>
          <p:sp>
            <p:nvSpPr>
              <p:cNvPr id="8218" name="Text Box 26"/>
              <p:cNvSpPr txBox="1">
                <a:spLocks noChangeAspect="1" noChangeArrowheads="1"/>
              </p:cNvSpPr>
              <p:nvPr/>
            </p:nvSpPr>
            <p:spPr bwMode="auto">
              <a:xfrm flipV="1">
                <a:off x="236" y="2882"/>
                <a:ext cx="231" cy="362"/>
              </a:xfrm>
              <a:prstGeom prst="rect">
                <a:avLst/>
              </a:prstGeom>
              <a:noFill/>
              <a:ln w="9525">
                <a:noFill/>
                <a:miter lim="800000"/>
                <a:headEnd/>
                <a:tailEnd/>
              </a:ln>
              <a:effectLst/>
            </p:spPr>
            <p:txBody>
              <a:bodyPr vert="eaVert">
                <a:spAutoFit/>
              </a:bodyPr>
              <a:lstStyle/>
              <a:p>
                <a:pPr eaLnBrk="0" hangingPunct="0"/>
                <a:r>
                  <a:rPr lang="fr-FR" sz="1200" b="0">
                    <a:cs typeface="Arial" pitchFamily="34" charset="0"/>
                  </a:rPr>
                  <a:t>k</a:t>
                </a:r>
                <a:r>
                  <a:rPr lang="fr-FR" sz="1200" b="0" baseline="30000">
                    <a:cs typeface="Arial" pitchFamily="34" charset="0"/>
                  </a:rPr>
                  <a:t>3</a:t>
                </a:r>
                <a:r>
                  <a:rPr lang="fr-FR" sz="1200" b="0">
                    <a:cs typeface="Arial" pitchFamily="34" charset="0"/>
                    <a:sym typeface="Symbol" pitchFamily="18" charset="2"/>
                  </a:rPr>
                  <a:t></a:t>
                </a:r>
                <a:r>
                  <a:rPr lang="fr-FR" sz="1200" b="0">
                    <a:cs typeface="Arial" pitchFamily="34" charset="0"/>
                  </a:rPr>
                  <a:t>(k)</a:t>
                </a:r>
                <a:endParaRPr lang="fr-FR" sz="1200" b="0"/>
              </a:p>
            </p:txBody>
          </p:sp>
          <p:sp>
            <p:nvSpPr>
              <p:cNvPr id="8220" name="Text Box 28"/>
              <p:cNvSpPr txBox="1">
                <a:spLocks noChangeArrowheads="1"/>
              </p:cNvSpPr>
              <p:nvPr/>
            </p:nvSpPr>
            <p:spPr bwMode="auto">
              <a:xfrm>
                <a:off x="1247" y="2396"/>
                <a:ext cx="1248" cy="308"/>
              </a:xfrm>
              <a:prstGeom prst="rect">
                <a:avLst/>
              </a:prstGeom>
              <a:noFill/>
              <a:ln w="9525">
                <a:noFill/>
                <a:miter lim="800000"/>
                <a:headEnd/>
                <a:tailEnd/>
              </a:ln>
              <a:effectLst/>
            </p:spPr>
            <p:txBody>
              <a:bodyPr>
                <a:spAutoFit/>
              </a:bodyPr>
              <a:lstStyle/>
              <a:p>
                <a:pPr eaLnBrk="0" hangingPunct="0"/>
                <a:r>
                  <a:rPr lang="fr-FR" sz="1300" b="0" dirty="0">
                    <a:solidFill>
                      <a:srgbClr val="FF0000"/>
                    </a:solidFill>
                  </a:rPr>
                  <a:t>75 % </a:t>
                </a:r>
                <a:r>
                  <a:rPr lang="fr-FR" sz="1300" b="0" dirty="0" err="1">
                    <a:solidFill>
                      <a:srgbClr val="FF0000"/>
                    </a:solidFill>
                  </a:rPr>
                  <a:t>Phyllosilicate</a:t>
                </a:r>
                <a:r>
                  <a:rPr lang="fr-FR" sz="1300" b="0" dirty="0">
                    <a:solidFill>
                      <a:srgbClr val="FF0000"/>
                    </a:solidFill>
                  </a:rPr>
                  <a:t> +</a:t>
                </a:r>
                <a:br>
                  <a:rPr lang="fr-FR" sz="1300" b="0" dirty="0">
                    <a:solidFill>
                      <a:srgbClr val="FF0000"/>
                    </a:solidFill>
                  </a:rPr>
                </a:br>
                <a:r>
                  <a:rPr lang="fr-FR" sz="1300" b="0" dirty="0">
                    <a:solidFill>
                      <a:srgbClr val="FF0000"/>
                    </a:solidFill>
                  </a:rPr>
                  <a:t>26 % Goethite</a:t>
                </a:r>
              </a:p>
            </p:txBody>
          </p:sp>
          <p:sp>
            <p:nvSpPr>
              <p:cNvPr id="8219" name="Text Box 27"/>
              <p:cNvSpPr txBox="1">
                <a:spLocks noChangeArrowheads="1"/>
              </p:cNvSpPr>
              <p:nvPr/>
            </p:nvSpPr>
            <p:spPr bwMode="auto">
              <a:xfrm>
                <a:off x="1746" y="3403"/>
                <a:ext cx="600" cy="183"/>
              </a:xfrm>
              <a:prstGeom prst="rect">
                <a:avLst/>
              </a:prstGeom>
              <a:noFill/>
              <a:ln w="9525">
                <a:noFill/>
                <a:miter lim="800000"/>
                <a:headEnd/>
                <a:tailEnd/>
              </a:ln>
              <a:effectLst/>
            </p:spPr>
            <p:txBody>
              <a:bodyPr>
                <a:spAutoFit/>
              </a:bodyPr>
              <a:lstStyle/>
              <a:p>
                <a:pPr algn="ctr" eaLnBrk="0" hangingPunct="0"/>
                <a:r>
                  <a:rPr lang="fr-FR" sz="1300" b="0" i="1"/>
                  <a:t>R</a:t>
                </a:r>
                <a:r>
                  <a:rPr lang="fr-FR" sz="1300" b="0"/>
                  <a:t>=0.39</a:t>
                </a:r>
              </a:p>
            </p:txBody>
          </p:sp>
        </p:grpSp>
        <p:grpSp>
          <p:nvGrpSpPr>
            <p:cNvPr id="11" name="Group 56"/>
            <p:cNvGrpSpPr>
              <a:grpSpLocks/>
            </p:cNvGrpSpPr>
            <p:nvPr/>
          </p:nvGrpSpPr>
          <p:grpSpPr bwMode="auto">
            <a:xfrm>
              <a:off x="1290" y="1361"/>
              <a:ext cx="91" cy="1060"/>
              <a:chOff x="1290" y="1361"/>
              <a:chExt cx="91" cy="1060"/>
            </a:xfrm>
          </p:grpSpPr>
          <p:sp>
            <p:nvSpPr>
              <p:cNvPr id="8221" name="Line 29"/>
              <p:cNvSpPr>
                <a:spLocks noChangeShapeType="1"/>
              </p:cNvSpPr>
              <p:nvPr/>
            </p:nvSpPr>
            <p:spPr bwMode="auto">
              <a:xfrm>
                <a:off x="1338" y="1458"/>
                <a:ext cx="0" cy="963"/>
              </a:xfrm>
              <a:prstGeom prst="line">
                <a:avLst/>
              </a:prstGeom>
              <a:noFill/>
              <a:ln w="25400">
                <a:solidFill>
                  <a:srgbClr val="FF6600"/>
                </a:solidFill>
                <a:round/>
                <a:headEnd/>
                <a:tailEnd type="triangle" w="med" len="med"/>
              </a:ln>
              <a:effectLst/>
            </p:spPr>
            <p:txBody>
              <a:bodyPr/>
              <a:lstStyle/>
              <a:p>
                <a:endParaRPr lang="fr-FR"/>
              </a:p>
            </p:txBody>
          </p:sp>
          <p:sp>
            <p:nvSpPr>
              <p:cNvPr id="8222" name="Rectangle 30"/>
              <p:cNvSpPr>
                <a:spLocks noChangeArrowheads="1"/>
              </p:cNvSpPr>
              <p:nvPr/>
            </p:nvSpPr>
            <p:spPr bwMode="auto">
              <a:xfrm>
                <a:off x="1290" y="1361"/>
                <a:ext cx="91" cy="91"/>
              </a:xfrm>
              <a:prstGeom prst="rect">
                <a:avLst/>
              </a:prstGeom>
              <a:noFill/>
              <a:ln w="25400">
                <a:solidFill>
                  <a:srgbClr val="FF6600"/>
                </a:solidFill>
                <a:miter lim="800000"/>
                <a:headEnd/>
                <a:tailEnd/>
              </a:ln>
              <a:effectLst/>
            </p:spPr>
            <p:txBody>
              <a:bodyPr wrap="none" anchor="ctr"/>
              <a:lstStyle/>
              <a:p>
                <a:endParaRPr lang="fr-FR"/>
              </a:p>
            </p:txBody>
          </p:sp>
        </p:grpSp>
      </p:grpSp>
      <p:sp>
        <p:nvSpPr>
          <p:cNvPr id="43" name="Rectangle à coins arrondis 42"/>
          <p:cNvSpPr/>
          <p:nvPr/>
        </p:nvSpPr>
        <p:spPr>
          <a:xfrm>
            <a:off x="251521" y="116632"/>
            <a:ext cx="1584175" cy="377502"/>
          </a:xfrm>
          <a:prstGeom prst="roundRect">
            <a:avLst/>
          </a:prstGeom>
          <a:solidFill>
            <a:srgbClr val="FFFF00"/>
          </a:solidFill>
          <a:effectLst>
            <a:outerShdw blurRad="50800" dist="50800" dir="54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4" name="ZoneTexte 24"/>
          <p:cNvSpPr txBox="1">
            <a:spLocks noChangeArrowheads="1"/>
          </p:cNvSpPr>
          <p:nvPr/>
        </p:nvSpPr>
        <p:spPr bwMode="auto">
          <a:xfrm>
            <a:off x="297557" y="134094"/>
            <a:ext cx="1538139" cy="369332"/>
          </a:xfrm>
          <a:prstGeom prst="rect">
            <a:avLst/>
          </a:prstGeom>
          <a:noFill/>
          <a:ln w="9525">
            <a:noFill/>
            <a:miter lim="800000"/>
            <a:headEnd/>
            <a:tailEnd/>
          </a:ln>
        </p:spPr>
        <p:txBody>
          <a:bodyPr wrap="square">
            <a:spAutoFit/>
          </a:bodyPr>
          <a:lstStyle/>
          <a:p>
            <a:r>
              <a:rPr lang="fr-FR" dirty="0">
                <a:latin typeface="Calibri" pitchFamily="34" charset="0"/>
              </a:rPr>
              <a:t>Micro EXAFS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40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e 47"/>
          <p:cNvGrpSpPr/>
          <p:nvPr/>
        </p:nvGrpSpPr>
        <p:grpSpPr>
          <a:xfrm>
            <a:off x="954088" y="404813"/>
            <a:ext cx="8037512" cy="5891212"/>
            <a:chOff x="954088" y="404813"/>
            <a:chExt cx="8037512" cy="5891212"/>
          </a:xfrm>
        </p:grpSpPr>
        <p:grpSp>
          <p:nvGrpSpPr>
            <p:cNvPr id="3" name="Group 25"/>
            <p:cNvGrpSpPr>
              <a:grpSpLocks/>
            </p:cNvGrpSpPr>
            <p:nvPr/>
          </p:nvGrpSpPr>
          <p:grpSpPr bwMode="auto">
            <a:xfrm>
              <a:off x="5006975" y="1249363"/>
              <a:ext cx="3984625" cy="3240087"/>
              <a:chOff x="2954" y="952"/>
              <a:chExt cx="2510" cy="2041"/>
            </a:xfrm>
          </p:grpSpPr>
          <p:graphicFrame>
            <p:nvGraphicFramePr>
              <p:cNvPr id="9242" name="Object 26"/>
              <p:cNvGraphicFramePr>
                <a:graphicFrameLocks noChangeAspect="1"/>
              </p:cNvGraphicFramePr>
              <p:nvPr/>
            </p:nvGraphicFramePr>
            <p:xfrm>
              <a:off x="2971" y="952"/>
              <a:ext cx="2493" cy="2033"/>
            </p:xfrm>
            <a:graphic>
              <a:graphicData uri="http://schemas.openxmlformats.org/presentationml/2006/ole">
                <mc:AlternateContent xmlns:mc="http://schemas.openxmlformats.org/markup-compatibility/2006">
                  <mc:Choice xmlns:v="urn:schemas-microsoft-com:vml" Requires="v">
                    <p:oleObj spid="_x0000_s2058" name="Graphique" r:id="rId4" imgW="5715000" imgH="4686300" progId="MSGraph.Chart.8">
                      <p:embed followColorScheme="full"/>
                    </p:oleObj>
                  </mc:Choice>
                  <mc:Fallback>
                    <p:oleObj name="Graphique" r:id="rId4" imgW="5715000" imgH="4686300" progId="MSGraph.Chart.8">
                      <p:embed followColorScheme="full"/>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 y="952"/>
                            <a:ext cx="2493" cy="2033"/>
                          </a:xfrm>
                          <a:prstGeom prst="rect">
                            <a:avLst/>
                          </a:prstGeom>
                          <a:solidFill>
                            <a:schemeClr val="accent1"/>
                          </a:solidFill>
                          <a:ln w="63500">
                            <a:solidFill>
                              <a:srgbClr val="B20442"/>
                            </a:solidFill>
                            <a:miter lim="800000"/>
                            <a:headEnd/>
                            <a:tailEnd/>
                          </a:ln>
                        </p:spPr>
                      </p:pic>
                    </p:oleObj>
                  </mc:Fallback>
                </mc:AlternateContent>
              </a:graphicData>
            </a:graphic>
          </p:graphicFrame>
          <p:sp>
            <p:nvSpPr>
              <p:cNvPr id="9243" name="Text Box 27"/>
              <p:cNvSpPr txBox="1">
                <a:spLocks noChangeAspect="1" noChangeArrowheads="1"/>
              </p:cNvSpPr>
              <p:nvPr/>
            </p:nvSpPr>
            <p:spPr bwMode="auto">
              <a:xfrm>
                <a:off x="4160" y="2801"/>
                <a:ext cx="416" cy="192"/>
              </a:xfrm>
              <a:prstGeom prst="rect">
                <a:avLst/>
              </a:prstGeom>
              <a:noFill/>
              <a:ln w="9525">
                <a:noFill/>
                <a:miter lim="800000"/>
                <a:headEnd/>
                <a:tailEnd/>
              </a:ln>
              <a:effectLst/>
            </p:spPr>
            <p:txBody>
              <a:bodyPr wrap="none">
                <a:spAutoFit/>
              </a:bodyPr>
              <a:lstStyle/>
              <a:p>
                <a:pPr eaLnBrk="0" hangingPunct="0"/>
                <a:r>
                  <a:rPr lang="fr-FR" sz="1400" b="0">
                    <a:cs typeface="Arial" pitchFamily="34" charset="0"/>
                  </a:rPr>
                  <a:t>k (Å</a:t>
                </a:r>
                <a:r>
                  <a:rPr lang="fr-FR" sz="1400" b="0" baseline="30000">
                    <a:cs typeface="Arial" pitchFamily="34" charset="0"/>
                  </a:rPr>
                  <a:t>-1</a:t>
                </a:r>
                <a:r>
                  <a:rPr lang="fr-FR" sz="1400" b="0">
                    <a:cs typeface="Arial" pitchFamily="34" charset="0"/>
                  </a:rPr>
                  <a:t>)</a:t>
                </a:r>
                <a:endParaRPr lang="fr-FR" sz="1400" b="0"/>
              </a:p>
            </p:txBody>
          </p:sp>
          <p:sp>
            <p:nvSpPr>
              <p:cNvPr id="9244" name="Text Box 28"/>
              <p:cNvSpPr txBox="1">
                <a:spLocks noChangeAspect="1" noChangeArrowheads="1"/>
              </p:cNvSpPr>
              <p:nvPr/>
            </p:nvSpPr>
            <p:spPr bwMode="auto">
              <a:xfrm flipV="1">
                <a:off x="2954" y="1709"/>
                <a:ext cx="250" cy="358"/>
              </a:xfrm>
              <a:prstGeom prst="rect">
                <a:avLst/>
              </a:prstGeom>
              <a:noFill/>
              <a:ln w="9525">
                <a:noFill/>
                <a:miter lim="800000"/>
                <a:headEnd/>
                <a:tailEnd/>
              </a:ln>
              <a:effectLst/>
            </p:spPr>
            <p:txBody>
              <a:bodyPr vert="eaVert">
                <a:spAutoFit/>
              </a:bodyPr>
              <a:lstStyle/>
              <a:p>
                <a:pPr eaLnBrk="0" hangingPunct="0"/>
                <a:r>
                  <a:rPr lang="fr-FR" sz="1400" b="0">
                    <a:cs typeface="Arial" pitchFamily="34" charset="0"/>
                  </a:rPr>
                  <a:t>k</a:t>
                </a:r>
                <a:r>
                  <a:rPr lang="fr-FR" sz="1400" b="0" baseline="30000">
                    <a:cs typeface="Arial" pitchFamily="34" charset="0"/>
                  </a:rPr>
                  <a:t>3</a:t>
                </a:r>
                <a:r>
                  <a:rPr lang="fr-FR" sz="1400" b="0">
                    <a:cs typeface="Arial" pitchFamily="34" charset="0"/>
                    <a:sym typeface="Symbol" pitchFamily="18" charset="2"/>
                  </a:rPr>
                  <a:t></a:t>
                </a:r>
                <a:r>
                  <a:rPr lang="fr-FR" sz="1400" b="0">
                    <a:cs typeface="Arial" pitchFamily="34" charset="0"/>
                  </a:rPr>
                  <a:t>(k)</a:t>
                </a:r>
                <a:endParaRPr lang="fr-FR" sz="1400" b="0"/>
              </a:p>
            </p:txBody>
          </p:sp>
        </p:grpSp>
        <p:grpSp>
          <p:nvGrpSpPr>
            <p:cNvPr id="4" name="Group 51"/>
            <p:cNvGrpSpPr>
              <a:grpSpLocks/>
            </p:cNvGrpSpPr>
            <p:nvPr/>
          </p:nvGrpSpPr>
          <p:grpSpPr bwMode="auto">
            <a:xfrm>
              <a:off x="954088" y="5927725"/>
              <a:ext cx="2908300" cy="368300"/>
              <a:chOff x="601" y="3734"/>
              <a:chExt cx="1832" cy="232"/>
            </a:xfrm>
          </p:grpSpPr>
          <p:sp>
            <p:nvSpPr>
              <p:cNvPr id="9245" name="Text Box 29"/>
              <p:cNvSpPr txBox="1">
                <a:spLocks noChangeArrowheads="1"/>
              </p:cNvSpPr>
              <p:nvPr/>
            </p:nvSpPr>
            <p:spPr bwMode="auto">
              <a:xfrm>
                <a:off x="870" y="3735"/>
                <a:ext cx="1548" cy="231"/>
              </a:xfrm>
              <a:prstGeom prst="rect">
                <a:avLst/>
              </a:prstGeom>
              <a:noFill/>
              <a:ln w="9525">
                <a:noFill/>
                <a:miter lim="800000"/>
                <a:headEnd/>
                <a:tailEnd/>
              </a:ln>
              <a:effectLst/>
            </p:spPr>
            <p:txBody>
              <a:bodyPr wrap="none">
                <a:spAutoFit/>
              </a:bodyPr>
              <a:lstStyle/>
              <a:p>
                <a:pPr eaLnBrk="0" hangingPunct="0"/>
                <a:r>
                  <a:rPr lang="fr-FR" b="0">
                    <a:solidFill>
                      <a:srgbClr val="ED052C"/>
                    </a:solidFill>
                    <a:sym typeface="Symbol" pitchFamily="18" charset="2"/>
                  </a:rPr>
                  <a:t>Average Zn speciation</a:t>
                </a:r>
              </a:p>
            </p:txBody>
          </p:sp>
          <p:sp>
            <p:nvSpPr>
              <p:cNvPr id="9246" name="Line 30"/>
              <p:cNvSpPr>
                <a:spLocks noChangeShapeType="1"/>
              </p:cNvSpPr>
              <p:nvPr/>
            </p:nvSpPr>
            <p:spPr bwMode="auto">
              <a:xfrm>
                <a:off x="709" y="3734"/>
                <a:ext cx="1724" cy="0"/>
              </a:xfrm>
              <a:prstGeom prst="line">
                <a:avLst/>
              </a:prstGeom>
              <a:noFill/>
              <a:ln w="28575">
                <a:solidFill>
                  <a:schemeClr val="tx1"/>
                </a:solidFill>
                <a:round/>
                <a:headEnd/>
                <a:tailEnd/>
              </a:ln>
              <a:effectLst/>
            </p:spPr>
            <p:txBody>
              <a:bodyPr/>
              <a:lstStyle/>
              <a:p>
                <a:endParaRPr lang="fr-FR"/>
              </a:p>
            </p:txBody>
          </p:sp>
          <p:sp>
            <p:nvSpPr>
              <p:cNvPr id="9247" name="Line 31"/>
              <p:cNvSpPr>
                <a:spLocks noChangeShapeType="1"/>
              </p:cNvSpPr>
              <p:nvPr/>
            </p:nvSpPr>
            <p:spPr bwMode="auto">
              <a:xfrm>
                <a:off x="601" y="3851"/>
                <a:ext cx="192" cy="0"/>
              </a:xfrm>
              <a:prstGeom prst="line">
                <a:avLst/>
              </a:prstGeom>
              <a:noFill/>
              <a:ln w="25400">
                <a:solidFill>
                  <a:schemeClr val="tx1"/>
                </a:solidFill>
                <a:round/>
                <a:headEnd/>
                <a:tailEnd/>
              </a:ln>
              <a:effectLst/>
            </p:spPr>
            <p:txBody>
              <a:bodyPr/>
              <a:lstStyle/>
              <a:p>
                <a:endParaRPr lang="fr-FR"/>
              </a:p>
            </p:txBody>
          </p:sp>
        </p:grpSp>
        <p:grpSp>
          <p:nvGrpSpPr>
            <p:cNvPr id="5" name="Group 49"/>
            <p:cNvGrpSpPr>
              <a:grpSpLocks/>
            </p:cNvGrpSpPr>
            <p:nvPr/>
          </p:nvGrpSpPr>
          <p:grpSpPr bwMode="auto">
            <a:xfrm>
              <a:off x="1835150" y="404813"/>
              <a:ext cx="5935662" cy="628650"/>
              <a:chOff x="1156" y="255"/>
              <a:chExt cx="3739" cy="396"/>
            </a:xfrm>
          </p:grpSpPr>
          <p:graphicFrame>
            <p:nvGraphicFramePr>
              <p:cNvPr id="9235" name="Object 19">
                <a:hlinkClick r:id="" action="ppaction://ole?verb=0"/>
              </p:cNvPr>
              <p:cNvGraphicFramePr>
                <a:graphicFrameLocks noChangeAspect="1"/>
              </p:cNvGraphicFramePr>
              <p:nvPr/>
            </p:nvGraphicFramePr>
            <p:xfrm>
              <a:off x="4150" y="255"/>
              <a:ext cx="745" cy="396"/>
            </p:xfrm>
            <a:graphic>
              <a:graphicData uri="http://schemas.openxmlformats.org/presentationml/2006/ole">
                <mc:AlternateContent xmlns:mc="http://schemas.openxmlformats.org/markup-compatibility/2006">
                  <mc:Choice xmlns:v="urn:schemas-microsoft-com:vml" Requires="v">
                    <p:oleObj spid="_x0000_s2059" name="Clip" r:id="rId6" imgW="5310000" imgH="2947680" progId="">
                      <p:embed/>
                    </p:oleObj>
                  </mc:Choice>
                  <mc:Fallback>
                    <p:oleObj name="Clip" r:id="rId6" imgW="5310000" imgH="2947680"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0" y="255"/>
                            <a:ext cx="745" cy="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59" name="Text Box 43"/>
              <p:cNvSpPr txBox="1">
                <a:spLocks noChangeArrowheads="1"/>
              </p:cNvSpPr>
              <p:nvPr/>
            </p:nvSpPr>
            <p:spPr bwMode="auto">
              <a:xfrm>
                <a:off x="1156" y="341"/>
                <a:ext cx="2993" cy="250"/>
              </a:xfrm>
              <a:prstGeom prst="rect">
                <a:avLst/>
              </a:prstGeom>
              <a:noFill/>
              <a:ln w="9525">
                <a:noFill/>
                <a:miter lim="800000"/>
                <a:headEnd/>
                <a:tailEnd/>
              </a:ln>
              <a:effectLst/>
            </p:spPr>
            <p:txBody>
              <a:bodyPr>
                <a:spAutoFit/>
              </a:bodyPr>
              <a:lstStyle/>
              <a:p>
                <a:pPr>
                  <a:spcBef>
                    <a:spcPct val="50000"/>
                  </a:spcBef>
                </a:pPr>
                <a:r>
                  <a:rPr lang="fr-FR" sz="2000" b="0">
                    <a:solidFill>
                      <a:srgbClr val="0000FF"/>
                    </a:solidFill>
                  </a:rPr>
                  <a:t>The answer comes from powder EXAFS</a:t>
                </a:r>
              </a:p>
            </p:txBody>
          </p:sp>
        </p:grpSp>
        <p:sp>
          <p:nvSpPr>
            <p:cNvPr id="9282" name="AutoShape 66"/>
            <p:cNvSpPr>
              <a:spLocks noChangeAspect="1" noChangeArrowheads="1"/>
            </p:cNvSpPr>
            <p:nvPr/>
          </p:nvSpPr>
          <p:spPr bwMode="auto">
            <a:xfrm rot="5400000">
              <a:off x="6794500" y="1012825"/>
              <a:ext cx="865187" cy="4333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D7FFF7"/>
                </a:gs>
                <a:gs pos="100000">
                  <a:srgbClr val="ED052C"/>
                </a:gs>
              </a:gsLst>
              <a:lin ang="5400000" scaled="1"/>
            </a:gradFill>
            <a:ln w="9525">
              <a:noFill/>
              <a:miter lim="800000"/>
              <a:headEnd/>
              <a:tailEnd/>
            </a:ln>
            <a:effectLst/>
          </p:spPr>
          <p:txBody>
            <a:bodyPr wrap="none" anchor="ctr"/>
            <a:lstStyle/>
            <a:p>
              <a:endParaRPr lang="fr-FR"/>
            </a:p>
          </p:txBody>
        </p:sp>
        <p:sp>
          <p:nvSpPr>
            <p:cNvPr id="45" name="Rectangle à coins arrondis 44"/>
            <p:cNvSpPr/>
            <p:nvPr/>
          </p:nvSpPr>
          <p:spPr>
            <a:xfrm>
              <a:off x="7308304" y="3356992"/>
              <a:ext cx="1251567" cy="377502"/>
            </a:xfrm>
            <a:prstGeom prst="roundRect">
              <a:avLst/>
            </a:prstGeom>
            <a:solidFill>
              <a:srgbClr val="FFFF00"/>
            </a:solidFill>
            <a:effectLst>
              <a:outerShdw blurRad="50800" dist="50800" dir="54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6" name="ZoneTexte 24"/>
            <p:cNvSpPr txBox="1">
              <a:spLocks noChangeArrowheads="1"/>
            </p:cNvSpPr>
            <p:nvPr/>
          </p:nvSpPr>
          <p:spPr bwMode="auto">
            <a:xfrm>
              <a:off x="7354340" y="3374454"/>
              <a:ext cx="1277539" cy="369332"/>
            </a:xfrm>
            <a:prstGeom prst="rect">
              <a:avLst/>
            </a:prstGeom>
            <a:noFill/>
            <a:ln w="9525">
              <a:noFill/>
              <a:miter lim="800000"/>
              <a:headEnd/>
              <a:tailEnd/>
            </a:ln>
          </p:spPr>
          <p:txBody>
            <a:bodyPr wrap="square">
              <a:spAutoFit/>
            </a:bodyPr>
            <a:lstStyle/>
            <a:p>
              <a:r>
                <a:rPr lang="fr-FR" dirty="0" err="1">
                  <a:latin typeface="Calibri" pitchFamily="34" charset="0"/>
                </a:rPr>
                <a:t>Bulk</a:t>
              </a:r>
              <a:r>
                <a:rPr lang="fr-FR" dirty="0">
                  <a:latin typeface="Calibri" pitchFamily="34" charset="0"/>
                </a:rPr>
                <a:t> EXAFS</a:t>
              </a:r>
            </a:p>
          </p:txBody>
        </p:sp>
      </p:grpSp>
      <p:sp>
        <p:nvSpPr>
          <p:cNvPr id="9221" name="Text Box 5"/>
          <p:cNvSpPr txBox="1">
            <a:spLocks noChangeArrowheads="1"/>
          </p:cNvSpPr>
          <p:nvPr/>
        </p:nvSpPr>
        <p:spPr bwMode="auto">
          <a:xfrm>
            <a:off x="3181350" y="4640263"/>
            <a:ext cx="790575" cy="1190625"/>
          </a:xfrm>
          <a:prstGeom prst="rect">
            <a:avLst/>
          </a:prstGeom>
          <a:noFill/>
          <a:ln w="9525">
            <a:noFill/>
            <a:miter lim="800000"/>
            <a:headEnd/>
            <a:tailEnd/>
          </a:ln>
          <a:effectLst/>
        </p:spPr>
        <p:txBody>
          <a:bodyPr wrap="none">
            <a:spAutoFit/>
          </a:bodyPr>
          <a:lstStyle/>
          <a:p>
            <a:pPr eaLnBrk="0" hangingPunct="0"/>
            <a:r>
              <a:rPr lang="fr-FR" sz="1400" dirty="0">
                <a:latin typeface="Comic Sans MS" pitchFamily="66" charset="0"/>
                <a:sym typeface="Symbol" pitchFamily="18" charset="2"/>
              </a:rPr>
              <a:t></a:t>
            </a:r>
            <a:r>
              <a:rPr lang="fr-FR" dirty="0">
                <a:latin typeface="Comic Sans MS" pitchFamily="66" charset="0"/>
              </a:rPr>
              <a:t> …</a:t>
            </a:r>
            <a:r>
              <a:rPr lang="fr-FR" b="0" dirty="0">
                <a:latin typeface="Comic Sans MS" pitchFamily="66" charset="0"/>
              </a:rPr>
              <a:t> %</a:t>
            </a:r>
          </a:p>
          <a:p>
            <a:pPr eaLnBrk="0" hangingPunct="0"/>
            <a:r>
              <a:rPr lang="fr-FR" sz="1400" dirty="0">
                <a:latin typeface="Comic Sans MS" pitchFamily="66" charset="0"/>
                <a:sym typeface="Symbol" pitchFamily="18" charset="2"/>
              </a:rPr>
              <a:t></a:t>
            </a:r>
            <a:r>
              <a:rPr lang="fr-FR" dirty="0">
                <a:latin typeface="Comic Sans MS" pitchFamily="66" charset="0"/>
              </a:rPr>
              <a:t> </a:t>
            </a:r>
            <a:r>
              <a:rPr lang="fr-FR" dirty="0">
                <a:latin typeface="Comic Sans MS" pitchFamily="66" charset="0"/>
                <a:sym typeface="Symbol" pitchFamily="18" charset="2"/>
              </a:rPr>
              <a:t>…</a:t>
            </a:r>
            <a:r>
              <a:rPr lang="fr-FR" b="0" dirty="0">
                <a:latin typeface="Comic Sans MS" pitchFamily="66" charset="0"/>
                <a:sym typeface="Symbol" pitchFamily="18" charset="2"/>
              </a:rPr>
              <a:t> %</a:t>
            </a:r>
            <a:endParaRPr lang="fr-FR" b="0" dirty="0">
              <a:latin typeface="Comic Sans MS" pitchFamily="66" charset="0"/>
            </a:endParaRPr>
          </a:p>
          <a:p>
            <a:pPr eaLnBrk="0" hangingPunct="0"/>
            <a:r>
              <a:rPr lang="fr-FR" sz="1400" dirty="0">
                <a:latin typeface="Comic Sans MS" pitchFamily="66" charset="0"/>
                <a:sym typeface="Symbol" pitchFamily="18" charset="2"/>
              </a:rPr>
              <a:t></a:t>
            </a:r>
            <a:r>
              <a:rPr lang="fr-FR" dirty="0">
                <a:latin typeface="Comic Sans MS" pitchFamily="66" charset="0"/>
                <a:sym typeface="Symbol" pitchFamily="18" charset="2"/>
              </a:rPr>
              <a:t> …</a:t>
            </a:r>
            <a:r>
              <a:rPr lang="fr-FR" b="0" dirty="0">
                <a:latin typeface="Comic Sans MS" pitchFamily="66" charset="0"/>
                <a:sym typeface="Symbol" pitchFamily="18" charset="2"/>
              </a:rPr>
              <a:t> %</a:t>
            </a:r>
            <a:endParaRPr lang="fr-FR" b="0" dirty="0">
              <a:latin typeface="Comic Sans MS" pitchFamily="66" charset="0"/>
            </a:endParaRPr>
          </a:p>
          <a:p>
            <a:pPr eaLnBrk="0" hangingPunct="0"/>
            <a:r>
              <a:rPr lang="fr-FR" sz="1400" dirty="0">
                <a:latin typeface="Comic Sans MS" pitchFamily="66" charset="0"/>
                <a:sym typeface="Symbol" pitchFamily="18" charset="2"/>
              </a:rPr>
              <a:t></a:t>
            </a:r>
            <a:r>
              <a:rPr lang="fr-FR" dirty="0">
                <a:latin typeface="Comic Sans MS" pitchFamily="66" charset="0"/>
                <a:sym typeface="Symbol" pitchFamily="18" charset="2"/>
              </a:rPr>
              <a:t> …</a:t>
            </a:r>
            <a:r>
              <a:rPr lang="fr-FR" b="0" dirty="0">
                <a:latin typeface="Comic Sans MS" pitchFamily="66" charset="0"/>
                <a:sym typeface="Symbol" pitchFamily="18" charset="2"/>
              </a:rPr>
              <a:t> %</a:t>
            </a:r>
          </a:p>
        </p:txBody>
      </p:sp>
      <p:sp>
        <p:nvSpPr>
          <p:cNvPr id="9222" name="Text Box 6"/>
          <p:cNvSpPr txBox="1">
            <a:spLocks noChangeArrowheads="1"/>
          </p:cNvSpPr>
          <p:nvPr/>
        </p:nvSpPr>
        <p:spPr bwMode="auto">
          <a:xfrm>
            <a:off x="4024313" y="4951413"/>
            <a:ext cx="395287" cy="701675"/>
          </a:xfrm>
          <a:prstGeom prst="rect">
            <a:avLst/>
          </a:prstGeom>
          <a:noFill/>
          <a:ln w="9525">
            <a:noFill/>
            <a:miter lim="800000"/>
            <a:headEnd/>
            <a:tailEnd/>
          </a:ln>
          <a:effectLst/>
        </p:spPr>
        <p:txBody>
          <a:bodyPr>
            <a:spAutoFit/>
          </a:bodyPr>
          <a:lstStyle/>
          <a:p>
            <a:pPr eaLnBrk="0" hangingPunct="0"/>
            <a:r>
              <a:rPr lang="fr-FR" sz="4000" b="0">
                <a:latin typeface="Book Antiqua" pitchFamily="18" charset="0"/>
                <a:sym typeface="Symbol" pitchFamily="18" charset="2"/>
              </a:rPr>
              <a:t>?</a:t>
            </a:r>
          </a:p>
        </p:txBody>
      </p:sp>
      <p:sp>
        <p:nvSpPr>
          <p:cNvPr id="9223" name="Text Box 7"/>
          <p:cNvSpPr txBox="1">
            <a:spLocks noChangeArrowheads="1"/>
          </p:cNvSpPr>
          <p:nvPr/>
        </p:nvSpPr>
        <p:spPr bwMode="auto">
          <a:xfrm>
            <a:off x="1468438" y="4659313"/>
            <a:ext cx="1566862" cy="1190625"/>
          </a:xfrm>
          <a:prstGeom prst="rect">
            <a:avLst/>
          </a:prstGeom>
          <a:noFill/>
          <a:ln w="9525">
            <a:noFill/>
            <a:miter lim="800000"/>
            <a:headEnd/>
            <a:tailEnd/>
          </a:ln>
          <a:effectLst/>
        </p:spPr>
        <p:txBody>
          <a:bodyPr wrap="none">
            <a:spAutoFit/>
          </a:bodyPr>
          <a:lstStyle/>
          <a:p>
            <a:pPr eaLnBrk="0" hangingPunct="0"/>
            <a:r>
              <a:rPr lang="fr-FR" b="0" dirty="0">
                <a:latin typeface="Comic Sans MS" pitchFamily="66" charset="0"/>
              </a:rPr>
              <a:t>Goethite</a:t>
            </a:r>
          </a:p>
          <a:p>
            <a:pPr eaLnBrk="0" hangingPunct="0"/>
            <a:r>
              <a:rPr lang="fr-FR" b="0" dirty="0">
                <a:latin typeface="Comic Sans MS" pitchFamily="66" charset="0"/>
              </a:rPr>
              <a:t>Phosphate</a:t>
            </a:r>
          </a:p>
          <a:p>
            <a:pPr eaLnBrk="0" hangingPunct="0"/>
            <a:r>
              <a:rPr lang="fr-FR" b="0" dirty="0" err="1">
                <a:latin typeface="Comic Sans MS" pitchFamily="66" charset="0"/>
              </a:rPr>
              <a:t>Phyllosilicate</a:t>
            </a:r>
            <a:endParaRPr lang="fr-FR" b="0" dirty="0">
              <a:latin typeface="Comic Sans MS" pitchFamily="66" charset="0"/>
            </a:endParaRPr>
          </a:p>
          <a:p>
            <a:pPr eaLnBrk="0" hangingPunct="0"/>
            <a:r>
              <a:rPr lang="fr-FR" b="0" dirty="0" err="1">
                <a:latin typeface="Comic Sans MS" pitchFamily="66" charset="0"/>
                <a:sym typeface="Symbol" pitchFamily="18" charset="2"/>
              </a:rPr>
              <a:t>Willemite</a:t>
            </a:r>
            <a:endParaRPr lang="fr-FR" b="0" dirty="0">
              <a:latin typeface="Comic Sans MS" pitchFamily="66" charset="0"/>
              <a:sym typeface="Symbol" pitchFamily="18" charset="2"/>
            </a:endParaRPr>
          </a:p>
        </p:txBody>
      </p:sp>
      <p:grpSp>
        <p:nvGrpSpPr>
          <p:cNvPr id="6" name="Group 48"/>
          <p:cNvGrpSpPr>
            <a:grpSpLocks/>
          </p:cNvGrpSpPr>
          <p:nvPr/>
        </p:nvGrpSpPr>
        <p:grpSpPr bwMode="auto">
          <a:xfrm>
            <a:off x="558800" y="1255713"/>
            <a:ext cx="3984625" cy="3240087"/>
            <a:chOff x="352" y="791"/>
            <a:chExt cx="2510" cy="2041"/>
          </a:xfrm>
        </p:grpSpPr>
        <p:graphicFrame>
          <p:nvGraphicFramePr>
            <p:cNvPr id="9225" name="Object 9"/>
            <p:cNvGraphicFramePr>
              <a:graphicFrameLocks noChangeAspect="1"/>
            </p:cNvGraphicFramePr>
            <p:nvPr/>
          </p:nvGraphicFramePr>
          <p:xfrm>
            <a:off x="369" y="791"/>
            <a:ext cx="2493" cy="2033"/>
          </p:xfrm>
          <a:graphic>
            <a:graphicData uri="http://schemas.openxmlformats.org/presentationml/2006/ole">
              <mc:AlternateContent xmlns:mc="http://schemas.openxmlformats.org/markup-compatibility/2006">
                <mc:Choice xmlns:v="urn:schemas-microsoft-com:vml" Requires="v">
                  <p:oleObj spid="_x0000_s2060" name="Graphique" r:id="rId8" imgW="5715000" imgH="4686300" progId="MSGraph.Chart.8">
                    <p:embed followColorScheme="full"/>
                  </p:oleObj>
                </mc:Choice>
                <mc:Fallback>
                  <p:oleObj name="Graphique" r:id="rId8" imgW="5715000" imgH="4686300" progId="MSGraph.Chart.8">
                    <p:embed followColorScheme="full"/>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 y="791"/>
                          <a:ext cx="2493" cy="2033"/>
                        </a:xfrm>
                        <a:prstGeom prst="rect">
                          <a:avLst/>
                        </a:prstGeom>
                        <a:solidFill>
                          <a:schemeClr val="accent1"/>
                        </a:solidFill>
                        <a:ln w="63500">
                          <a:solidFill>
                            <a:srgbClr val="B20442"/>
                          </a:solidFill>
                          <a:miter lim="800000"/>
                          <a:headEnd/>
                          <a:tailEnd/>
                        </a:ln>
                      </p:spPr>
                    </p:pic>
                  </p:oleObj>
                </mc:Fallback>
              </mc:AlternateContent>
            </a:graphicData>
          </a:graphic>
        </p:graphicFrame>
        <p:sp>
          <p:nvSpPr>
            <p:cNvPr id="9226" name="Text Box 10"/>
            <p:cNvSpPr txBox="1">
              <a:spLocks noChangeAspect="1" noChangeArrowheads="1"/>
            </p:cNvSpPr>
            <p:nvPr/>
          </p:nvSpPr>
          <p:spPr bwMode="auto">
            <a:xfrm>
              <a:off x="1446" y="2640"/>
              <a:ext cx="416" cy="192"/>
            </a:xfrm>
            <a:prstGeom prst="rect">
              <a:avLst/>
            </a:prstGeom>
            <a:noFill/>
            <a:ln w="9525">
              <a:noFill/>
              <a:miter lim="800000"/>
              <a:headEnd/>
              <a:tailEnd/>
            </a:ln>
            <a:effectLst/>
          </p:spPr>
          <p:txBody>
            <a:bodyPr wrap="none">
              <a:spAutoFit/>
            </a:bodyPr>
            <a:lstStyle/>
            <a:p>
              <a:pPr eaLnBrk="0" hangingPunct="0"/>
              <a:r>
                <a:rPr lang="fr-FR" sz="1400" b="0">
                  <a:cs typeface="Arial" pitchFamily="34" charset="0"/>
                </a:rPr>
                <a:t>k (Å</a:t>
              </a:r>
              <a:r>
                <a:rPr lang="fr-FR" sz="1400" b="0" baseline="30000">
                  <a:cs typeface="Arial" pitchFamily="34" charset="0"/>
                </a:rPr>
                <a:t>-1</a:t>
              </a:r>
              <a:r>
                <a:rPr lang="fr-FR" sz="1400" b="0">
                  <a:cs typeface="Arial" pitchFamily="34" charset="0"/>
                </a:rPr>
                <a:t>)</a:t>
              </a:r>
              <a:endParaRPr lang="fr-FR" sz="1400" b="0"/>
            </a:p>
          </p:txBody>
        </p:sp>
        <p:sp>
          <p:nvSpPr>
            <p:cNvPr id="9227" name="Text Box 11"/>
            <p:cNvSpPr txBox="1">
              <a:spLocks noChangeAspect="1" noChangeArrowheads="1"/>
            </p:cNvSpPr>
            <p:nvPr/>
          </p:nvSpPr>
          <p:spPr bwMode="auto">
            <a:xfrm flipV="1">
              <a:off x="352" y="1548"/>
              <a:ext cx="250" cy="358"/>
            </a:xfrm>
            <a:prstGeom prst="rect">
              <a:avLst/>
            </a:prstGeom>
            <a:noFill/>
            <a:ln w="9525">
              <a:noFill/>
              <a:miter lim="800000"/>
              <a:headEnd/>
              <a:tailEnd/>
            </a:ln>
            <a:effectLst/>
          </p:spPr>
          <p:txBody>
            <a:bodyPr vert="eaVert">
              <a:spAutoFit/>
            </a:bodyPr>
            <a:lstStyle/>
            <a:p>
              <a:pPr eaLnBrk="0" hangingPunct="0"/>
              <a:r>
                <a:rPr lang="fr-FR" sz="1400" b="0">
                  <a:cs typeface="Arial" pitchFamily="34" charset="0"/>
                </a:rPr>
                <a:t>k</a:t>
              </a:r>
              <a:r>
                <a:rPr lang="fr-FR" sz="1400" b="0" baseline="30000">
                  <a:cs typeface="Arial" pitchFamily="34" charset="0"/>
                </a:rPr>
                <a:t>3</a:t>
              </a:r>
              <a:r>
                <a:rPr lang="fr-FR" sz="1400" b="0">
                  <a:cs typeface="Arial" pitchFamily="34" charset="0"/>
                  <a:sym typeface="Symbol" pitchFamily="18" charset="2"/>
                </a:rPr>
                <a:t></a:t>
              </a:r>
              <a:r>
                <a:rPr lang="fr-FR" sz="1400" b="0">
                  <a:cs typeface="Arial" pitchFamily="34" charset="0"/>
                </a:rPr>
                <a:t>(k)</a:t>
              </a:r>
              <a:endParaRPr lang="fr-FR" sz="1400" b="0"/>
            </a:p>
          </p:txBody>
        </p:sp>
      </p:grpSp>
      <p:sp>
        <p:nvSpPr>
          <p:cNvPr id="9232" name="Text Box 16"/>
          <p:cNvSpPr txBox="1">
            <a:spLocks noChangeArrowheads="1"/>
          </p:cNvSpPr>
          <p:nvPr/>
        </p:nvSpPr>
        <p:spPr bwMode="auto">
          <a:xfrm>
            <a:off x="1835696" y="62208"/>
            <a:ext cx="6553200" cy="360363"/>
          </a:xfrm>
          <a:prstGeom prst="rect">
            <a:avLst/>
          </a:prstGeom>
          <a:noFill/>
          <a:ln w="9525">
            <a:noFill/>
            <a:miter lim="800000"/>
            <a:headEnd/>
            <a:tailEnd/>
          </a:ln>
          <a:effectLst/>
        </p:spPr>
        <p:txBody>
          <a:bodyPr>
            <a:spAutoFit/>
          </a:bodyPr>
          <a:lstStyle/>
          <a:p>
            <a:pPr algn="ctr" eaLnBrk="0" hangingPunct="0">
              <a:lnSpc>
                <a:spcPct val="80000"/>
              </a:lnSpc>
            </a:pPr>
            <a:r>
              <a:rPr lang="fr-FR" sz="2200" b="0" dirty="0">
                <a:solidFill>
                  <a:srgbClr val="ED052C"/>
                </a:solidFill>
                <a:latin typeface="Comic Sans MS" pitchFamily="66" charset="0"/>
              </a:rPr>
              <a:t>Proportion of </a:t>
            </a:r>
            <a:r>
              <a:rPr lang="fr-FR" sz="2200" b="0" dirty="0" err="1">
                <a:solidFill>
                  <a:srgbClr val="ED052C"/>
                </a:solidFill>
                <a:latin typeface="Comic Sans MS" pitchFamily="66" charset="0"/>
              </a:rPr>
              <a:t>each</a:t>
            </a:r>
            <a:r>
              <a:rPr lang="fr-FR" sz="2200" b="0" dirty="0">
                <a:solidFill>
                  <a:srgbClr val="ED052C"/>
                </a:solidFill>
                <a:latin typeface="Comic Sans MS" pitchFamily="66" charset="0"/>
              </a:rPr>
              <a:t> Zn </a:t>
            </a:r>
            <a:r>
              <a:rPr lang="fr-FR" sz="2200" b="0" dirty="0" err="1">
                <a:solidFill>
                  <a:srgbClr val="ED052C"/>
                </a:solidFill>
                <a:latin typeface="Comic Sans MS" pitchFamily="66" charset="0"/>
              </a:rPr>
              <a:t>Species</a:t>
            </a:r>
            <a:r>
              <a:rPr lang="fr-FR" sz="2200" b="0" dirty="0">
                <a:solidFill>
                  <a:srgbClr val="ED052C"/>
                </a:solidFill>
                <a:latin typeface="Comic Sans MS" pitchFamily="66" charset="0"/>
              </a:rPr>
              <a:t> in the </a:t>
            </a:r>
            <a:r>
              <a:rPr lang="fr-FR" sz="2200" b="0" dirty="0" err="1">
                <a:solidFill>
                  <a:srgbClr val="ED052C"/>
                </a:solidFill>
                <a:latin typeface="Comic Sans MS" pitchFamily="66" charset="0"/>
              </a:rPr>
              <a:t>Bulk</a:t>
            </a:r>
            <a:endParaRPr lang="fr-FR" sz="2200" b="0" dirty="0">
              <a:solidFill>
                <a:srgbClr val="ED052C"/>
              </a:solidFill>
              <a:latin typeface="Comic Sans MS" pitchFamily="66" charset="0"/>
            </a:endParaRPr>
          </a:p>
        </p:txBody>
      </p:sp>
      <p:grpSp>
        <p:nvGrpSpPr>
          <p:cNvPr id="7" name="Group 21"/>
          <p:cNvGrpSpPr>
            <a:grpSpLocks/>
          </p:cNvGrpSpPr>
          <p:nvPr/>
        </p:nvGrpSpPr>
        <p:grpSpPr bwMode="auto">
          <a:xfrm>
            <a:off x="8459788" y="36513"/>
            <a:ext cx="596900" cy="655637"/>
            <a:chOff x="4380" y="-32"/>
            <a:chExt cx="376" cy="413"/>
          </a:xfrm>
        </p:grpSpPr>
        <p:sp>
          <p:nvSpPr>
            <p:cNvPr id="9238" name="Oval 22"/>
            <p:cNvSpPr>
              <a:spLocks noChangeAspect="1" noChangeArrowheads="1"/>
            </p:cNvSpPr>
            <p:nvPr/>
          </p:nvSpPr>
          <p:spPr bwMode="auto">
            <a:xfrm>
              <a:off x="4392" y="32"/>
              <a:ext cx="349" cy="349"/>
            </a:xfrm>
            <a:prstGeom prst="ellipse">
              <a:avLst/>
            </a:prstGeom>
            <a:gradFill rotWithShape="0">
              <a:gsLst>
                <a:gs pos="0">
                  <a:srgbClr val="E4FEF6"/>
                </a:gs>
                <a:gs pos="100000">
                  <a:srgbClr val="C2DEC2"/>
                </a:gs>
              </a:gsLst>
              <a:path path="shape">
                <a:fillToRect l="50000" t="50000" r="50000" b="50000"/>
              </a:path>
            </a:gradFill>
            <a:ln w="9525">
              <a:noFill/>
              <a:round/>
              <a:headEnd/>
              <a:tailEnd/>
            </a:ln>
            <a:effectLst>
              <a:prstShdw prst="shdw18" dist="17961" dir="13500000">
                <a:srgbClr val="E4FEF6">
                  <a:gamma/>
                  <a:shade val="60000"/>
                  <a:invGamma/>
                </a:srgbClr>
              </a:prstShdw>
            </a:effectLst>
          </p:spPr>
          <p:txBody>
            <a:bodyPr wrap="none" anchor="ctr"/>
            <a:lstStyle/>
            <a:p>
              <a:endParaRPr lang="fr-FR"/>
            </a:p>
          </p:txBody>
        </p:sp>
        <p:sp>
          <p:nvSpPr>
            <p:cNvPr id="9239" name="Text Box 23"/>
            <p:cNvSpPr txBox="1">
              <a:spLocks noChangeArrowheads="1"/>
            </p:cNvSpPr>
            <p:nvPr/>
          </p:nvSpPr>
          <p:spPr bwMode="auto">
            <a:xfrm>
              <a:off x="4380" y="-32"/>
              <a:ext cx="376" cy="404"/>
            </a:xfrm>
            <a:prstGeom prst="rect">
              <a:avLst/>
            </a:prstGeom>
            <a:noFill/>
            <a:ln w="9525">
              <a:noFill/>
              <a:miter lim="800000"/>
              <a:headEnd/>
              <a:tailEnd/>
            </a:ln>
            <a:effectLst/>
          </p:spPr>
          <p:txBody>
            <a:bodyPr>
              <a:spAutoFit/>
            </a:bodyPr>
            <a:lstStyle/>
            <a:p>
              <a:pPr eaLnBrk="0" hangingPunct="0"/>
              <a:r>
                <a:rPr lang="fr-FR" sz="2600" b="0">
                  <a:solidFill>
                    <a:srgbClr val="ED052C"/>
                  </a:solidFill>
                  <a:effectLst>
                    <a:outerShdw blurRad="38100" dist="38100" dir="2700000" algn="tl">
                      <a:srgbClr val="C0C0C0"/>
                    </a:outerShdw>
                  </a:effectLst>
                  <a:latin typeface="Comic Sans MS" pitchFamily="66" charset="0"/>
                </a:rPr>
                <a:t>Zn</a:t>
              </a:r>
              <a:r>
                <a:rPr lang="fr-FR" sz="3600" b="0">
                  <a:solidFill>
                    <a:srgbClr val="ED052C"/>
                  </a:solidFill>
                  <a:effectLst>
                    <a:outerShdw blurRad="38100" dist="38100" dir="2700000" algn="tl">
                      <a:srgbClr val="C0C0C0"/>
                    </a:outerShdw>
                  </a:effectLst>
                  <a:latin typeface="Comic Sans MS" pitchFamily="66" charset="0"/>
                </a:rPr>
                <a:t> </a:t>
              </a:r>
            </a:p>
          </p:txBody>
        </p:sp>
      </p:grpSp>
      <p:sp>
        <p:nvSpPr>
          <p:cNvPr id="9228" name="Line 12"/>
          <p:cNvSpPr>
            <a:spLocks noChangeShapeType="1"/>
          </p:cNvSpPr>
          <p:nvPr/>
        </p:nvSpPr>
        <p:spPr bwMode="auto">
          <a:xfrm>
            <a:off x="946150" y="4837113"/>
            <a:ext cx="304800" cy="0"/>
          </a:xfrm>
          <a:prstGeom prst="line">
            <a:avLst/>
          </a:prstGeom>
          <a:noFill/>
          <a:ln w="19050">
            <a:solidFill>
              <a:srgbClr val="993300"/>
            </a:solidFill>
            <a:round/>
            <a:headEnd/>
            <a:tailEnd/>
          </a:ln>
          <a:effectLst/>
        </p:spPr>
        <p:txBody>
          <a:bodyPr/>
          <a:lstStyle/>
          <a:p>
            <a:endParaRPr lang="fr-FR"/>
          </a:p>
        </p:txBody>
      </p:sp>
      <p:sp>
        <p:nvSpPr>
          <p:cNvPr id="9229" name="Line 13"/>
          <p:cNvSpPr>
            <a:spLocks noChangeShapeType="1"/>
          </p:cNvSpPr>
          <p:nvPr/>
        </p:nvSpPr>
        <p:spPr bwMode="auto">
          <a:xfrm>
            <a:off x="946150" y="5102225"/>
            <a:ext cx="304800" cy="0"/>
          </a:xfrm>
          <a:prstGeom prst="line">
            <a:avLst/>
          </a:prstGeom>
          <a:noFill/>
          <a:ln w="19050">
            <a:solidFill>
              <a:srgbClr val="0000FF"/>
            </a:solidFill>
            <a:round/>
            <a:headEnd/>
            <a:tailEnd/>
          </a:ln>
          <a:effectLst/>
        </p:spPr>
        <p:txBody>
          <a:bodyPr/>
          <a:lstStyle/>
          <a:p>
            <a:endParaRPr lang="fr-FR"/>
          </a:p>
        </p:txBody>
      </p:sp>
      <p:sp>
        <p:nvSpPr>
          <p:cNvPr id="9230" name="Line 14"/>
          <p:cNvSpPr>
            <a:spLocks noChangeShapeType="1"/>
          </p:cNvSpPr>
          <p:nvPr/>
        </p:nvSpPr>
        <p:spPr bwMode="auto">
          <a:xfrm>
            <a:off x="946150" y="5389563"/>
            <a:ext cx="304800" cy="0"/>
          </a:xfrm>
          <a:prstGeom prst="line">
            <a:avLst/>
          </a:prstGeom>
          <a:noFill/>
          <a:ln w="19050">
            <a:solidFill>
              <a:srgbClr val="FF0000"/>
            </a:solidFill>
            <a:round/>
            <a:headEnd/>
            <a:tailEnd/>
          </a:ln>
          <a:effectLst/>
        </p:spPr>
        <p:txBody>
          <a:bodyPr/>
          <a:lstStyle/>
          <a:p>
            <a:endParaRPr lang="fr-FR"/>
          </a:p>
        </p:txBody>
      </p:sp>
      <p:sp>
        <p:nvSpPr>
          <p:cNvPr id="9231" name="Line 15"/>
          <p:cNvSpPr>
            <a:spLocks noChangeShapeType="1"/>
          </p:cNvSpPr>
          <p:nvPr/>
        </p:nvSpPr>
        <p:spPr bwMode="auto">
          <a:xfrm>
            <a:off x="946150" y="5676900"/>
            <a:ext cx="304800" cy="0"/>
          </a:xfrm>
          <a:prstGeom prst="line">
            <a:avLst/>
          </a:prstGeom>
          <a:noFill/>
          <a:ln w="19050">
            <a:solidFill>
              <a:srgbClr val="339966"/>
            </a:solidFill>
            <a:round/>
            <a:headEnd/>
            <a:tailEnd/>
          </a:ln>
          <a:effectLst/>
        </p:spPr>
        <p:txBody>
          <a:bodyPr/>
          <a:lstStyle/>
          <a:p>
            <a:endParaRPr lang="fr-FR"/>
          </a:p>
        </p:txBody>
      </p:sp>
      <p:grpSp>
        <p:nvGrpSpPr>
          <p:cNvPr id="8" name="Group 56"/>
          <p:cNvGrpSpPr>
            <a:grpSpLocks/>
          </p:cNvGrpSpPr>
          <p:nvPr/>
        </p:nvGrpSpPr>
        <p:grpSpPr bwMode="auto">
          <a:xfrm>
            <a:off x="899592" y="6264294"/>
            <a:ext cx="6726238" cy="492127"/>
            <a:chOff x="367" y="3946"/>
            <a:chExt cx="4237" cy="310"/>
          </a:xfrm>
        </p:grpSpPr>
        <p:sp>
          <p:nvSpPr>
            <p:cNvPr id="9262" name="Text Box 46"/>
            <p:cNvSpPr txBox="1">
              <a:spLocks noChangeArrowheads="1"/>
            </p:cNvSpPr>
            <p:nvPr/>
          </p:nvSpPr>
          <p:spPr bwMode="auto">
            <a:xfrm>
              <a:off x="884" y="3946"/>
              <a:ext cx="3720" cy="310"/>
            </a:xfrm>
            <a:prstGeom prst="rect">
              <a:avLst/>
            </a:prstGeom>
            <a:noFill/>
            <a:ln w="9525">
              <a:noFill/>
              <a:miter lim="800000"/>
              <a:headEnd/>
              <a:tailEnd/>
            </a:ln>
            <a:effectLst/>
          </p:spPr>
          <p:txBody>
            <a:bodyPr>
              <a:spAutoFit/>
            </a:bodyPr>
            <a:lstStyle/>
            <a:p>
              <a:pPr>
                <a:lnSpc>
                  <a:spcPct val="130000"/>
                </a:lnSpc>
              </a:pPr>
              <a:r>
                <a:rPr lang="fr-FR" sz="2000" b="0" dirty="0">
                  <a:solidFill>
                    <a:srgbClr val="0000FF"/>
                  </a:solidFill>
                </a:rPr>
                <a:t>Zn </a:t>
              </a:r>
              <a:r>
                <a:rPr lang="fr-FR" sz="2000" b="0" dirty="0" err="1">
                  <a:solidFill>
                    <a:srgbClr val="0000FF"/>
                  </a:solidFill>
                </a:rPr>
                <a:t>is</a:t>
              </a:r>
              <a:r>
                <a:rPr lang="fr-FR" sz="2000" b="0" dirty="0">
                  <a:solidFill>
                    <a:srgbClr val="0000FF"/>
                  </a:solidFill>
                </a:rPr>
                <a:t> </a:t>
              </a:r>
              <a:r>
                <a:rPr lang="fr-FR" sz="2000" b="0" dirty="0" err="1">
                  <a:solidFill>
                    <a:srgbClr val="0000FF"/>
                  </a:solidFill>
                </a:rPr>
                <a:t>predominantly</a:t>
              </a:r>
              <a:r>
                <a:rPr lang="fr-FR" sz="2000" b="0" dirty="0">
                  <a:solidFill>
                    <a:srgbClr val="0000FF"/>
                  </a:solidFill>
                </a:rPr>
                <a:t> </a:t>
              </a:r>
              <a:r>
                <a:rPr lang="fr-FR" sz="2000" b="0" dirty="0" err="1">
                  <a:solidFill>
                    <a:srgbClr val="0000FF"/>
                  </a:solidFill>
                </a:rPr>
                <a:t>bound</a:t>
              </a:r>
              <a:r>
                <a:rPr lang="fr-FR" sz="2000" b="0" dirty="0">
                  <a:solidFill>
                    <a:srgbClr val="0000FF"/>
                  </a:solidFill>
                </a:rPr>
                <a:t> to </a:t>
              </a:r>
              <a:r>
                <a:rPr lang="fr-FR" sz="2000" b="0" dirty="0" err="1">
                  <a:solidFill>
                    <a:srgbClr val="0000FF"/>
                  </a:solidFill>
                </a:rPr>
                <a:t>secondary</a:t>
              </a:r>
              <a:r>
                <a:rPr lang="fr-FR" sz="2000" b="0" dirty="0">
                  <a:solidFill>
                    <a:srgbClr val="0000FF"/>
                  </a:solidFill>
                </a:rPr>
                <a:t> </a:t>
              </a:r>
              <a:r>
                <a:rPr lang="fr-FR" sz="2000" b="0" dirty="0" err="1">
                  <a:solidFill>
                    <a:srgbClr val="0000FF"/>
                  </a:solidFill>
                </a:rPr>
                <a:t>minerals</a:t>
              </a:r>
              <a:r>
                <a:rPr lang="fr-FR" sz="2000" b="0" dirty="0">
                  <a:solidFill>
                    <a:srgbClr val="0000FF"/>
                  </a:solidFill>
                </a:rPr>
                <a:t>.</a:t>
              </a:r>
            </a:p>
          </p:txBody>
        </p:sp>
        <p:pic>
          <p:nvPicPr>
            <p:cNvPr id="9263" name="Picture 47" descr="doigt"/>
            <p:cNvPicPr>
              <a:picLocks noChangeAspect="1" noChangeArrowheads="1"/>
            </p:cNvPicPr>
            <p:nvPr/>
          </p:nvPicPr>
          <p:blipFill>
            <a:blip r:embed="rId10" cstate="print"/>
            <a:srcRect/>
            <a:stretch>
              <a:fillRect/>
            </a:stretch>
          </p:blipFill>
          <p:spPr bwMode="auto">
            <a:xfrm>
              <a:off x="367" y="4065"/>
              <a:ext cx="426" cy="184"/>
            </a:xfrm>
            <a:prstGeom prst="rect">
              <a:avLst/>
            </a:prstGeom>
            <a:noFill/>
          </p:spPr>
        </p:pic>
      </p:grpSp>
      <p:grpSp>
        <p:nvGrpSpPr>
          <p:cNvPr id="9" name="Group 68"/>
          <p:cNvGrpSpPr>
            <a:grpSpLocks/>
          </p:cNvGrpSpPr>
          <p:nvPr/>
        </p:nvGrpSpPr>
        <p:grpSpPr bwMode="auto">
          <a:xfrm>
            <a:off x="4573585" y="908051"/>
            <a:ext cx="4640259" cy="5376872"/>
            <a:chOff x="2881" y="572"/>
            <a:chExt cx="2923" cy="3387"/>
          </a:xfrm>
        </p:grpSpPr>
        <p:sp>
          <p:nvSpPr>
            <p:cNvPr id="9248" name="Text Box 32"/>
            <p:cNvSpPr txBox="1">
              <a:spLocks noChangeArrowheads="1"/>
            </p:cNvSpPr>
            <p:nvPr/>
          </p:nvSpPr>
          <p:spPr bwMode="auto">
            <a:xfrm>
              <a:off x="4593" y="3593"/>
              <a:ext cx="1211" cy="366"/>
            </a:xfrm>
            <a:prstGeom prst="rect">
              <a:avLst/>
            </a:prstGeom>
            <a:noFill/>
            <a:ln w="9525">
              <a:noFill/>
              <a:miter lim="800000"/>
              <a:headEnd/>
              <a:tailEnd/>
            </a:ln>
            <a:effectLst/>
          </p:spPr>
          <p:txBody>
            <a:bodyPr>
              <a:spAutoFit/>
            </a:bodyPr>
            <a:lstStyle/>
            <a:p>
              <a:pPr algn="ctr" eaLnBrk="0" hangingPunct="0"/>
              <a:r>
                <a:rPr lang="fr-FR" sz="1600" b="0">
                  <a:cs typeface="Arial" pitchFamily="34" charset="0"/>
                </a:rPr>
                <a:t>Precision : </a:t>
              </a:r>
            </a:p>
            <a:p>
              <a:pPr algn="ctr" eaLnBrk="0" hangingPunct="0"/>
              <a:r>
                <a:rPr lang="fr-FR" sz="1400" b="0">
                  <a:cs typeface="Arial" pitchFamily="34" charset="0"/>
                  <a:sym typeface="Symbol" pitchFamily="18" charset="2"/>
                </a:rPr>
                <a:t></a:t>
              </a:r>
              <a:r>
                <a:rPr lang="fr-FR" sz="1600" b="0">
                  <a:cs typeface="Arial" pitchFamily="34" charset="0"/>
                </a:rPr>
                <a:t>10 % of total Zn</a:t>
              </a:r>
              <a:endParaRPr lang="fr-FR" sz="1600" b="0"/>
            </a:p>
          </p:txBody>
        </p:sp>
        <p:graphicFrame>
          <p:nvGraphicFramePr>
            <p:cNvPr id="9250" name="Object 34"/>
            <p:cNvGraphicFramePr>
              <a:graphicFrameLocks noChangeAspect="1"/>
            </p:cNvGraphicFramePr>
            <p:nvPr/>
          </p:nvGraphicFramePr>
          <p:xfrm>
            <a:off x="3353" y="572"/>
            <a:ext cx="2187" cy="2055"/>
          </p:xfrm>
          <a:graphic>
            <a:graphicData uri="http://schemas.openxmlformats.org/presentationml/2006/ole">
              <mc:AlternateContent xmlns:mc="http://schemas.openxmlformats.org/markup-compatibility/2006">
                <mc:Choice xmlns:v="urn:schemas-microsoft-com:vml" Requires="v">
                  <p:oleObj spid="_x0000_s2061" name="Graphique" r:id="rId11" imgW="5715000" imgH="4676656" progId="MSGraph.Chart.8">
                    <p:embed followColorScheme="full"/>
                  </p:oleObj>
                </mc:Choice>
                <mc:Fallback>
                  <p:oleObj name="Graphique" r:id="rId11" imgW="5715000" imgH="4676656" progId="MSGraph.Chart.8">
                    <p:embed followColorScheme="full"/>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3" y="572"/>
                          <a:ext cx="2187" cy="2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960032"/>
                              </a:solidFill>
                              <a:miter lim="800000"/>
                              <a:headEnd/>
                              <a:tailEnd/>
                            </a14:hiddenLine>
                          </a:ext>
                        </a:extLst>
                      </p:spPr>
                    </p:pic>
                  </p:oleObj>
                </mc:Fallback>
              </mc:AlternateContent>
            </a:graphicData>
          </a:graphic>
        </p:graphicFrame>
        <p:sp>
          <p:nvSpPr>
            <p:cNvPr id="9251" name="Text Box 35"/>
            <p:cNvSpPr txBox="1">
              <a:spLocks noChangeArrowheads="1"/>
            </p:cNvSpPr>
            <p:nvPr/>
          </p:nvSpPr>
          <p:spPr bwMode="auto">
            <a:xfrm>
              <a:off x="3538" y="2969"/>
              <a:ext cx="484" cy="750"/>
            </a:xfrm>
            <a:prstGeom prst="rect">
              <a:avLst/>
            </a:prstGeom>
            <a:noFill/>
            <a:ln w="9525">
              <a:noFill/>
              <a:miter lim="800000"/>
              <a:headEnd/>
              <a:tailEnd/>
            </a:ln>
            <a:effectLst/>
          </p:spPr>
          <p:txBody>
            <a:bodyPr wrap="none">
              <a:spAutoFit/>
            </a:bodyPr>
            <a:lstStyle/>
            <a:p>
              <a:pPr eaLnBrk="0" hangingPunct="0"/>
              <a:r>
                <a:rPr lang="fr-FR" b="0" dirty="0">
                  <a:solidFill>
                    <a:srgbClr val="ED052C"/>
                  </a:solidFill>
                </a:rPr>
                <a:t>34 %</a:t>
              </a:r>
              <a:endParaRPr lang="fr-FR" sz="1600" b="0" dirty="0"/>
            </a:p>
            <a:p>
              <a:pPr eaLnBrk="0" hangingPunct="0"/>
              <a:r>
                <a:rPr lang="fr-FR" b="0" dirty="0">
                  <a:solidFill>
                    <a:srgbClr val="ED052C"/>
                  </a:solidFill>
                </a:rPr>
                <a:t>28 %</a:t>
              </a:r>
              <a:endParaRPr lang="fr-FR" sz="1600" b="0" dirty="0"/>
            </a:p>
            <a:p>
              <a:pPr eaLnBrk="0" hangingPunct="0"/>
              <a:r>
                <a:rPr lang="fr-FR" b="0" dirty="0">
                  <a:solidFill>
                    <a:srgbClr val="ED052C"/>
                  </a:solidFill>
                </a:rPr>
                <a:t>25 %</a:t>
              </a:r>
              <a:endParaRPr lang="fr-FR" sz="1600" b="0" dirty="0"/>
            </a:p>
            <a:p>
              <a:pPr eaLnBrk="0" hangingPunct="0"/>
              <a:r>
                <a:rPr lang="fr-FR" b="0" dirty="0">
                  <a:solidFill>
                    <a:srgbClr val="ED052C"/>
                  </a:solidFill>
                </a:rPr>
                <a:t> 11 %</a:t>
              </a:r>
            </a:p>
          </p:txBody>
        </p:sp>
        <p:sp>
          <p:nvSpPr>
            <p:cNvPr id="9252" name="Rectangle 36"/>
            <p:cNvSpPr>
              <a:spLocks noChangeArrowheads="1"/>
            </p:cNvSpPr>
            <p:nvPr/>
          </p:nvSpPr>
          <p:spPr bwMode="auto">
            <a:xfrm>
              <a:off x="4435" y="3523"/>
              <a:ext cx="388" cy="150"/>
            </a:xfrm>
            <a:prstGeom prst="rect">
              <a:avLst/>
            </a:prstGeom>
            <a:solidFill>
              <a:srgbClr val="CCFFCC"/>
            </a:solidFill>
            <a:ln w="9525">
              <a:solidFill>
                <a:srgbClr val="000000"/>
              </a:solidFill>
              <a:miter lim="800000"/>
              <a:headEnd/>
              <a:tailEnd/>
            </a:ln>
          </p:spPr>
          <p:txBody>
            <a:bodyPr/>
            <a:lstStyle/>
            <a:p>
              <a:endParaRPr lang="fr-FR"/>
            </a:p>
          </p:txBody>
        </p:sp>
        <p:sp>
          <p:nvSpPr>
            <p:cNvPr id="9253" name="Rectangle 37"/>
            <p:cNvSpPr>
              <a:spLocks noChangeArrowheads="1"/>
            </p:cNvSpPr>
            <p:nvPr/>
          </p:nvSpPr>
          <p:spPr bwMode="auto">
            <a:xfrm>
              <a:off x="4191" y="3354"/>
              <a:ext cx="879" cy="150"/>
            </a:xfrm>
            <a:prstGeom prst="rect">
              <a:avLst/>
            </a:prstGeom>
            <a:solidFill>
              <a:srgbClr val="99CCFF"/>
            </a:solidFill>
            <a:ln w="9525">
              <a:solidFill>
                <a:srgbClr val="000000"/>
              </a:solidFill>
              <a:miter lim="800000"/>
              <a:headEnd/>
              <a:tailEnd/>
            </a:ln>
          </p:spPr>
          <p:txBody>
            <a:bodyPr/>
            <a:lstStyle/>
            <a:p>
              <a:endParaRPr lang="fr-FR"/>
            </a:p>
          </p:txBody>
        </p:sp>
        <p:sp>
          <p:nvSpPr>
            <p:cNvPr id="9254" name="Rectangle 38"/>
            <p:cNvSpPr>
              <a:spLocks noChangeArrowheads="1"/>
            </p:cNvSpPr>
            <p:nvPr/>
          </p:nvSpPr>
          <p:spPr bwMode="auto">
            <a:xfrm>
              <a:off x="4136" y="3186"/>
              <a:ext cx="984" cy="150"/>
            </a:xfrm>
            <a:prstGeom prst="rect">
              <a:avLst/>
            </a:prstGeom>
            <a:solidFill>
              <a:srgbClr val="FFCC99"/>
            </a:solidFill>
            <a:ln w="9525">
              <a:solidFill>
                <a:srgbClr val="000000"/>
              </a:solidFill>
              <a:miter lim="800000"/>
              <a:headEnd/>
              <a:tailEnd/>
            </a:ln>
          </p:spPr>
          <p:txBody>
            <a:bodyPr/>
            <a:lstStyle/>
            <a:p>
              <a:endParaRPr lang="fr-FR"/>
            </a:p>
          </p:txBody>
        </p:sp>
        <p:sp>
          <p:nvSpPr>
            <p:cNvPr id="9255" name="Rectangle 39"/>
            <p:cNvSpPr>
              <a:spLocks noChangeArrowheads="1"/>
            </p:cNvSpPr>
            <p:nvPr/>
          </p:nvSpPr>
          <p:spPr bwMode="auto">
            <a:xfrm>
              <a:off x="4027" y="3018"/>
              <a:ext cx="1197" cy="150"/>
            </a:xfrm>
            <a:prstGeom prst="rect">
              <a:avLst/>
            </a:prstGeom>
            <a:solidFill>
              <a:srgbClr val="800000"/>
            </a:solidFill>
            <a:ln w="9525">
              <a:solidFill>
                <a:srgbClr val="000000"/>
              </a:solidFill>
              <a:miter lim="800000"/>
              <a:headEnd/>
              <a:tailEnd/>
            </a:ln>
            <a:effectLst/>
          </p:spPr>
          <p:txBody>
            <a:bodyPr/>
            <a:lstStyle/>
            <a:p>
              <a:endParaRPr lang="fr-FR"/>
            </a:p>
          </p:txBody>
        </p:sp>
        <p:sp>
          <p:nvSpPr>
            <p:cNvPr id="9256" name="AutoShape 40"/>
            <p:cNvSpPr>
              <a:spLocks noChangeAspect="1" noChangeArrowheads="1"/>
            </p:cNvSpPr>
            <p:nvPr/>
          </p:nvSpPr>
          <p:spPr bwMode="auto">
            <a:xfrm>
              <a:off x="2881" y="3243"/>
              <a:ext cx="351" cy="17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D7FFF7"/>
                </a:gs>
                <a:gs pos="100000">
                  <a:srgbClr val="ED052C"/>
                </a:gs>
              </a:gsLst>
              <a:lin ang="0" scaled="1"/>
            </a:gradFill>
            <a:ln w="9525">
              <a:noFill/>
              <a:miter lim="800000"/>
              <a:headEnd/>
              <a:tailEnd/>
            </a:ln>
            <a:effectLst/>
          </p:spPr>
          <p:txBody>
            <a:bodyPr wrap="none" anchor="ctr"/>
            <a:lstStyle/>
            <a:p>
              <a:endParaRPr lang="fr-FR"/>
            </a:p>
          </p:txBody>
        </p:sp>
      </p:grpSp>
      <p:sp>
        <p:nvSpPr>
          <p:cNvPr id="43" name="Rectangle à coins arrondis 42"/>
          <p:cNvSpPr/>
          <p:nvPr/>
        </p:nvSpPr>
        <p:spPr>
          <a:xfrm>
            <a:off x="251521" y="116632"/>
            <a:ext cx="1584175" cy="377502"/>
          </a:xfrm>
          <a:prstGeom prst="roundRect">
            <a:avLst/>
          </a:prstGeom>
          <a:solidFill>
            <a:srgbClr val="FFFF00"/>
          </a:solidFill>
          <a:effectLst>
            <a:outerShdw blurRad="50800" dist="50800" dir="54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4" name="ZoneTexte 24"/>
          <p:cNvSpPr txBox="1">
            <a:spLocks noChangeArrowheads="1"/>
          </p:cNvSpPr>
          <p:nvPr/>
        </p:nvSpPr>
        <p:spPr bwMode="auto">
          <a:xfrm>
            <a:off x="297557" y="134094"/>
            <a:ext cx="1538139" cy="369332"/>
          </a:xfrm>
          <a:prstGeom prst="rect">
            <a:avLst/>
          </a:prstGeom>
          <a:noFill/>
          <a:ln w="9525">
            <a:noFill/>
            <a:miter lim="800000"/>
            <a:headEnd/>
            <a:tailEnd/>
          </a:ln>
        </p:spPr>
        <p:txBody>
          <a:bodyPr wrap="square">
            <a:spAutoFit/>
          </a:bodyPr>
          <a:lstStyle/>
          <a:p>
            <a:r>
              <a:rPr lang="fr-FR" dirty="0">
                <a:latin typeface="Calibri" pitchFamily="34" charset="0"/>
              </a:rPr>
              <a:t>Micro EXAFS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0"/>
                                        <p:tgtEl>
                                          <p:spTgt spid="9"/>
                                        </p:tgtEl>
                                      </p:cBhvr>
                                    </p:animEffect>
                                  </p:childTnLst>
                                </p:cTn>
                              </p:par>
                            </p:childTnLst>
                          </p:cTn>
                        </p:par>
                        <p:par>
                          <p:cTn id="12" fill="hold">
                            <p:stCondLst>
                              <p:cond delay="5000"/>
                            </p:stCondLst>
                            <p:childTnLst>
                              <p:par>
                                <p:cTn id="13" presetID="1"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0" name="Line 12"/>
          <p:cNvSpPr>
            <a:spLocks noChangeAspect="1" noChangeShapeType="1"/>
          </p:cNvSpPr>
          <p:nvPr/>
        </p:nvSpPr>
        <p:spPr bwMode="auto">
          <a:xfrm>
            <a:off x="6659563" y="3768725"/>
            <a:ext cx="0" cy="531813"/>
          </a:xfrm>
          <a:prstGeom prst="line">
            <a:avLst/>
          </a:prstGeom>
          <a:noFill/>
          <a:ln w="12700">
            <a:solidFill>
              <a:srgbClr val="FFFFFF"/>
            </a:solidFill>
            <a:round/>
            <a:headEnd/>
            <a:tailEnd/>
          </a:ln>
          <a:effectLst/>
        </p:spPr>
        <p:txBody>
          <a:bodyPr/>
          <a:lstStyle/>
          <a:p>
            <a:endParaRPr lang="fr-FR"/>
          </a:p>
        </p:txBody>
      </p:sp>
      <p:sp>
        <p:nvSpPr>
          <p:cNvPr id="12301" name="Line 13"/>
          <p:cNvSpPr>
            <a:spLocks noChangeAspect="1" noChangeShapeType="1"/>
          </p:cNvSpPr>
          <p:nvPr/>
        </p:nvSpPr>
        <p:spPr bwMode="auto">
          <a:xfrm>
            <a:off x="7048500" y="3768725"/>
            <a:ext cx="0" cy="531813"/>
          </a:xfrm>
          <a:prstGeom prst="line">
            <a:avLst/>
          </a:prstGeom>
          <a:noFill/>
          <a:ln w="12700">
            <a:solidFill>
              <a:srgbClr val="FFFFFF"/>
            </a:solidFill>
            <a:round/>
            <a:headEnd/>
            <a:tailEnd/>
          </a:ln>
          <a:effectLst/>
        </p:spPr>
        <p:txBody>
          <a:bodyPr/>
          <a:lstStyle/>
          <a:p>
            <a:endParaRPr lang="fr-FR"/>
          </a:p>
        </p:txBody>
      </p:sp>
      <p:sp>
        <p:nvSpPr>
          <p:cNvPr id="12320" name="Rectangle 32"/>
          <p:cNvSpPr>
            <a:spLocks noChangeArrowheads="1"/>
          </p:cNvSpPr>
          <p:nvPr/>
        </p:nvSpPr>
        <p:spPr bwMode="auto">
          <a:xfrm>
            <a:off x="5184775" y="2962275"/>
            <a:ext cx="936625" cy="304800"/>
          </a:xfrm>
          <a:prstGeom prst="rect">
            <a:avLst/>
          </a:prstGeom>
          <a:solidFill>
            <a:srgbClr val="FFFFFF"/>
          </a:solidFill>
          <a:ln w="9525">
            <a:noFill/>
            <a:miter lim="800000"/>
            <a:headEnd/>
            <a:tailEnd/>
          </a:ln>
          <a:effectLst/>
        </p:spPr>
        <p:txBody>
          <a:bodyPr wrap="none" anchor="ctr"/>
          <a:lstStyle/>
          <a:p>
            <a:endParaRPr lang="fr-FR"/>
          </a:p>
        </p:txBody>
      </p:sp>
      <p:sp>
        <p:nvSpPr>
          <p:cNvPr id="12328" name="Text Box 40"/>
          <p:cNvSpPr txBox="1">
            <a:spLocks noChangeArrowheads="1"/>
          </p:cNvSpPr>
          <p:nvPr/>
        </p:nvSpPr>
        <p:spPr bwMode="auto">
          <a:xfrm>
            <a:off x="323850" y="836613"/>
            <a:ext cx="8568630" cy="1362075"/>
          </a:xfrm>
          <a:prstGeom prst="rect">
            <a:avLst/>
          </a:prstGeom>
          <a:noFill/>
          <a:ln w="9525">
            <a:noFill/>
            <a:miter lim="800000"/>
            <a:headEnd/>
            <a:tailEnd/>
          </a:ln>
          <a:effectLst/>
        </p:spPr>
        <p:txBody>
          <a:bodyPr wrap="square" lIns="85341" tIns="42670" rIns="85341" bIns="42670">
            <a:spAutoFit/>
          </a:bodyPr>
          <a:lstStyle/>
          <a:p>
            <a:pPr defTabSz="854075" eaLnBrk="0" hangingPunct="0">
              <a:spcBef>
                <a:spcPct val="35000"/>
              </a:spcBef>
              <a:buFont typeface="Wingdings" pitchFamily="2" charset="2"/>
              <a:buNone/>
            </a:pPr>
            <a:r>
              <a:rPr lang="en-US" dirty="0">
                <a:solidFill>
                  <a:srgbClr val="0000FF"/>
                </a:solidFill>
              </a:rPr>
              <a:t>Objectives</a:t>
            </a:r>
            <a:r>
              <a:rPr lang="en-US" b="0" dirty="0">
                <a:solidFill>
                  <a:srgbClr val="0000FF"/>
                </a:solidFill>
              </a:rPr>
              <a:t>: </a:t>
            </a:r>
          </a:p>
          <a:p>
            <a:pPr marL="427038" lvl="1" defTabSz="854075" eaLnBrk="0" hangingPunct="0">
              <a:spcBef>
                <a:spcPct val="40000"/>
              </a:spcBef>
              <a:spcAft>
                <a:spcPct val="25000"/>
              </a:spcAft>
              <a:buClr>
                <a:srgbClr val="0000FF"/>
              </a:buClr>
              <a:buFont typeface="Wingdings" pitchFamily="2" charset="2"/>
              <a:buChar char="Ø"/>
            </a:pPr>
            <a:r>
              <a:rPr lang="en-US" dirty="0">
                <a:solidFill>
                  <a:srgbClr val="0000FF"/>
                </a:solidFill>
              </a:rPr>
              <a:t> </a:t>
            </a:r>
            <a:r>
              <a:rPr lang="en-US" b="0" dirty="0"/>
              <a:t>To </a:t>
            </a:r>
            <a:r>
              <a:rPr lang="en-US" b="0" dirty="0" err="1"/>
              <a:t>solubilize</a:t>
            </a:r>
            <a:r>
              <a:rPr lang="en-US" b="0" dirty="0"/>
              <a:t> metals with natural organic acids (mostly citrate).</a:t>
            </a:r>
          </a:p>
          <a:p>
            <a:pPr marL="427038" lvl="1" defTabSz="854075" eaLnBrk="0" hangingPunct="0">
              <a:buClr>
                <a:srgbClr val="0000FF"/>
              </a:buClr>
              <a:buFont typeface="Wingdings" pitchFamily="2" charset="2"/>
              <a:buChar char="Ø"/>
            </a:pPr>
            <a:r>
              <a:rPr lang="en-US" b="0" dirty="0"/>
              <a:t> To use plants to maintain the soil texture and to transform the residual fraction of metals into sparingly soluble forms.</a:t>
            </a:r>
            <a:endParaRPr lang="en-US" b="0" dirty="0">
              <a:effectLst>
                <a:outerShdw blurRad="38100" dist="38100" dir="2700000" algn="tl">
                  <a:srgbClr val="C0C0C0"/>
                </a:outerShdw>
              </a:effectLst>
            </a:endParaRPr>
          </a:p>
        </p:txBody>
      </p:sp>
      <p:grpSp>
        <p:nvGrpSpPr>
          <p:cNvPr id="2" name="Group 43"/>
          <p:cNvGrpSpPr>
            <a:grpSpLocks/>
          </p:cNvGrpSpPr>
          <p:nvPr/>
        </p:nvGrpSpPr>
        <p:grpSpPr bwMode="auto">
          <a:xfrm>
            <a:off x="4803775" y="2813050"/>
            <a:ext cx="4033838" cy="2678113"/>
            <a:chOff x="3026" y="1772"/>
            <a:chExt cx="2541" cy="1687"/>
          </a:xfrm>
        </p:grpSpPr>
        <p:pic>
          <p:nvPicPr>
            <p:cNvPr id="12323" name="Picture 35" descr="img035"/>
            <p:cNvPicPr>
              <a:picLocks noChangeAspect="1" noChangeArrowheads="1"/>
            </p:cNvPicPr>
            <p:nvPr/>
          </p:nvPicPr>
          <p:blipFill>
            <a:blip r:embed="rId3" cstate="print"/>
            <a:srcRect/>
            <a:stretch>
              <a:fillRect/>
            </a:stretch>
          </p:blipFill>
          <p:spPr bwMode="auto">
            <a:xfrm>
              <a:off x="3060" y="1797"/>
              <a:ext cx="2494" cy="1662"/>
            </a:xfrm>
            <a:prstGeom prst="rect">
              <a:avLst/>
            </a:prstGeom>
            <a:noFill/>
            <a:ln w="25400">
              <a:solidFill>
                <a:schemeClr val="bg1"/>
              </a:solidFill>
              <a:miter lim="800000"/>
              <a:headEnd/>
              <a:tailEnd/>
            </a:ln>
            <a:effectLst>
              <a:outerShdw dist="35921" dir="13500000" algn="ctr" rotWithShape="0">
                <a:srgbClr val="E4FEF6"/>
              </a:outerShdw>
            </a:effectLst>
          </p:spPr>
        </p:pic>
        <p:sp>
          <p:nvSpPr>
            <p:cNvPr id="12329" name="Rectangle 41"/>
            <p:cNvSpPr>
              <a:spLocks noChangeArrowheads="1"/>
            </p:cNvSpPr>
            <p:nvPr/>
          </p:nvSpPr>
          <p:spPr bwMode="auto">
            <a:xfrm>
              <a:off x="3026" y="1772"/>
              <a:ext cx="2541" cy="1678"/>
            </a:xfrm>
            <a:prstGeom prst="rect">
              <a:avLst/>
            </a:prstGeom>
            <a:noFill/>
            <a:ln w="38100">
              <a:solidFill>
                <a:schemeClr val="bg1"/>
              </a:solidFill>
              <a:miter lim="800000"/>
              <a:headEnd/>
              <a:tailEnd/>
            </a:ln>
            <a:effectLst/>
          </p:spPr>
          <p:txBody>
            <a:bodyPr wrap="none" anchor="ctr"/>
            <a:lstStyle/>
            <a:p>
              <a:endParaRPr lang="fr-FR"/>
            </a:p>
          </p:txBody>
        </p:sp>
      </p:grpSp>
      <p:grpSp>
        <p:nvGrpSpPr>
          <p:cNvPr id="3" name="Group 48"/>
          <p:cNvGrpSpPr>
            <a:grpSpLocks/>
          </p:cNvGrpSpPr>
          <p:nvPr/>
        </p:nvGrpSpPr>
        <p:grpSpPr bwMode="auto">
          <a:xfrm>
            <a:off x="179388" y="2420938"/>
            <a:ext cx="4318000" cy="3886200"/>
            <a:chOff x="113" y="1525"/>
            <a:chExt cx="2720" cy="2448"/>
          </a:xfrm>
        </p:grpSpPr>
        <p:pic>
          <p:nvPicPr>
            <p:cNvPr id="12299" name="Picture 11" descr="Casier"/>
            <p:cNvPicPr preferRelativeResize="0">
              <a:picLocks noChangeAspect="1" noChangeArrowheads="1"/>
            </p:cNvPicPr>
            <p:nvPr/>
          </p:nvPicPr>
          <p:blipFill>
            <a:blip r:embed="rId4" cstate="print"/>
            <a:srcRect/>
            <a:stretch>
              <a:fillRect/>
            </a:stretch>
          </p:blipFill>
          <p:spPr bwMode="auto">
            <a:xfrm>
              <a:off x="113" y="1525"/>
              <a:ext cx="2720" cy="2448"/>
            </a:xfrm>
            <a:prstGeom prst="rect">
              <a:avLst/>
            </a:prstGeom>
            <a:noFill/>
            <a:ln w="38100">
              <a:noFill/>
              <a:miter lim="800000"/>
              <a:headEnd/>
              <a:tailEnd/>
            </a:ln>
            <a:effectLst/>
          </p:spPr>
        </p:pic>
        <p:sp>
          <p:nvSpPr>
            <p:cNvPr id="12332" name="Text Box 44"/>
            <p:cNvSpPr txBox="1">
              <a:spLocks noChangeArrowheads="1"/>
            </p:cNvSpPr>
            <p:nvPr/>
          </p:nvSpPr>
          <p:spPr bwMode="auto">
            <a:xfrm>
              <a:off x="1277" y="2658"/>
              <a:ext cx="363" cy="202"/>
            </a:xfrm>
            <a:prstGeom prst="rect">
              <a:avLst/>
            </a:prstGeom>
            <a:solidFill>
              <a:schemeClr val="tx1"/>
            </a:solidFill>
            <a:ln w="9525">
              <a:noFill/>
              <a:miter lim="800000"/>
              <a:headEnd/>
              <a:tailEnd/>
            </a:ln>
            <a:effectLst/>
          </p:spPr>
          <p:txBody>
            <a:bodyPr>
              <a:spAutoFit/>
            </a:bodyPr>
            <a:lstStyle/>
            <a:p>
              <a:pPr>
                <a:spcBef>
                  <a:spcPct val="50000"/>
                </a:spcBef>
              </a:pPr>
              <a:r>
                <a:rPr lang="fr-FR" sz="1500">
                  <a:solidFill>
                    <a:schemeClr val="bg1"/>
                  </a:solidFill>
                </a:rPr>
                <a:t>Soil</a:t>
              </a:r>
            </a:p>
          </p:txBody>
        </p:sp>
        <p:sp>
          <p:nvSpPr>
            <p:cNvPr id="12333" name="Text Box 45"/>
            <p:cNvSpPr txBox="1">
              <a:spLocks noChangeArrowheads="1"/>
            </p:cNvSpPr>
            <p:nvPr/>
          </p:nvSpPr>
          <p:spPr bwMode="auto">
            <a:xfrm>
              <a:off x="2205" y="1979"/>
              <a:ext cx="544" cy="202"/>
            </a:xfrm>
            <a:prstGeom prst="rect">
              <a:avLst/>
            </a:prstGeom>
            <a:solidFill>
              <a:schemeClr val="tx1"/>
            </a:solidFill>
            <a:ln w="9525">
              <a:noFill/>
              <a:miter lim="800000"/>
              <a:headEnd/>
              <a:tailEnd/>
            </a:ln>
            <a:effectLst/>
          </p:spPr>
          <p:txBody>
            <a:bodyPr>
              <a:spAutoFit/>
            </a:bodyPr>
            <a:lstStyle/>
            <a:p>
              <a:pPr>
                <a:spcBef>
                  <a:spcPct val="50000"/>
                </a:spcBef>
              </a:pPr>
              <a:r>
                <a:rPr lang="fr-FR" sz="1500">
                  <a:solidFill>
                    <a:schemeClr val="bg1"/>
                  </a:solidFill>
                </a:rPr>
                <a:t>Airduct</a:t>
              </a:r>
            </a:p>
          </p:txBody>
        </p:sp>
        <p:sp>
          <p:nvSpPr>
            <p:cNvPr id="12334" name="Text Box 46"/>
            <p:cNvSpPr txBox="1">
              <a:spLocks noChangeArrowheads="1"/>
            </p:cNvSpPr>
            <p:nvPr/>
          </p:nvSpPr>
          <p:spPr bwMode="auto">
            <a:xfrm>
              <a:off x="1822" y="2911"/>
              <a:ext cx="771" cy="346"/>
            </a:xfrm>
            <a:prstGeom prst="rect">
              <a:avLst/>
            </a:prstGeom>
            <a:solidFill>
              <a:schemeClr val="tx1"/>
            </a:solidFill>
            <a:ln w="9525">
              <a:noFill/>
              <a:miter lim="800000"/>
              <a:headEnd/>
              <a:tailEnd/>
            </a:ln>
            <a:effectLst/>
          </p:spPr>
          <p:txBody>
            <a:bodyPr>
              <a:spAutoFit/>
            </a:bodyPr>
            <a:lstStyle/>
            <a:p>
              <a:pPr algn="ctr">
                <a:spcBef>
                  <a:spcPct val="50000"/>
                </a:spcBef>
              </a:pPr>
              <a:r>
                <a:rPr lang="fr-FR" sz="1500">
                  <a:solidFill>
                    <a:schemeClr val="bg1"/>
                  </a:solidFill>
                </a:rPr>
                <a:t>Porous substratum</a:t>
              </a:r>
            </a:p>
          </p:txBody>
        </p:sp>
        <p:sp>
          <p:nvSpPr>
            <p:cNvPr id="12335" name="Text Box 47"/>
            <p:cNvSpPr txBox="1">
              <a:spLocks noChangeArrowheads="1"/>
            </p:cNvSpPr>
            <p:nvPr/>
          </p:nvSpPr>
          <p:spPr bwMode="auto">
            <a:xfrm>
              <a:off x="340" y="3133"/>
              <a:ext cx="726" cy="346"/>
            </a:xfrm>
            <a:prstGeom prst="rect">
              <a:avLst/>
            </a:prstGeom>
            <a:solidFill>
              <a:schemeClr val="tx1"/>
            </a:solidFill>
            <a:ln w="9525">
              <a:noFill/>
              <a:miter lim="800000"/>
              <a:headEnd/>
              <a:tailEnd/>
            </a:ln>
            <a:effectLst/>
          </p:spPr>
          <p:txBody>
            <a:bodyPr>
              <a:spAutoFit/>
            </a:bodyPr>
            <a:lstStyle/>
            <a:p>
              <a:pPr algn="ctr">
                <a:spcBef>
                  <a:spcPct val="50000"/>
                </a:spcBef>
              </a:pPr>
              <a:r>
                <a:rPr lang="fr-FR" sz="1500">
                  <a:solidFill>
                    <a:schemeClr val="bg1"/>
                  </a:solidFill>
                </a:rPr>
                <a:t>Lixiviation outlet</a:t>
              </a:r>
            </a:p>
          </p:txBody>
        </p:sp>
      </p:grpSp>
      <p:sp>
        <p:nvSpPr>
          <p:cNvPr id="18" name="ZoneTexte 17"/>
          <p:cNvSpPr txBox="1"/>
          <p:nvPr/>
        </p:nvSpPr>
        <p:spPr>
          <a:xfrm>
            <a:off x="1368152" y="128826"/>
            <a:ext cx="6732240" cy="874150"/>
          </a:xfrm>
          <a:prstGeom prst="rect">
            <a:avLst/>
          </a:prstGeom>
          <a:noFill/>
        </p:spPr>
        <p:txBody>
          <a:bodyPr wrap="square" rtlCol="0">
            <a:spAutoFit/>
          </a:bodyPr>
          <a:lstStyle/>
          <a:p>
            <a:pPr algn="ctr">
              <a:lnSpc>
                <a:spcPct val="120000"/>
              </a:lnSpc>
            </a:pPr>
            <a:r>
              <a:rPr lang="fr-FR" sz="2200" dirty="0" err="1">
                <a:solidFill>
                  <a:srgbClr val="FF0000"/>
                </a:solidFill>
                <a:latin typeface="Comic Sans MS" pitchFamily="66" charset="0"/>
              </a:rPr>
              <a:t>Effects</a:t>
            </a:r>
            <a:r>
              <a:rPr lang="fr-FR" sz="2200" dirty="0">
                <a:solidFill>
                  <a:srgbClr val="FF0000"/>
                </a:solidFill>
                <a:latin typeface="Comic Sans MS" pitchFamily="66" charset="0"/>
              </a:rPr>
              <a:t> of </a:t>
            </a:r>
            <a:r>
              <a:rPr lang="fr-FR" sz="2200" dirty="0" err="1">
                <a:solidFill>
                  <a:srgbClr val="FF0000"/>
                </a:solidFill>
                <a:latin typeface="Comic Sans MS" pitchFamily="66" charset="0"/>
              </a:rPr>
              <a:t>chemical</a:t>
            </a:r>
            <a:r>
              <a:rPr lang="fr-FR" sz="2200" dirty="0">
                <a:solidFill>
                  <a:srgbClr val="FF0000"/>
                </a:solidFill>
                <a:latin typeface="Comic Sans MS" pitchFamily="66" charset="0"/>
              </a:rPr>
              <a:t> </a:t>
            </a:r>
            <a:r>
              <a:rPr lang="fr-FR" sz="2200" dirty="0" err="1">
                <a:solidFill>
                  <a:srgbClr val="FF0000"/>
                </a:solidFill>
                <a:latin typeface="Comic Sans MS" pitchFamily="66" charset="0"/>
              </a:rPr>
              <a:t>treatment</a:t>
            </a:r>
            <a:r>
              <a:rPr lang="fr-FR" sz="2200" dirty="0">
                <a:solidFill>
                  <a:srgbClr val="FF0000"/>
                </a:solidFill>
                <a:latin typeface="Comic Sans MS" pitchFamily="66" charset="0"/>
              </a:rPr>
              <a:t> and </a:t>
            </a:r>
          </a:p>
          <a:p>
            <a:pPr algn="ctr">
              <a:lnSpc>
                <a:spcPct val="120000"/>
              </a:lnSpc>
            </a:pPr>
            <a:r>
              <a:rPr lang="fr-FR" sz="2200" dirty="0" err="1">
                <a:solidFill>
                  <a:srgbClr val="FF0000"/>
                </a:solidFill>
                <a:latin typeface="Comic Sans MS" pitchFamily="66" charset="0"/>
              </a:rPr>
              <a:t>rhizosphere</a:t>
            </a:r>
            <a:r>
              <a:rPr lang="fr-FR" sz="2200" dirty="0">
                <a:solidFill>
                  <a:srgbClr val="FF0000"/>
                </a:solidFill>
                <a:latin typeface="Comic Sans MS" pitchFamily="66" charset="0"/>
              </a:rPr>
              <a:t> </a:t>
            </a:r>
            <a:r>
              <a:rPr lang="fr-FR" sz="2200" dirty="0" err="1">
                <a:solidFill>
                  <a:srgbClr val="FF0000"/>
                </a:solidFill>
                <a:latin typeface="Comic Sans MS" pitchFamily="66" charset="0"/>
              </a:rPr>
              <a:t>activity</a:t>
            </a:r>
            <a:r>
              <a:rPr lang="fr-FR" sz="2200" dirty="0">
                <a:solidFill>
                  <a:srgbClr val="FF0000"/>
                </a:solidFill>
                <a:latin typeface="Comic Sans MS" pitchFamily="66" charset="0"/>
              </a:rPr>
              <a:t> on </a:t>
            </a:r>
            <a:r>
              <a:rPr lang="fr-FR" sz="2200" dirty="0" err="1">
                <a:solidFill>
                  <a:srgbClr val="FF0000"/>
                </a:solidFill>
                <a:latin typeface="Comic Sans MS" pitchFamily="66" charset="0"/>
              </a:rPr>
              <a:t>metal</a:t>
            </a:r>
            <a:r>
              <a:rPr lang="fr-FR" sz="2200" dirty="0">
                <a:solidFill>
                  <a:srgbClr val="FF0000"/>
                </a:solidFill>
                <a:latin typeface="Comic Sans MS" pitchFamily="66" charset="0"/>
              </a:rPr>
              <a:t> </a:t>
            </a:r>
            <a:r>
              <a:rPr lang="fr-FR" sz="2200" dirty="0" err="1">
                <a:solidFill>
                  <a:srgbClr val="FF0000"/>
                </a:solidFill>
                <a:latin typeface="Comic Sans MS" pitchFamily="66" charset="0"/>
              </a:rPr>
              <a:t>speciation</a:t>
            </a:r>
            <a:endParaRPr lang="fr-FR" sz="2200" dirty="0">
              <a:solidFill>
                <a:srgbClr val="FF0000"/>
              </a:solidFill>
              <a:latin typeface="Comic Sans MS" pitchFamily="66" charset="0"/>
            </a:endParaRPr>
          </a:p>
        </p:txBody>
      </p:sp>
      <p:sp>
        <p:nvSpPr>
          <p:cNvPr id="19" name="Text Box 15"/>
          <p:cNvSpPr txBox="1">
            <a:spLocks noChangeArrowheads="1"/>
          </p:cNvSpPr>
          <p:nvPr/>
        </p:nvSpPr>
        <p:spPr bwMode="auto">
          <a:xfrm>
            <a:off x="5219700" y="2384425"/>
            <a:ext cx="3276600" cy="396875"/>
          </a:xfrm>
          <a:prstGeom prst="rect">
            <a:avLst/>
          </a:prstGeom>
          <a:noFill/>
          <a:ln w="9525">
            <a:noFill/>
            <a:miter lim="800000"/>
            <a:headEnd/>
            <a:tailEnd/>
          </a:ln>
          <a:effectLst/>
        </p:spPr>
        <p:txBody>
          <a:bodyPr>
            <a:spAutoFit/>
          </a:bodyPr>
          <a:lstStyle/>
          <a:p>
            <a:pPr algn="ctr" eaLnBrk="0" hangingPunct="0"/>
            <a:r>
              <a:rPr lang="fr-FR" sz="2000" b="0" dirty="0">
                <a:solidFill>
                  <a:srgbClr val="FF0000"/>
                </a:solidFill>
                <a:latin typeface="Comic Sans MS" pitchFamily="66" charset="0"/>
              </a:rPr>
              <a:t>Pilot site</a:t>
            </a:r>
          </a:p>
        </p:txBody>
      </p:sp>
      <p:sp>
        <p:nvSpPr>
          <p:cNvPr id="17" name="Rectangle 16"/>
          <p:cNvSpPr>
            <a:spLocks noChangeArrowheads="1"/>
          </p:cNvSpPr>
          <p:nvPr/>
        </p:nvSpPr>
        <p:spPr bwMode="auto">
          <a:xfrm>
            <a:off x="0" y="0"/>
            <a:ext cx="1782539"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Phytolixiviation</a:t>
            </a:r>
            <a:endParaRPr lang="fr-FR" sz="2000" dirty="0">
              <a:solidFill>
                <a:schemeClr val="bg1"/>
              </a:solidFill>
            </a:endParaRPr>
          </a:p>
        </p:txBody>
      </p:sp>
      <p:sp>
        <p:nvSpPr>
          <p:cNvPr id="20" name="Rectangle 19"/>
          <p:cNvSpPr/>
          <p:nvPr/>
        </p:nvSpPr>
        <p:spPr>
          <a:xfrm>
            <a:off x="6588224" y="6381328"/>
            <a:ext cx="2520280" cy="338554"/>
          </a:xfrm>
          <a:prstGeom prst="rect">
            <a:avLst/>
          </a:prstGeom>
        </p:spPr>
        <p:txBody>
          <a:bodyPr wrap="square">
            <a:spAutoFit/>
          </a:bodyPr>
          <a:lstStyle/>
          <a:p>
            <a:r>
              <a:rPr lang="en-GB" sz="1600" i="1" dirty="0"/>
              <a:t>Manceau et al., ES&amp;T, 2008.</a:t>
            </a:r>
            <a:endParaRPr lang="fr-FR" sz="1600" i="1" dirty="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soiltrans"/>
          <p:cNvPicPr>
            <a:picLocks noChangeAspect="1" noChangeArrowheads="1"/>
          </p:cNvPicPr>
          <p:nvPr/>
        </p:nvPicPr>
        <p:blipFill>
          <a:blip r:embed="rId3" cstate="print"/>
          <a:srcRect/>
          <a:stretch>
            <a:fillRect/>
          </a:stretch>
        </p:blipFill>
        <p:spPr bwMode="auto">
          <a:xfrm>
            <a:off x="0" y="0"/>
            <a:ext cx="9097963" cy="6516688"/>
          </a:xfrm>
          <a:prstGeom prst="rect">
            <a:avLst/>
          </a:prstGeom>
          <a:noFill/>
          <a:ln w="9525">
            <a:noFill/>
            <a:miter lim="800000"/>
            <a:headEnd/>
            <a:tailEnd/>
          </a:ln>
        </p:spPr>
      </p:pic>
      <p:pic>
        <p:nvPicPr>
          <p:cNvPr id="5123" name="Picture 5" descr="soiltransrhizo"/>
          <p:cNvPicPr>
            <a:picLocks noChangeAspect="1" noChangeArrowheads="1"/>
          </p:cNvPicPr>
          <p:nvPr/>
        </p:nvPicPr>
        <p:blipFill>
          <a:blip r:embed="rId4" cstate="print"/>
          <a:srcRect/>
          <a:stretch>
            <a:fillRect/>
          </a:stretch>
        </p:blipFill>
        <p:spPr bwMode="auto">
          <a:xfrm>
            <a:off x="0" y="0"/>
            <a:ext cx="9097963" cy="6516688"/>
          </a:xfrm>
          <a:prstGeom prst="rect">
            <a:avLst/>
          </a:prstGeom>
          <a:noFill/>
          <a:ln w="9525">
            <a:noFill/>
            <a:miter lim="800000"/>
            <a:headEnd/>
            <a:tailEnd/>
          </a:ln>
        </p:spPr>
      </p:pic>
      <p:sp>
        <p:nvSpPr>
          <p:cNvPr id="6" name="Text Box 6"/>
          <p:cNvSpPr txBox="1">
            <a:spLocks noChangeArrowheads="1"/>
          </p:cNvSpPr>
          <p:nvPr/>
        </p:nvSpPr>
        <p:spPr bwMode="auto">
          <a:xfrm>
            <a:off x="609600" y="1023938"/>
            <a:ext cx="2841625" cy="646112"/>
          </a:xfrm>
          <a:prstGeom prst="rect">
            <a:avLst/>
          </a:prstGeom>
          <a:noFill/>
          <a:ln w="9525">
            <a:noFill/>
            <a:miter lim="800000"/>
            <a:headEnd/>
            <a:tailEnd/>
          </a:ln>
          <a:effectLst>
            <a:outerShdw dist="25399" dir="2700000" algn="ctr" rotWithShape="0">
              <a:schemeClr val="bg2"/>
            </a:outerShdw>
          </a:effectLst>
        </p:spPr>
        <p:txBody>
          <a:bodyPr wrap="none">
            <a:spAutoFit/>
          </a:bodyPr>
          <a:lstStyle/>
          <a:p>
            <a:pPr fontAlgn="auto">
              <a:spcBef>
                <a:spcPts val="0"/>
              </a:spcBef>
              <a:spcAft>
                <a:spcPts val="0"/>
              </a:spcAft>
              <a:defRPr/>
            </a:pPr>
            <a:r>
              <a:rPr lang="en-US" sz="3600" b="1" dirty="0" err="1">
                <a:solidFill>
                  <a:srgbClr val="231DFF"/>
                </a:solidFill>
                <a:latin typeface="Comic Sans MS" pitchFamily="52" charset="0"/>
              </a:rPr>
              <a:t>Rhizosphere</a:t>
            </a:r>
            <a:endParaRPr lang="en-US" sz="3600" b="1" dirty="0">
              <a:latin typeface="+mn-lt"/>
            </a:endParaRPr>
          </a:p>
        </p:txBody>
      </p:sp>
      <p:sp>
        <p:nvSpPr>
          <p:cNvPr id="5" name="Rectangle 3"/>
          <p:cNvSpPr>
            <a:spLocks noChangeArrowheads="1"/>
          </p:cNvSpPr>
          <p:nvPr/>
        </p:nvSpPr>
        <p:spPr bwMode="auto">
          <a:xfrm>
            <a:off x="0" y="0"/>
            <a:ext cx="1481431" cy="400110"/>
          </a:xfrm>
          <a:prstGeom prst="rect">
            <a:avLst/>
          </a:prstGeom>
          <a:solidFill>
            <a:schemeClr val="bg1">
              <a:lumMod val="65000"/>
            </a:schemeClr>
          </a:solidFill>
          <a:ln w="9525">
            <a:noFill/>
            <a:miter lim="800000"/>
            <a:headEnd/>
            <a:tailEnd/>
          </a:ln>
        </p:spPr>
        <p:txBody>
          <a:bodyPr wrap="none">
            <a:spAutoFit/>
          </a:bodyPr>
          <a:lstStyle/>
          <a:p>
            <a:r>
              <a:rPr lang="en-US" sz="2000">
                <a:solidFill>
                  <a:schemeClr val="bg1"/>
                </a:solidFill>
                <a:latin typeface="Calibri" pitchFamily="34" charset="0"/>
              </a:rPr>
              <a:t>Introduction</a:t>
            </a:r>
            <a:endParaRPr lang="fr-FR" sz="2000" dirty="0">
              <a:solidFill>
                <a:schemeClr val="bg1"/>
              </a:solidFill>
            </a:endParaRPr>
          </a:p>
        </p:txBody>
      </p:sp>
      <p:sp>
        <p:nvSpPr>
          <p:cNvPr id="21" name="Flèche droite 20"/>
          <p:cNvSpPr/>
          <p:nvPr/>
        </p:nvSpPr>
        <p:spPr>
          <a:xfrm rot="10800000">
            <a:off x="6443663" y="2636838"/>
            <a:ext cx="1008062" cy="287337"/>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 name="Flèche droite 21"/>
          <p:cNvSpPr/>
          <p:nvPr/>
        </p:nvSpPr>
        <p:spPr>
          <a:xfrm>
            <a:off x="6443663" y="3494410"/>
            <a:ext cx="1008062" cy="288925"/>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3" name="Flèche droite 22"/>
          <p:cNvSpPr/>
          <p:nvPr/>
        </p:nvSpPr>
        <p:spPr>
          <a:xfrm rot="10800000">
            <a:off x="6380163" y="4814292"/>
            <a:ext cx="1008062" cy="287337"/>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4" name="Flèche droite 23"/>
          <p:cNvSpPr/>
          <p:nvPr/>
        </p:nvSpPr>
        <p:spPr>
          <a:xfrm>
            <a:off x="6443663" y="4166592"/>
            <a:ext cx="1008062" cy="287337"/>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5" name="ZoneTexte 24"/>
          <p:cNvSpPr txBox="1"/>
          <p:nvPr/>
        </p:nvSpPr>
        <p:spPr>
          <a:xfrm>
            <a:off x="6156325" y="2205038"/>
            <a:ext cx="1584325" cy="430212"/>
          </a:xfrm>
          <a:prstGeom prst="rect">
            <a:avLst/>
          </a:prstGeom>
          <a:noFill/>
        </p:spPr>
        <p:txBody>
          <a:bodyPr>
            <a:spAutoFit/>
          </a:bodyPr>
          <a:lstStyle/>
          <a:p>
            <a:pPr fontAlgn="auto">
              <a:spcBef>
                <a:spcPts val="0"/>
              </a:spcBef>
              <a:spcAft>
                <a:spcPts val="0"/>
              </a:spcAft>
              <a:defRPr/>
            </a:pPr>
            <a:r>
              <a:rPr lang="fr-FR" sz="2200" b="1" dirty="0">
                <a:effectLst>
                  <a:outerShdw blurRad="38100" dist="38100" dir="2700000" algn="tl">
                    <a:srgbClr val="000000">
                      <a:alpha val="43137"/>
                    </a:srgbClr>
                  </a:outerShdw>
                </a:effectLst>
                <a:latin typeface="+mn-lt"/>
              </a:rPr>
              <a:t>Absorption</a:t>
            </a:r>
          </a:p>
        </p:txBody>
      </p:sp>
      <p:sp>
        <p:nvSpPr>
          <p:cNvPr id="26" name="ZoneTexte 25"/>
          <p:cNvSpPr txBox="1"/>
          <p:nvPr/>
        </p:nvSpPr>
        <p:spPr>
          <a:xfrm>
            <a:off x="6256338" y="3068960"/>
            <a:ext cx="1368425" cy="431800"/>
          </a:xfrm>
          <a:prstGeom prst="rect">
            <a:avLst/>
          </a:prstGeom>
          <a:noFill/>
        </p:spPr>
        <p:txBody>
          <a:bodyPr>
            <a:spAutoFit/>
          </a:bodyPr>
          <a:lstStyle/>
          <a:p>
            <a:pPr fontAlgn="auto">
              <a:spcBef>
                <a:spcPts val="0"/>
              </a:spcBef>
              <a:spcAft>
                <a:spcPts val="0"/>
              </a:spcAft>
              <a:defRPr/>
            </a:pPr>
            <a:r>
              <a:rPr lang="fr-FR" sz="2200" b="1" dirty="0" err="1">
                <a:effectLst>
                  <a:outerShdw blurRad="38100" dist="38100" dir="2700000" algn="tl">
                    <a:srgbClr val="000000">
                      <a:alpha val="43137"/>
                    </a:srgbClr>
                  </a:outerShdw>
                </a:effectLst>
                <a:latin typeface="+mn-lt"/>
              </a:rPr>
              <a:t>Secretion</a:t>
            </a:r>
            <a:endParaRPr lang="fr-FR" sz="2200" b="1" dirty="0">
              <a:effectLst>
                <a:outerShdw blurRad="38100" dist="38100" dir="2700000" algn="tl">
                  <a:srgbClr val="000000">
                    <a:alpha val="43137"/>
                  </a:srgbClr>
                </a:outerShdw>
              </a:effectLst>
              <a:latin typeface="+mn-lt"/>
            </a:endParaRPr>
          </a:p>
        </p:txBody>
      </p:sp>
      <p:sp>
        <p:nvSpPr>
          <p:cNvPr id="27" name="ZoneTexte 26"/>
          <p:cNvSpPr txBox="1"/>
          <p:nvPr/>
        </p:nvSpPr>
        <p:spPr>
          <a:xfrm>
            <a:off x="6264275" y="4395192"/>
            <a:ext cx="1512888" cy="430212"/>
          </a:xfrm>
          <a:prstGeom prst="rect">
            <a:avLst/>
          </a:prstGeom>
          <a:noFill/>
        </p:spPr>
        <p:txBody>
          <a:bodyPr>
            <a:spAutoFit/>
          </a:bodyPr>
          <a:lstStyle/>
          <a:p>
            <a:pPr fontAlgn="auto">
              <a:spcBef>
                <a:spcPts val="0"/>
              </a:spcBef>
              <a:spcAft>
                <a:spcPts val="0"/>
              </a:spcAft>
              <a:defRPr/>
            </a:pPr>
            <a:r>
              <a:rPr lang="fr-FR" sz="2200" b="1" dirty="0">
                <a:effectLst>
                  <a:outerShdw blurRad="38100" dist="38100" dir="2700000" algn="tl">
                    <a:srgbClr val="000000">
                      <a:alpha val="43137"/>
                    </a:srgbClr>
                  </a:outerShdw>
                </a:effectLst>
                <a:latin typeface="+mn-lt"/>
              </a:rPr>
              <a:t>Respiration</a:t>
            </a:r>
          </a:p>
        </p:txBody>
      </p:sp>
      <p:sp>
        <p:nvSpPr>
          <p:cNvPr id="28" name="ZoneTexte 16"/>
          <p:cNvSpPr txBox="1">
            <a:spLocks noChangeArrowheads="1"/>
          </p:cNvSpPr>
          <p:nvPr/>
        </p:nvSpPr>
        <p:spPr bwMode="auto">
          <a:xfrm>
            <a:off x="7771473" y="2412381"/>
            <a:ext cx="1307439" cy="708025"/>
          </a:xfrm>
          <a:prstGeom prst="rect">
            <a:avLst/>
          </a:prstGeom>
          <a:noFill/>
          <a:ln w="9525">
            <a:noFill/>
            <a:miter lim="800000"/>
            <a:headEnd/>
            <a:tailEnd/>
          </a:ln>
        </p:spPr>
        <p:txBody>
          <a:bodyPr wrap="square">
            <a:spAutoFit/>
          </a:bodyPr>
          <a:lstStyle/>
          <a:p>
            <a:r>
              <a:rPr lang="fr-FR" sz="2000" dirty="0">
                <a:latin typeface="Calibri" pitchFamily="34" charset="0"/>
              </a:rPr>
              <a:t>K, nitrate, phosphate</a:t>
            </a:r>
          </a:p>
        </p:txBody>
      </p:sp>
      <p:sp>
        <p:nvSpPr>
          <p:cNvPr id="29" name="ZoneTexte 17"/>
          <p:cNvSpPr txBox="1">
            <a:spLocks noChangeArrowheads="1"/>
          </p:cNvSpPr>
          <p:nvPr/>
        </p:nvSpPr>
        <p:spPr bwMode="auto">
          <a:xfrm>
            <a:off x="7771473" y="3206597"/>
            <a:ext cx="1258887" cy="431800"/>
          </a:xfrm>
          <a:prstGeom prst="rect">
            <a:avLst/>
          </a:prstGeom>
          <a:noFill/>
          <a:ln w="9525">
            <a:noFill/>
            <a:miter lim="800000"/>
            <a:headEnd/>
            <a:tailEnd/>
          </a:ln>
        </p:spPr>
        <p:txBody>
          <a:bodyPr>
            <a:spAutoFit/>
          </a:bodyPr>
          <a:lstStyle/>
          <a:p>
            <a:r>
              <a:rPr lang="fr-FR" sz="2200" dirty="0">
                <a:latin typeface="Calibri" pitchFamily="34" charset="0"/>
              </a:rPr>
              <a:t>H</a:t>
            </a:r>
            <a:r>
              <a:rPr lang="fr-FR" sz="2800" baseline="30000" dirty="0">
                <a:latin typeface="Calibri" pitchFamily="34" charset="0"/>
              </a:rPr>
              <a:t>+</a:t>
            </a:r>
            <a:r>
              <a:rPr lang="fr-FR" sz="2200" dirty="0">
                <a:latin typeface="Calibri" pitchFamily="34" charset="0"/>
              </a:rPr>
              <a:t>/OH</a:t>
            </a:r>
            <a:r>
              <a:rPr lang="fr-FR" sz="2800" baseline="30000" dirty="0">
                <a:latin typeface="Calibri" pitchFamily="34" charset="0"/>
              </a:rPr>
              <a:t>-</a:t>
            </a:r>
            <a:endParaRPr lang="fr-FR" sz="2400" baseline="30000" dirty="0">
              <a:latin typeface="Calibri" pitchFamily="34" charset="0"/>
            </a:endParaRPr>
          </a:p>
        </p:txBody>
      </p:sp>
      <p:sp>
        <p:nvSpPr>
          <p:cNvPr id="30" name="ZoneTexte 18"/>
          <p:cNvSpPr txBox="1">
            <a:spLocks noChangeArrowheads="1"/>
          </p:cNvSpPr>
          <p:nvPr/>
        </p:nvSpPr>
        <p:spPr bwMode="auto">
          <a:xfrm>
            <a:off x="7771473" y="3582129"/>
            <a:ext cx="1331912" cy="400110"/>
          </a:xfrm>
          <a:prstGeom prst="rect">
            <a:avLst/>
          </a:prstGeom>
          <a:noFill/>
          <a:ln w="9525">
            <a:noFill/>
            <a:miter lim="800000"/>
            <a:headEnd/>
            <a:tailEnd/>
          </a:ln>
        </p:spPr>
        <p:txBody>
          <a:bodyPr>
            <a:spAutoFit/>
          </a:bodyPr>
          <a:lstStyle/>
          <a:p>
            <a:r>
              <a:rPr lang="fr-FR" sz="2000" dirty="0" err="1">
                <a:latin typeface="Calibri" pitchFamily="34" charset="0"/>
              </a:rPr>
              <a:t>Organics</a:t>
            </a:r>
            <a:endParaRPr lang="fr-FR" sz="2000" baseline="30000" dirty="0">
              <a:latin typeface="Calibri" pitchFamily="34" charset="0"/>
            </a:endParaRPr>
          </a:p>
        </p:txBody>
      </p:sp>
      <p:sp>
        <p:nvSpPr>
          <p:cNvPr id="31" name="ZoneTexte 19"/>
          <p:cNvSpPr txBox="1">
            <a:spLocks noChangeArrowheads="1"/>
          </p:cNvSpPr>
          <p:nvPr/>
        </p:nvSpPr>
        <p:spPr bwMode="auto">
          <a:xfrm>
            <a:off x="7771473" y="4077072"/>
            <a:ext cx="1331913" cy="415925"/>
          </a:xfrm>
          <a:prstGeom prst="rect">
            <a:avLst/>
          </a:prstGeom>
          <a:noFill/>
          <a:ln w="9525">
            <a:noFill/>
            <a:miter lim="800000"/>
            <a:headEnd/>
            <a:tailEnd/>
          </a:ln>
        </p:spPr>
        <p:txBody>
          <a:bodyPr>
            <a:spAutoFit/>
          </a:bodyPr>
          <a:lstStyle/>
          <a:p>
            <a:r>
              <a:rPr lang="fr-FR" sz="2100">
                <a:latin typeface="Calibri" pitchFamily="34" charset="0"/>
              </a:rPr>
              <a:t>CO</a:t>
            </a:r>
            <a:r>
              <a:rPr lang="fr-FR" sz="2300" baseline="-15000">
                <a:latin typeface="Calibri" pitchFamily="34" charset="0"/>
              </a:rPr>
              <a:t>2</a:t>
            </a:r>
          </a:p>
        </p:txBody>
      </p:sp>
      <p:sp>
        <p:nvSpPr>
          <p:cNvPr id="32" name="ZoneTexte 20"/>
          <p:cNvSpPr txBox="1">
            <a:spLocks noChangeArrowheads="1"/>
          </p:cNvSpPr>
          <p:nvPr/>
        </p:nvSpPr>
        <p:spPr bwMode="auto">
          <a:xfrm>
            <a:off x="7771473" y="4741267"/>
            <a:ext cx="1331913" cy="415925"/>
          </a:xfrm>
          <a:prstGeom prst="rect">
            <a:avLst/>
          </a:prstGeom>
          <a:noFill/>
          <a:ln w="9525">
            <a:noFill/>
            <a:miter lim="800000"/>
            <a:headEnd/>
            <a:tailEnd/>
          </a:ln>
        </p:spPr>
        <p:txBody>
          <a:bodyPr>
            <a:spAutoFit/>
          </a:bodyPr>
          <a:lstStyle/>
          <a:p>
            <a:r>
              <a:rPr lang="fr-FR" sz="2100">
                <a:latin typeface="Calibri" pitchFamily="34" charset="0"/>
              </a:rPr>
              <a:t>O</a:t>
            </a:r>
            <a:r>
              <a:rPr lang="fr-FR" sz="2300" baseline="-15000">
                <a:latin typeface="Calibri" pitchFamily="34" charset="0"/>
              </a:rPr>
              <a:t>2</a:t>
            </a:r>
          </a:p>
        </p:txBody>
      </p:sp>
      <p:sp>
        <p:nvSpPr>
          <p:cNvPr id="34" name="ZoneTexte 33"/>
          <p:cNvSpPr txBox="1"/>
          <p:nvPr/>
        </p:nvSpPr>
        <p:spPr>
          <a:xfrm>
            <a:off x="1043608" y="2773377"/>
            <a:ext cx="936104" cy="1015663"/>
          </a:xfrm>
          <a:prstGeom prst="rect">
            <a:avLst/>
          </a:prstGeom>
          <a:noFill/>
        </p:spPr>
        <p:txBody>
          <a:bodyPr wrap="square" rtlCol="0">
            <a:spAutoFit/>
          </a:bodyPr>
          <a:lstStyle/>
          <a:p>
            <a:pPr algn="ctr"/>
            <a:r>
              <a:rPr lang="fr-FR" sz="3000" dirty="0" err="1">
                <a:solidFill>
                  <a:srgbClr val="0000FF"/>
                </a:solidFill>
              </a:rPr>
              <a:t>Bulk</a:t>
            </a:r>
            <a:r>
              <a:rPr lang="fr-FR" sz="3000" dirty="0">
                <a:solidFill>
                  <a:srgbClr val="0000FF"/>
                </a:solidFill>
              </a:rPr>
              <a:t> </a:t>
            </a:r>
            <a:r>
              <a:rPr lang="fr-FR" sz="3000" dirty="0" err="1">
                <a:solidFill>
                  <a:srgbClr val="0000FF"/>
                </a:solidFill>
              </a:rPr>
              <a:t>soil</a:t>
            </a:r>
            <a:endParaRPr lang="fr-FR" sz="3000" dirty="0">
              <a:solidFill>
                <a:srgbClr val="0000FF"/>
              </a:solidFill>
            </a:endParaRP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Line 5"/>
          <p:cNvSpPr>
            <a:spLocks noChangeAspect="1" noChangeShapeType="1"/>
          </p:cNvSpPr>
          <p:nvPr/>
        </p:nvSpPr>
        <p:spPr bwMode="auto">
          <a:xfrm>
            <a:off x="6659563" y="3768725"/>
            <a:ext cx="0" cy="531813"/>
          </a:xfrm>
          <a:prstGeom prst="line">
            <a:avLst/>
          </a:prstGeom>
          <a:noFill/>
          <a:ln w="12700">
            <a:solidFill>
              <a:srgbClr val="FFFFFF"/>
            </a:solidFill>
            <a:round/>
            <a:headEnd/>
            <a:tailEnd/>
          </a:ln>
          <a:effectLst/>
        </p:spPr>
        <p:txBody>
          <a:bodyPr/>
          <a:lstStyle/>
          <a:p>
            <a:endParaRPr lang="fr-FR"/>
          </a:p>
        </p:txBody>
      </p:sp>
      <p:sp>
        <p:nvSpPr>
          <p:cNvPr id="40966" name="Line 6"/>
          <p:cNvSpPr>
            <a:spLocks noChangeAspect="1" noChangeShapeType="1"/>
          </p:cNvSpPr>
          <p:nvPr/>
        </p:nvSpPr>
        <p:spPr bwMode="auto">
          <a:xfrm>
            <a:off x="7048500" y="3768725"/>
            <a:ext cx="0" cy="531813"/>
          </a:xfrm>
          <a:prstGeom prst="line">
            <a:avLst/>
          </a:prstGeom>
          <a:noFill/>
          <a:ln w="12700">
            <a:solidFill>
              <a:srgbClr val="FFFFFF"/>
            </a:solidFill>
            <a:round/>
            <a:headEnd/>
            <a:tailEnd/>
          </a:ln>
          <a:effectLst/>
        </p:spPr>
        <p:txBody>
          <a:bodyPr/>
          <a:lstStyle/>
          <a:p>
            <a:endParaRPr lang="fr-FR"/>
          </a:p>
        </p:txBody>
      </p:sp>
      <p:grpSp>
        <p:nvGrpSpPr>
          <p:cNvPr id="2" name="Group 14"/>
          <p:cNvGrpSpPr>
            <a:grpSpLocks/>
          </p:cNvGrpSpPr>
          <p:nvPr/>
        </p:nvGrpSpPr>
        <p:grpSpPr bwMode="auto">
          <a:xfrm>
            <a:off x="4803775" y="2836863"/>
            <a:ext cx="4033838" cy="2663825"/>
            <a:chOff x="3026" y="1787"/>
            <a:chExt cx="2541" cy="1678"/>
          </a:xfrm>
        </p:grpSpPr>
        <p:pic>
          <p:nvPicPr>
            <p:cNvPr id="40969" name="Picture 9" descr="12"/>
            <p:cNvPicPr>
              <a:picLocks noChangeAspect="1" noChangeArrowheads="1"/>
            </p:cNvPicPr>
            <p:nvPr/>
          </p:nvPicPr>
          <p:blipFill>
            <a:blip r:embed="rId3" cstate="print"/>
            <a:srcRect/>
            <a:stretch>
              <a:fillRect/>
            </a:stretch>
          </p:blipFill>
          <p:spPr bwMode="auto">
            <a:xfrm>
              <a:off x="3061" y="1797"/>
              <a:ext cx="2494" cy="1662"/>
            </a:xfrm>
            <a:prstGeom prst="rect">
              <a:avLst/>
            </a:prstGeom>
            <a:noFill/>
            <a:effectLst>
              <a:outerShdw dist="45791" dir="19578596" algn="ctr" rotWithShape="0">
                <a:srgbClr val="E4FEF6"/>
              </a:outerShdw>
            </a:effectLst>
          </p:spPr>
        </p:pic>
        <p:sp>
          <p:nvSpPr>
            <p:cNvPr id="40973" name="Rectangle 13"/>
            <p:cNvSpPr>
              <a:spLocks noChangeArrowheads="1"/>
            </p:cNvSpPr>
            <p:nvPr/>
          </p:nvSpPr>
          <p:spPr bwMode="auto">
            <a:xfrm>
              <a:off x="3026" y="1787"/>
              <a:ext cx="2541" cy="1678"/>
            </a:xfrm>
            <a:prstGeom prst="rect">
              <a:avLst/>
            </a:prstGeom>
            <a:noFill/>
            <a:ln w="38100">
              <a:solidFill>
                <a:schemeClr val="bg1"/>
              </a:solidFill>
              <a:miter lim="800000"/>
              <a:headEnd/>
              <a:tailEnd/>
            </a:ln>
            <a:effectLst/>
          </p:spPr>
          <p:txBody>
            <a:bodyPr wrap="none" anchor="ctr"/>
            <a:lstStyle/>
            <a:p>
              <a:endParaRPr lang="fr-FR"/>
            </a:p>
          </p:txBody>
        </p:sp>
      </p:grpSp>
      <p:sp>
        <p:nvSpPr>
          <p:cNvPr id="40975" name="Text Box 15"/>
          <p:cNvSpPr txBox="1">
            <a:spLocks noChangeArrowheads="1"/>
          </p:cNvSpPr>
          <p:nvPr/>
        </p:nvSpPr>
        <p:spPr bwMode="auto">
          <a:xfrm>
            <a:off x="5219700" y="2384425"/>
            <a:ext cx="3276600" cy="396875"/>
          </a:xfrm>
          <a:prstGeom prst="rect">
            <a:avLst/>
          </a:prstGeom>
          <a:noFill/>
          <a:ln w="9525">
            <a:noFill/>
            <a:miter lim="800000"/>
            <a:headEnd/>
            <a:tailEnd/>
          </a:ln>
          <a:effectLst/>
        </p:spPr>
        <p:txBody>
          <a:bodyPr>
            <a:spAutoFit/>
          </a:bodyPr>
          <a:lstStyle/>
          <a:p>
            <a:pPr algn="ctr" eaLnBrk="0" hangingPunct="0"/>
            <a:r>
              <a:rPr lang="fr-FR" sz="2000" b="0" dirty="0">
                <a:solidFill>
                  <a:srgbClr val="FF0000"/>
                </a:solidFill>
                <a:latin typeface="Comic Sans MS" pitchFamily="66" charset="0"/>
              </a:rPr>
              <a:t>Pilot site</a:t>
            </a:r>
          </a:p>
        </p:txBody>
      </p:sp>
      <p:grpSp>
        <p:nvGrpSpPr>
          <p:cNvPr id="3" name="Group 16"/>
          <p:cNvGrpSpPr>
            <a:grpSpLocks/>
          </p:cNvGrpSpPr>
          <p:nvPr/>
        </p:nvGrpSpPr>
        <p:grpSpPr bwMode="auto">
          <a:xfrm>
            <a:off x="179388" y="2420938"/>
            <a:ext cx="4318000" cy="3886200"/>
            <a:chOff x="113" y="1525"/>
            <a:chExt cx="2720" cy="2448"/>
          </a:xfrm>
        </p:grpSpPr>
        <p:pic>
          <p:nvPicPr>
            <p:cNvPr id="40977" name="Picture 17" descr="Casier"/>
            <p:cNvPicPr preferRelativeResize="0">
              <a:picLocks noChangeAspect="1" noChangeArrowheads="1"/>
            </p:cNvPicPr>
            <p:nvPr/>
          </p:nvPicPr>
          <p:blipFill>
            <a:blip r:embed="rId4" cstate="print"/>
            <a:srcRect/>
            <a:stretch>
              <a:fillRect/>
            </a:stretch>
          </p:blipFill>
          <p:spPr bwMode="auto">
            <a:xfrm>
              <a:off x="113" y="1525"/>
              <a:ext cx="2720" cy="2448"/>
            </a:xfrm>
            <a:prstGeom prst="rect">
              <a:avLst/>
            </a:prstGeom>
            <a:noFill/>
            <a:ln w="38100">
              <a:noFill/>
              <a:miter lim="800000"/>
              <a:headEnd/>
              <a:tailEnd/>
            </a:ln>
            <a:effectLst/>
          </p:spPr>
        </p:pic>
        <p:sp>
          <p:nvSpPr>
            <p:cNvPr id="40978" name="Text Box 18"/>
            <p:cNvSpPr txBox="1">
              <a:spLocks noChangeArrowheads="1"/>
            </p:cNvSpPr>
            <p:nvPr/>
          </p:nvSpPr>
          <p:spPr bwMode="auto">
            <a:xfrm>
              <a:off x="1277" y="2658"/>
              <a:ext cx="363" cy="202"/>
            </a:xfrm>
            <a:prstGeom prst="rect">
              <a:avLst/>
            </a:prstGeom>
            <a:solidFill>
              <a:schemeClr val="tx1"/>
            </a:solidFill>
            <a:ln w="9525">
              <a:noFill/>
              <a:miter lim="800000"/>
              <a:headEnd/>
              <a:tailEnd/>
            </a:ln>
            <a:effectLst/>
          </p:spPr>
          <p:txBody>
            <a:bodyPr>
              <a:spAutoFit/>
            </a:bodyPr>
            <a:lstStyle/>
            <a:p>
              <a:pPr>
                <a:spcBef>
                  <a:spcPct val="50000"/>
                </a:spcBef>
              </a:pPr>
              <a:r>
                <a:rPr lang="fr-FR" sz="1500">
                  <a:solidFill>
                    <a:schemeClr val="bg1"/>
                  </a:solidFill>
                </a:rPr>
                <a:t>Soil</a:t>
              </a:r>
            </a:p>
          </p:txBody>
        </p:sp>
        <p:sp>
          <p:nvSpPr>
            <p:cNvPr id="40979" name="Text Box 19"/>
            <p:cNvSpPr txBox="1">
              <a:spLocks noChangeArrowheads="1"/>
            </p:cNvSpPr>
            <p:nvPr/>
          </p:nvSpPr>
          <p:spPr bwMode="auto">
            <a:xfrm>
              <a:off x="2205" y="1979"/>
              <a:ext cx="544" cy="202"/>
            </a:xfrm>
            <a:prstGeom prst="rect">
              <a:avLst/>
            </a:prstGeom>
            <a:solidFill>
              <a:schemeClr val="tx1"/>
            </a:solidFill>
            <a:ln w="9525">
              <a:noFill/>
              <a:miter lim="800000"/>
              <a:headEnd/>
              <a:tailEnd/>
            </a:ln>
            <a:effectLst/>
          </p:spPr>
          <p:txBody>
            <a:bodyPr>
              <a:spAutoFit/>
            </a:bodyPr>
            <a:lstStyle/>
            <a:p>
              <a:pPr>
                <a:spcBef>
                  <a:spcPct val="50000"/>
                </a:spcBef>
              </a:pPr>
              <a:r>
                <a:rPr lang="fr-FR" sz="1500">
                  <a:solidFill>
                    <a:schemeClr val="bg1"/>
                  </a:solidFill>
                </a:rPr>
                <a:t>Airduct</a:t>
              </a:r>
            </a:p>
          </p:txBody>
        </p:sp>
        <p:sp>
          <p:nvSpPr>
            <p:cNvPr id="40980" name="Text Box 20"/>
            <p:cNvSpPr txBox="1">
              <a:spLocks noChangeArrowheads="1"/>
            </p:cNvSpPr>
            <p:nvPr/>
          </p:nvSpPr>
          <p:spPr bwMode="auto">
            <a:xfrm>
              <a:off x="1822" y="2911"/>
              <a:ext cx="771" cy="346"/>
            </a:xfrm>
            <a:prstGeom prst="rect">
              <a:avLst/>
            </a:prstGeom>
            <a:solidFill>
              <a:schemeClr val="tx1"/>
            </a:solidFill>
            <a:ln w="9525">
              <a:noFill/>
              <a:miter lim="800000"/>
              <a:headEnd/>
              <a:tailEnd/>
            </a:ln>
            <a:effectLst/>
          </p:spPr>
          <p:txBody>
            <a:bodyPr>
              <a:spAutoFit/>
            </a:bodyPr>
            <a:lstStyle/>
            <a:p>
              <a:pPr algn="ctr">
                <a:spcBef>
                  <a:spcPct val="50000"/>
                </a:spcBef>
              </a:pPr>
              <a:r>
                <a:rPr lang="fr-FR" sz="1500">
                  <a:solidFill>
                    <a:schemeClr val="bg1"/>
                  </a:solidFill>
                </a:rPr>
                <a:t>Porous substratum</a:t>
              </a:r>
            </a:p>
          </p:txBody>
        </p:sp>
        <p:sp>
          <p:nvSpPr>
            <p:cNvPr id="40981" name="Text Box 21"/>
            <p:cNvSpPr txBox="1">
              <a:spLocks noChangeArrowheads="1"/>
            </p:cNvSpPr>
            <p:nvPr/>
          </p:nvSpPr>
          <p:spPr bwMode="auto">
            <a:xfrm>
              <a:off x="340" y="3133"/>
              <a:ext cx="726" cy="346"/>
            </a:xfrm>
            <a:prstGeom prst="rect">
              <a:avLst/>
            </a:prstGeom>
            <a:solidFill>
              <a:schemeClr val="tx1"/>
            </a:solidFill>
            <a:ln w="9525">
              <a:noFill/>
              <a:miter lim="800000"/>
              <a:headEnd/>
              <a:tailEnd/>
            </a:ln>
            <a:effectLst/>
          </p:spPr>
          <p:txBody>
            <a:bodyPr>
              <a:spAutoFit/>
            </a:bodyPr>
            <a:lstStyle/>
            <a:p>
              <a:pPr algn="ctr">
                <a:spcBef>
                  <a:spcPct val="50000"/>
                </a:spcBef>
              </a:pPr>
              <a:r>
                <a:rPr lang="fr-FR" sz="1500">
                  <a:solidFill>
                    <a:schemeClr val="bg1"/>
                  </a:solidFill>
                </a:rPr>
                <a:t>Lixiviation outlet</a:t>
              </a:r>
            </a:p>
          </p:txBody>
        </p:sp>
      </p:grpSp>
      <p:sp>
        <p:nvSpPr>
          <p:cNvPr id="18" name="ZoneTexte 17"/>
          <p:cNvSpPr txBox="1"/>
          <p:nvPr/>
        </p:nvSpPr>
        <p:spPr>
          <a:xfrm>
            <a:off x="1368152" y="128826"/>
            <a:ext cx="6732240" cy="874150"/>
          </a:xfrm>
          <a:prstGeom prst="rect">
            <a:avLst/>
          </a:prstGeom>
          <a:noFill/>
        </p:spPr>
        <p:txBody>
          <a:bodyPr wrap="square" rtlCol="0">
            <a:spAutoFit/>
          </a:bodyPr>
          <a:lstStyle/>
          <a:p>
            <a:pPr algn="ctr">
              <a:lnSpc>
                <a:spcPct val="120000"/>
              </a:lnSpc>
            </a:pPr>
            <a:r>
              <a:rPr lang="fr-FR" sz="2200" dirty="0" err="1">
                <a:solidFill>
                  <a:srgbClr val="FF0000"/>
                </a:solidFill>
                <a:latin typeface="Comic Sans MS" pitchFamily="66" charset="0"/>
              </a:rPr>
              <a:t>Effects</a:t>
            </a:r>
            <a:r>
              <a:rPr lang="fr-FR" sz="2200" dirty="0">
                <a:solidFill>
                  <a:srgbClr val="FF0000"/>
                </a:solidFill>
                <a:latin typeface="Comic Sans MS" pitchFamily="66" charset="0"/>
              </a:rPr>
              <a:t> of </a:t>
            </a:r>
            <a:r>
              <a:rPr lang="fr-FR" sz="2200" dirty="0" err="1">
                <a:solidFill>
                  <a:srgbClr val="FF0000"/>
                </a:solidFill>
                <a:latin typeface="Comic Sans MS" pitchFamily="66" charset="0"/>
              </a:rPr>
              <a:t>chemical</a:t>
            </a:r>
            <a:r>
              <a:rPr lang="fr-FR" sz="2200" dirty="0">
                <a:solidFill>
                  <a:srgbClr val="FF0000"/>
                </a:solidFill>
                <a:latin typeface="Comic Sans MS" pitchFamily="66" charset="0"/>
              </a:rPr>
              <a:t> </a:t>
            </a:r>
            <a:r>
              <a:rPr lang="fr-FR" sz="2200" dirty="0" err="1">
                <a:solidFill>
                  <a:srgbClr val="FF0000"/>
                </a:solidFill>
                <a:latin typeface="Comic Sans MS" pitchFamily="66" charset="0"/>
              </a:rPr>
              <a:t>treatment</a:t>
            </a:r>
            <a:r>
              <a:rPr lang="fr-FR" sz="2200" dirty="0">
                <a:solidFill>
                  <a:srgbClr val="FF0000"/>
                </a:solidFill>
                <a:latin typeface="Comic Sans MS" pitchFamily="66" charset="0"/>
              </a:rPr>
              <a:t> and </a:t>
            </a:r>
          </a:p>
          <a:p>
            <a:pPr algn="ctr">
              <a:lnSpc>
                <a:spcPct val="120000"/>
              </a:lnSpc>
            </a:pPr>
            <a:r>
              <a:rPr lang="fr-FR" sz="2200" dirty="0" err="1">
                <a:solidFill>
                  <a:srgbClr val="FF0000"/>
                </a:solidFill>
                <a:latin typeface="Comic Sans MS" pitchFamily="66" charset="0"/>
              </a:rPr>
              <a:t>rhizosphere</a:t>
            </a:r>
            <a:r>
              <a:rPr lang="fr-FR" sz="2200" dirty="0">
                <a:solidFill>
                  <a:srgbClr val="FF0000"/>
                </a:solidFill>
                <a:latin typeface="Comic Sans MS" pitchFamily="66" charset="0"/>
              </a:rPr>
              <a:t> </a:t>
            </a:r>
            <a:r>
              <a:rPr lang="fr-FR" sz="2200" dirty="0" err="1">
                <a:solidFill>
                  <a:srgbClr val="FF0000"/>
                </a:solidFill>
                <a:latin typeface="Comic Sans MS" pitchFamily="66" charset="0"/>
              </a:rPr>
              <a:t>activity</a:t>
            </a:r>
            <a:r>
              <a:rPr lang="fr-FR" sz="2200" dirty="0">
                <a:solidFill>
                  <a:srgbClr val="FF0000"/>
                </a:solidFill>
                <a:latin typeface="Comic Sans MS" pitchFamily="66" charset="0"/>
              </a:rPr>
              <a:t> on </a:t>
            </a:r>
            <a:r>
              <a:rPr lang="fr-FR" sz="2200" dirty="0" err="1">
                <a:solidFill>
                  <a:srgbClr val="FF0000"/>
                </a:solidFill>
                <a:latin typeface="Comic Sans MS" pitchFamily="66" charset="0"/>
              </a:rPr>
              <a:t>metal</a:t>
            </a:r>
            <a:r>
              <a:rPr lang="fr-FR" sz="2200" dirty="0">
                <a:solidFill>
                  <a:srgbClr val="FF0000"/>
                </a:solidFill>
                <a:latin typeface="Comic Sans MS" pitchFamily="66" charset="0"/>
              </a:rPr>
              <a:t> </a:t>
            </a:r>
            <a:r>
              <a:rPr lang="fr-FR" sz="2200" dirty="0" err="1">
                <a:solidFill>
                  <a:srgbClr val="FF0000"/>
                </a:solidFill>
                <a:latin typeface="Comic Sans MS" pitchFamily="66" charset="0"/>
              </a:rPr>
              <a:t>speciation</a:t>
            </a:r>
            <a:endParaRPr lang="fr-FR" sz="2200" dirty="0">
              <a:solidFill>
                <a:srgbClr val="FF0000"/>
              </a:solidFill>
              <a:latin typeface="Comic Sans MS" pitchFamily="66" charset="0"/>
            </a:endParaRPr>
          </a:p>
        </p:txBody>
      </p:sp>
      <p:sp>
        <p:nvSpPr>
          <p:cNvPr id="20" name="Rectangle 19"/>
          <p:cNvSpPr>
            <a:spLocks noChangeArrowheads="1"/>
          </p:cNvSpPr>
          <p:nvPr/>
        </p:nvSpPr>
        <p:spPr bwMode="auto">
          <a:xfrm>
            <a:off x="0" y="0"/>
            <a:ext cx="1782539"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Phytolixiviation</a:t>
            </a:r>
            <a:endParaRPr lang="fr-FR" sz="2000" dirty="0">
              <a:solidFill>
                <a:schemeClr val="bg1"/>
              </a:solidFill>
            </a:endParaRPr>
          </a:p>
        </p:txBody>
      </p:sp>
      <p:sp>
        <p:nvSpPr>
          <p:cNvPr id="17" name="Text Box 40"/>
          <p:cNvSpPr txBox="1">
            <a:spLocks noChangeArrowheads="1"/>
          </p:cNvSpPr>
          <p:nvPr/>
        </p:nvSpPr>
        <p:spPr bwMode="auto">
          <a:xfrm>
            <a:off x="323850" y="836613"/>
            <a:ext cx="8568630" cy="1362075"/>
          </a:xfrm>
          <a:prstGeom prst="rect">
            <a:avLst/>
          </a:prstGeom>
          <a:noFill/>
          <a:ln w="9525">
            <a:noFill/>
            <a:miter lim="800000"/>
            <a:headEnd/>
            <a:tailEnd/>
          </a:ln>
          <a:effectLst/>
        </p:spPr>
        <p:txBody>
          <a:bodyPr wrap="square" lIns="85341" tIns="42670" rIns="85341" bIns="42670">
            <a:spAutoFit/>
          </a:bodyPr>
          <a:lstStyle/>
          <a:p>
            <a:pPr defTabSz="854075" eaLnBrk="0" hangingPunct="0">
              <a:spcBef>
                <a:spcPct val="35000"/>
              </a:spcBef>
              <a:buFont typeface="Wingdings" pitchFamily="2" charset="2"/>
              <a:buNone/>
            </a:pPr>
            <a:r>
              <a:rPr lang="en-US" dirty="0">
                <a:solidFill>
                  <a:srgbClr val="0000FF"/>
                </a:solidFill>
              </a:rPr>
              <a:t>Objectives</a:t>
            </a:r>
            <a:r>
              <a:rPr lang="en-US" b="0" dirty="0">
                <a:solidFill>
                  <a:srgbClr val="0000FF"/>
                </a:solidFill>
              </a:rPr>
              <a:t>: </a:t>
            </a:r>
          </a:p>
          <a:p>
            <a:pPr marL="427038" lvl="1" defTabSz="854075" eaLnBrk="0" hangingPunct="0">
              <a:spcBef>
                <a:spcPct val="40000"/>
              </a:spcBef>
              <a:spcAft>
                <a:spcPct val="25000"/>
              </a:spcAft>
              <a:buClr>
                <a:srgbClr val="0000FF"/>
              </a:buClr>
              <a:buFont typeface="Wingdings" pitchFamily="2" charset="2"/>
              <a:buChar char="Ø"/>
            </a:pPr>
            <a:r>
              <a:rPr lang="en-US" dirty="0">
                <a:solidFill>
                  <a:srgbClr val="0000FF"/>
                </a:solidFill>
              </a:rPr>
              <a:t> </a:t>
            </a:r>
            <a:r>
              <a:rPr lang="en-US" b="0" dirty="0"/>
              <a:t>To </a:t>
            </a:r>
            <a:r>
              <a:rPr lang="en-US" b="0" dirty="0" err="1"/>
              <a:t>solubilize</a:t>
            </a:r>
            <a:r>
              <a:rPr lang="en-US" b="0" dirty="0"/>
              <a:t> metals with natural organic acids (mostly citrate).</a:t>
            </a:r>
          </a:p>
          <a:p>
            <a:pPr marL="427038" lvl="1" defTabSz="854075" eaLnBrk="0" hangingPunct="0">
              <a:buClr>
                <a:srgbClr val="0000FF"/>
              </a:buClr>
              <a:buFont typeface="Wingdings" pitchFamily="2" charset="2"/>
              <a:buChar char="Ø"/>
            </a:pPr>
            <a:r>
              <a:rPr lang="en-US" b="0" dirty="0"/>
              <a:t> To use plants to maintain the soil texture and to transform the residual fraction of metals into sparingly soluble forms.</a:t>
            </a:r>
            <a:endParaRPr lang="en-US" b="0" dirty="0">
              <a:effectLst>
                <a:outerShdw blurRad="38100" dist="38100" dir="2700000" algn="tl">
                  <a:srgbClr val="C0C0C0"/>
                </a:outerShdw>
              </a:effectLst>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e 79"/>
          <p:cNvGrpSpPr/>
          <p:nvPr/>
        </p:nvGrpSpPr>
        <p:grpSpPr>
          <a:xfrm>
            <a:off x="1476376" y="1224184"/>
            <a:ext cx="7272088" cy="5233393"/>
            <a:chOff x="1476376" y="1224184"/>
            <a:chExt cx="7272088" cy="5233393"/>
          </a:xfrm>
        </p:grpSpPr>
        <p:grpSp>
          <p:nvGrpSpPr>
            <p:cNvPr id="61" name="Group 233"/>
            <p:cNvGrpSpPr>
              <a:grpSpLocks/>
            </p:cNvGrpSpPr>
            <p:nvPr/>
          </p:nvGrpSpPr>
          <p:grpSpPr bwMode="auto">
            <a:xfrm>
              <a:off x="1476376" y="2780928"/>
              <a:ext cx="6913563" cy="3676649"/>
              <a:chOff x="930" y="1979"/>
              <a:chExt cx="4355" cy="2316"/>
            </a:xfrm>
          </p:grpSpPr>
          <p:pic>
            <p:nvPicPr>
              <p:cNvPr id="62" name="Picture 217" descr="Cdric lane"/>
              <p:cNvPicPr>
                <a:picLocks noChangeAspect="1" noChangeArrowheads="1"/>
              </p:cNvPicPr>
              <p:nvPr/>
            </p:nvPicPr>
            <p:blipFill>
              <a:blip r:embed="rId3" cstate="print"/>
              <a:srcRect l="33746" t="8252" r="33746" b="9494"/>
              <a:stretch>
                <a:fillRect/>
              </a:stretch>
            </p:blipFill>
            <p:spPr bwMode="auto">
              <a:xfrm>
                <a:off x="989" y="1979"/>
                <a:ext cx="1348" cy="1927"/>
              </a:xfrm>
              <a:prstGeom prst="rect">
                <a:avLst/>
              </a:prstGeom>
              <a:noFill/>
            </p:spPr>
          </p:pic>
          <p:sp>
            <p:nvSpPr>
              <p:cNvPr id="63" name="Text Box 218"/>
              <p:cNvSpPr txBox="1">
                <a:spLocks noChangeArrowheads="1"/>
              </p:cNvSpPr>
              <p:nvPr/>
            </p:nvSpPr>
            <p:spPr bwMode="auto">
              <a:xfrm>
                <a:off x="2174" y="3543"/>
                <a:ext cx="642" cy="252"/>
              </a:xfrm>
              <a:prstGeom prst="rect">
                <a:avLst/>
              </a:prstGeom>
              <a:noFill/>
              <a:ln w="9525">
                <a:noFill/>
                <a:miter lim="800000"/>
                <a:headEnd/>
                <a:tailEnd/>
              </a:ln>
              <a:effectLst/>
            </p:spPr>
            <p:txBody>
              <a:bodyPr wrap="none">
                <a:spAutoFit/>
              </a:bodyPr>
              <a:lstStyle/>
              <a:p>
                <a:pPr algn="r" eaLnBrk="0" hangingPunct="0"/>
                <a:r>
                  <a:rPr lang="fr-FR" sz="2000" b="1" dirty="0">
                    <a:solidFill>
                      <a:srgbClr val="0000FF"/>
                    </a:solidFill>
                  </a:rPr>
                  <a:t>Cu </a:t>
                </a:r>
                <a:r>
                  <a:rPr lang="fr-FR" sz="2000" b="1" dirty="0"/>
                  <a:t>&lt;1 %</a:t>
                </a:r>
              </a:p>
            </p:txBody>
          </p:sp>
          <p:sp>
            <p:nvSpPr>
              <p:cNvPr id="65" name="AutoShape 220"/>
              <p:cNvSpPr>
                <a:spLocks noChangeArrowheads="1"/>
              </p:cNvSpPr>
              <p:nvPr/>
            </p:nvSpPr>
            <p:spPr bwMode="auto">
              <a:xfrm>
                <a:off x="2427" y="3134"/>
                <a:ext cx="136" cy="408"/>
              </a:xfrm>
              <a:prstGeom prst="downArrow">
                <a:avLst>
                  <a:gd name="adj1" fmla="val 50000"/>
                  <a:gd name="adj2" fmla="val 75000"/>
                </a:avLst>
              </a:prstGeom>
              <a:gradFill rotWithShape="1">
                <a:gsLst>
                  <a:gs pos="0">
                    <a:srgbClr val="FF0000">
                      <a:alpha val="20000"/>
                    </a:srgbClr>
                  </a:gs>
                  <a:gs pos="100000">
                    <a:srgbClr val="FF0000">
                      <a:gamma/>
                      <a:shade val="46275"/>
                      <a:invGamma/>
                    </a:srgbClr>
                  </a:gs>
                </a:gsLst>
                <a:lin ang="5400000" scaled="1"/>
              </a:gradFill>
              <a:ln w="9525">
                <a:solidFill>
                  <a:schemeClr val="tx1"/>
                </a:solidFill>
                <a:miter lim="800000"/>
                <a:headEnd/>
                <a:tailEnd/>
              </a:ln>
              <a:effectLst/>
            </p:spPr>
            <p:txBody>
              <a:bodyPr wrap="none" anchor="ctr"/>
              <a:lstStyle/>
              <a:p>
                <a:endParaRPr lang="fr-FR"/>
              </a:p>
            </p:txBody>
          </p:sp>
          <p:pic>
            <p:nvPicPr>
              <p:cNvPr id="66" name="Picture 221" descr="Cdric lane"/>
              <p:cNvPicPr>
                <a:picLocks noChangeAspect="1" noChangeArrowheads="1"/>
              </p:cNvPicPr>
              <p:nvPr/>
            </p:nvPicPr>
            <p:blipFill>
              <a:blip r:embed="rId3" cstate="print"/>
              <a:srcRect l="33746" t="8252" r="33746" b="9494"/>
              <a:stretch>
                <a:fillRect/>
              </a:stretch>
            </p:blipFill>
            <p:spPr bwMode="auto">
              <a:xfrm>
                <a:off x="3108" y="2001"/>
                <a:ext cx="1348" cy="1927"/>
              </a:xfrm>
              <a:prstGeom prst="rect">
                <a:avLst/>
              </a:prstGeom>
              <a:noFill/>
            </p:spPr>
          </p:pic>
          <p:sp>
            <p:nvSpPr>
              <p:cNvPr id="67" name="Text Box 222"/>
              <p:cNvSpPr txBox="1">
                <a:spLocks noChangeArrowheads="1"/>
              </p:cNvSpPr>
              <p:nvPr/>
            </p:nvSpPr>
            <p:spPr bwMode="auto">
              <a:xfrm>
                <a:off x="4441" y="3549"/>
                <a:ext cx="628" cy="252"/>
              </a:xfrm>
              <a:prstGeom prst="rect">
                <a:avLst/>
              </a:prstGeom>
              <a:noFill/>
              <a:ln w="9525">
                <a:noFill/>
                <a:miter lim="800000"/>
                <a:headEnd/>
                <a:tailEnd/>
              </a:ln>
              <a:effectLst/>
            </p:spPr>
            <p:txBody>
              <a:bodyPr wrap="none">
                <a:spAutoFit/>
              </a:bodyPr>
              <a:lstStyle/>
              <a:p>
                <a:pPr algn="r" eaLnBrk="0" hangingPunct="0"/>
                <a:r>
                  <a:rPr lang="fr-FR" sz="2000" dirty="0">
                    <a:solidFill>
                      <a:srgbClr val="0000FF"/>
                    </a:solidFill>
                  </a:rPr>
                  <a:t>Zn </a:t>
                </a:r>
                <a:r>
                  <a:rPr lang="fr-FR" sz="2000" dirty="0"/>
                  <a:t>38 %</a:t>
                </a:r>
                <a:endParaRPr lang="fr-FR" sz="2000" b="0" dirty="0"/>
              </a:p>
            </p:txBody>
          </p:sp>
          <p:sp>
            <p:nvSpPr>
              <p:cNvPr id="68" name="AutoShape 223"/>
              <p:cNvSpPr>
                <a:spLocks noChangeArrowheads="1"/>
              </p:cNvSpPr>
              <p:nvPr/>
            </p:nvSpPr>
            <p:spPr bwMode="auto">
              <a:xfrm>
                <a:off x="4649" y="3135"/>
                <a:ext cx="136" cy="408"/>
              </a:xfrm>
              <a:prstGeom prst="downArrow">
                <a:avLst>
                  <a:gd name="adj1" fmla="val 50000"/>
                  <a:gd name="adj2" fmla="val 75000"/>
                </a:avLst>
              </a:prstGeom>
              <a:gradFill rotWithShape="1">
                <a:gsLst>
                  <a:gs pos="0">
                    <a:srgbClr val="FF0000">
                      <a:alpha val="20000"/>
                    </a:srgbClr>
                  </a:gs>
                  <a:gs pos="100000">
                    <a:srgbClr val="FF0000">
                      <a:gamma/>
                      <a:shade val="46275"/>
                      <a:invGamma/>
                    </a:srgbClr>
                  </a:gs>
                </a:gsLst>
                <a:lin ang="5400000" scaled="1"/>
              </a:gradFill>
              <a:ln w="9525">
                <a:solidFill>
                  <a:schemeClr val="tx1"/>
                </a:solidFill>
                <a:miter lim="800000"/>
                <a:headEnd/>
                <a:tailEnd/>
              </a:ln>
              <a:effectLst/>
            </p:spPr>
            <p:txBody>
              <a:bodyPr wrap="none" anchor="ctr"/>
              <a:lstStyle/>
              <a:p>
                <a:endParaRPr lang="fr-FR"/>
              </a:p>
            </p:txBody>
          </p:sp>
          <p:grpSp>
            <p:nvGrpSpPr>
              <p:cNvPr id="69" name="Group 224"/>
              <p:cNvGrpSpPr>
                <a:grpSpLocks/>
              </p:cNvGrpSpPr>
              <p:nvPr/>
            </p:nvGrpSpPr>
            <p:grpSpPr bwMode="auto">
              <a:xfrm>
                <a:off x="4353" y="2364"/>
                <a:ext cx="750" cy="635"/>
                <a:chOff x="4080" y="2614"/>
                <a:chExt cx="750" cy="635"/>
              </a:xfrm>
            </p:grpSpPr>
            <p:sp>
              <p:nvSpPr>
                <p:cNvPr id="75" name="Text Box 225"/>
                <p:cNvSpPr txBox="1">
                  <a:spLocks noChangeArrowheads="1"/>
                </p:cNvSpPr>
                <p:nvPr/>
              </p:nvSpPr>
              <p:spPr bwMode="auto">
                <a:xfrm>
                  <a:off x="4080" y="2614"/>
                  <a:ext cx="750" cy="252"/>
                </a:xfrm>
                <a:prstGeom prst="rect">
                  <a:avLst/>
                </a:prstGeom>
                <a:noFill/>
                <a:ln w="9525">
                  <a:noFill/>
                  <a:miter lim="800000"/>
                  <a:headEnd/>
                  <a:tailEnd/>
                </a:ln>
                <a:effectLst/>
              </p:spPr>
              <p:txBody>
                <a:bodyPr wrap="none">
                  <a:spAutoFit/>
                </a:bodyPr>
                <a:lstStyle/>
                <a:p>
                  <a:pPr algn="r" eaLnBrk="0" hangingPunct="0"/>
                  <a:r>
                    <a:rPr lang="fr-FR" sz="2000" dirty="0">
                      <a:solidFill>
                        <a:srgbClr val="0000FF"/>
                      </a:solidFill>
                    </a:rPr>
                    <a:t>Zn </a:t>
                  </a:r>
                  <a:r>
                    <a:rPr lang="fr-FR" sz="2000" dirty="0"/>
                    <a:t>0.01 %</a:t>
                  </a:r>
                  <a:endParaRPr lang="fr-FR" sz="2000" b="0" dirty="0"/>
                </a:p>
              </p:txBody>
            </p:sp>
            <p:sp>
              <p:nvSpPr>
                <p:cNvPr id="76" name="AutoShape 226"/>
                <p:cNvSpPr>
                  <a:spLocks noChangeArrowheads="1"/>
                </p:cNvSpPr>
                <p:nvPr/>
              </p:nvSpPr>
              <p:spPr bwMode="auto">
                <a:xfrm flipV="1">
                  <a:off x="4377" y="2841"/>
                  <a:ext cx="136" cy="408"/>
                </a:xfrm>
                <a:prstGeom prst="downArrow">
                  <a:avLst>
                    <a:gd name="adj1" fmla="val 50000"/>
                    <a:gd name="adj2" fmla="val 75000"/>
                  </a:avLst>
                </a:prstGeom>
                <a:gradFill rotWithShape="1">
                  <a:gsLst>
                    <a:gs pos="0">
                      <a:srgbClr val="FF0000"/>
                    </a:gs>
                    <a:gs pos="100000">
                      <a:srgbClr val="FF0000">
                        <a:gamma/>
                        <a:shade val="46275"/>
                        <a:invGamma/>
                      </a:srgbClr>
                    </a:gs>
                  </a:gsLst>
                  <a:lin ang="5400000" scaled="1"/>
                </a:gradFill>
                <a:ln w="9525">
                  <a:solidFill>
                    <a:schemeClr val="tx1"/>
                  </a:solidFill>
                  <a:miter lim="800000"/>
                  <a:headEnd/>
                  <a:tailEnd/>
                </a:ln>
                <a:effectLst/>
              </p:spPr>
              <p:txBody>
                <a:bodyPr wrap="none" anchor="ctr"/>
                <a:lstStyle/>
                <a:p>
                  <a:endParaRPr lang="fr-FR"/>
                </a:p>
              </p:txBody>
            </p:sp>
          </p:grpSp>
          <p:grpSp>
            <p:nvGrpSpPr>
              <p:cNvPr id="70" name="Group 227"/>
              <p:cNvGrpSpPr>
                <a:grpSpLocks/>
              </p:cNvGrpSpPr>
              <p:nvPr/>
            </p:nvGrpSpPr>
            <p:grpSpPr bwMode="auto">
              <a:xfrm>
                <a:off x="2211" y="2369"/>
                <a:ext cx="761" cy="629"/>
                <a:chOff x="1938" y="2619"/>
                <a:chExt cx="761" cy="629"/>
              </a:xfrm>
            </p:grpSpPr>
            <p:sp>
              <p:nvSpPr>
                <p:cNvPr id="73" name="Text Box 228"/>
                <p:cNvSpPr txBox="1">
                  <a:spLocks noChangeArrowheads="1"/>
                </p:cNvSpPr>
                <p:nvPr/>
              </p:nvSpPr>
              <p:spPr bwMode="auto">
                <a:xfrm>
                  <a:off x="1938" y="2619"/>
                  <a:ext cx="761" cy="252"/>
                </a:xfrm>
                <a:prstGeom prst="rect">
                  <a:avLst/>
                </a:prstGeom>
                <a:noFill/>
                <a:ln w="9525">
                  <a:noFill/>
                  <a:miter lim="800000"/>
                  <a:headEnd/>
                  <a:tailEnd/>
                </a:ln>
                <a:effectLst/>
              </p:spPr>
              <p:txBody>
                <a:bodyPr wrap="none">
                  <a:spAutoFit/>
                </a:bodyPr>
                <a:lstStyle/>
                <a:p>
                  <a:pPr algn="r" eaLnBrk="0" hangingPunct="0"/>
                  <a:r>
                    <a:rPr lang="fr-FR" sz="2000" dirty="0">
                      <a:solidFill>
                        <a:srgbClr val="0000FF"/>
                      </a:solidFill>
                    </a:rPr>
                    <a:t>Cu </a:t>
                  </a:r>
                  <a:r>
                    <a:rPr lang="fr-FR" sz="2000" dirty="0"/>
                    <a:t>0.03 %</a:t>
                  </a:r>
                  <a:endParaRPr lang="fr-FR" sz="2000" b="0" dirty="0"/>
                </a:p>
              </p:txBody>
            </p:sp>
            <p:sp>
              <p:nvSpPr>
                <p:cNvPr id="74" name="AutoShape 229"/>
                <p:cNvSpPr>
                  <a:spLocks noChangeArrowheads="1"/>
                </p:cNvSpPr>
                <p:nvPr/>
              </p:nvSpPr>
              <p:spPr bwMode="auto">
                <a:xfrm flipV="1">
                  <a:off x="2153" y="2840"/>
                  <a:ext cx="136" cy="408"/>
                </a:xfrm>
                <a:prstGeom prst="downArrow">
                  <a:avLst>
                    <a:gd name="adj1" fmla="val 50000"/>
                    <a:gd name="adj2" fmla="val 75000"/>
                  </a:avLst>
                </a:prstGeom>
                <a:gradFill rotWithShape="1">
                  <a:gsLst>
                    <a:gs pos="0">
                      <a:srgbClr val="FF0000"/>
                    </a:gs>
                    <a:gs pos="100000">
                      <a:srgbClr val="FF0000">
                        <a:gamma/>
                        <a:shade val="46275"/>
                        <a:invGamma/>
                      </a:srgbClr>
                    </a:gs>
                  </a:gsLst>
                  <a:lin ang="5400000" scaled="1"/>
                </a:gradFill>
                <a:ln w="9525">
                  <a:solidFill>
                    <a:schemeClr val="tx1"/>
                  </a:solidFill>
                  <a:miter lim="800000"/>
                  <a:headEnd/>
                  <a:tailEnd/>
                </a:ln>
                <a:effectLst/>
              </p:spPr>
              <p:txBody>
                <a:bodyPr wrap="none" anchor="ctr"/>
                <a:lstStyle/>
                <a:p>
                  <a:endParaRPr lang="fr-FR"/>
                </a:p>
              </p:txBody>
            </p:sp>
          </p:grpSp>
          <p:sp>
            <p:nvSpPr>
              <p:cNvPr id="71" name="Text Box 230"/>
              <p:cNvSpPr txBox="1">
                <a:spLocks noChangeArrowheads="1"/>
              </p:cNvSpPr>
              <p:nvPr/>
            </p:nvSpPr>
            <p:spPr bwMode="auto">
              <a:xfrm>
                <a:off x="930" y="4020"/>
                <a:ext cx="4355" cy="252"/>
              </a:xfrm>
              <a:prstGeom prst="rect">
                <a:avLst/>
              </a:prstGeom>
              <a:noFill/>
              <a:ln w="9525">
                <a:noFill/>
                <a:miter lim="800000"/>
                <a:headEnd/>
                <a:tailEnd/>
              </a:ln>
              <a:effectLst/>
            </p:spPr>
            <p:txBody>
              <a:bodyPr>
                <a:spAutoFit/>
              </a:bodyPr>
              <a:lstStyle/>
              <a:p>
                <a:pPr algn="ctr" eaLnBrk="0" hangingPunct="0"/>
                <a:r>
                  <a:rPr lang="fr-FR" sz="2000" b="0" dirty="0" err="1">
                    <a:solidFill>
                      <a:srgbClr val="0000FF"/>
                    </a:solidFill>
                  </a:rPr>
                  <a:t>Only</a:t>
                </a:r>
                <a:r>
                  <a:rPr lang="fr-FR" sz="2000" b="0" dirty="0">
                    <a:solidFill>
                      <a:srgbClr val="0000FF"/>
                    </a:solidFill>
                  </a:rPr>
                  <a:t> a </a:t>
                </a:r>
                <a:r>
                  <a:rPr lang="fr-FR" sz="2000" b="0" dirty="0" err="1">
                    <a:solidFill>
                      <a:srgbClr val="0000FF"/>
                    </a:solidFill>
                  </a:rPr>
                  <a:t>small</a:t>
                </a:r>
                <a:r>
                  <a:rPr lang="fr-FR" sz="2000" b="0" dirty="0">
                    <a:solidFill>
                      <a:srgbClr val="0000FF"/>
                    </a:solidFill>
                  </a:rPr>
                  <a:t> fraction of Cu </a:t>
                </a:r>
                <a:r>
                  <a:rPr lang="fr-FR" sz="2000" b="0" dirty="0" err="1">
                    <a:solidFill>
                      <a:srgbClr val="0000FF"/>
                    </a:solidFill>
                  </a:rPr>
                  <a:t>is</a:t>
                </a:r>
                <a:r>
                  <a:rPr lang="fr-FR" sz="2000" b="0" dirty="0">
                    <a:solidFill>
                      <a:srgbClr val="0000FF"/>
                    </a:solidFill>
                  </a:rPr>
                  <a:t> </a:t>
                </a:r>
                <a:r>
                  <a:rPr lang="fr-FR" sz="2000" b="0" dirty="0" err="1">
                    <a:solidFill>
                      <a:srgbClr val="0000FF"/>
                    </a:solidFill>
                  </a:rPr>
                  <a:t>lixiviated</a:t>
                </a:r>
                <a:r>
                  <a:rPr lang="fr-FR" sz="2000" b="0" dirty="0">
                    <a:solidFill>
                      <a:srgbClr val="0000FF"/>
                    </a:solidFill>
                  </a:rPr>
                  <a:t>. </a:t>
                </a:r>
                <a:r>
                  <a:rPr lang="fr-FR" sz="2000" b="0" dirty="0" err="1">
                    <a:solidFill>
                      <a:srgbClr val="0000FF"/>
                    </a:solidFill>
                  </a:rPr>
                  <a:t>Why</a:t>
                </a:r>
                <a:r>
                  <a:rPr lang="fr-FR" sz="2000" b="0" dirty="0">
                    <a:solidFill>
                      <a:srgbClr val="0000FF"/>
                    </a:solidFill>
                  </a:rPr>
                  <a:t>?</a:t>
                </a:r>
              </a:p>
            </p:txBody>
          </p:sp>
          <p:pic>
            <p:nvPicPr>
              <p:cNvPr id="72" name="Picture 232" descr="doigt"/>
              <p:cNvPicPr>
                <a:picLocks noChangeAspect="1" noChangeArrowheads="1"/>
              </p:cNvPicPr>
              <p:nvPr/>
            </p:nvPicPr>
            <p:blipFill>
              <a:blip r:embed="rId4" cstate="print"/>
              <a:srcRect/>
              <a:stretch>
                <a:fillRect/>
              </a:stretch>
            </p:blipFill>
            <p:spPr bwMode="auto">
              <a:xfrm>
                <a:off x="1156" y="4111"/>
                <a:ext cx="426" cy="184"/>
              </a:xfrm>
              <a:prstGeom prst="rect">
                <a:avLst/>
              </a:prstGeom>
              <a:noFill/>
            </p:spPr>
          </p:pic>
          <p:sp>
            <p:nvSpPr>
              <p:cNvPr id="64" name="Text Box 219"/>
              <p:cNvSpPr txBox="1">
                <a:spLocks noChangeArrowheads="1"/>
              </p:cNvSpPr>
              <p:nvPr/>
            </p:nvSpPr>
            <p:spPr bwMode="auto">
              <a:xfrm>
                <a:off x="2018" y="2024"/>
                <a:ext cx="2631" cy="252"/>
              </a:xfrm>
              <a:prstGeom prst="rect">
                <a:avLst/>
              </a:prstGeom>
              <a:noFill/>
              <a:ln w="9525">
                <a:noFill/>
                <a:miter lim="800000"/>
                <a:headEnd/>
                <a:tailEnd/>
              </a:ln>
              <a:effectLst/>
            </p:spPr>
            <p:txBody>
              <a:bodyPr wrap="square">
                <a:spAutoFit/>
              </a:bodyPr>
              <a:lstStyle/>
              <a:p>
                <a:pPr>
                  <a:spcBef>
                    <a:spcPct val="50000"/>
                  </a:spcBef>
                </a:pPr>
                <a:r>
                  <a:rPr lang="fr-FR" sz="2000" b="0" dirty="0" err="1"/>
                  <a:t>Atomic</a:t>
                </a:r>
                <a:r>
                  <a:rPr lang="fr-FR" sz="2000" b="0" dirty="0"/>
                  <a:t> fraction of </a:t>
                </a:r>
                <a:r>
                  <a:rPr lang="fr-FR" sz="2000" b="0" dirty="0" err="1"/>
                  <a:t>metal</a:t>
                </a:r>
                <a:r>
                  <a:rPr lang="fr-FR" sz="2000" b="0" dirty="0"/>
                  <a:t> </a:t>
                </a:r>
                <a:r>
                  <a:rPr lang="fr-FR" sz="2000" b="0" dirty="0" err="1"/>
                  <a:t>exported</a:t>
                </a:r>
                <a:r>
                  <a:rPr lang="fr-FR" sz="2000" b="0" dirty="0"/>
                  <a:t> (%)</a:t>
                </a:r>
              </a:p>
            </p:txBody>
          </p:sp>
        </p:grpSp>
        <p:sp>
          <p:nvSpPr>
            <p:cNvPr id="77" name="ZoneTexte 76"/>
            <p:cNvSpPr txBox="1"/>
            <p:nvPr/>
          </p:nvSpPr>
          <p:spPr>
            <a:xfrm>
              <a:off x="4644008" y="1700808"/>
              <a:ext cx="4104456" cy="430887"/>
            </a:xfrm>
            <a:prstGeom prst="rect">
              <a:avLst/>
            </a:prstGeom>
            <a:noFill/>
          </p:spPr>
          <p:txBody>
            <a:bodyPr wrap="square" rtlCol="0">
              <a:spAutoFit/>
            </a:bodyPr>
            <a:lstStyle/>
            <a:p>
              <a:r>
                <a:rPr lang="en-US" sz="2200" b="1" dirty="0"/>
                <a:t>5 mg kg</a:t>
              </a:r>
              <a:r>
                <a:rPr lang="en-US" sz="2200" b="1" baseline="30000" dirty="0"/>
                <a:t>-1</a:t>
              </a:r>
              <a:r>
                <a:rPr lang="en-US" sz="2200" b="1" dirty="0"/>
                <a:t> ≤ [Cu] ≤ 30 mg kg</a:t>
              </a:r>
              <a:r>
                <a:rPr lang="en-US" sz="2200" b="1" baseline="30000" dirty="0"/>
                <a:t>-1 </a:t>
              </a:r>
              <a:r>
                <a:rPr lang="en-US" sz="2200" b="1" dirty="0"/>
                <a:t>DW</a:t>
              </a:r>
              <a:endParaRPr lang="fr-FR" sz="2200" b="1" dirty="0"/>
            </a:p>
          </p:txBody>
        </p:sp>
        <p:sp>
          <p:nvSpPr>
            <p:cNvPr id="79" name="ZoneTexte 78"/>
            <p:cNvSpPr txBox="1"/>
            <p:nvPr/>
          </p:nvSpPr>
          <p:spPr>
            <a:xfrm>
              <a:off x="5292080" y="1224184"/>
              <a:ext cx="2160240" cy="369332"/>
            </a:xfrm>
            <a:prstGeom prst="rect">
              <a:avLst/>
            </a:prstGeom>
            <a:noFill/>
          </p:spPr>
          <p:txBody>
            <a:bodyPr wrap="square" rtlCol="0">
              <a:spAutoFit/>
            </a:bodyPr>
            <a:lstStyle/>
            <a:p>
              <a:r>
                <a:rPr lang="fr-FR" b="1" dirty="0" err="1">
                  <a:solidFill>
                    <a:srgbClr val="0000FF"/>
                  </a:solidFill>
                  <a:latin typeface="Comic Sans MS" pitchFamily="66" charset="0"/>
                </a:rPr>
                <a:t>Micronutrient</a:t>
              </a:r>
              <a:r>
                <a:rPr lang="fr-FR" b="1" dirty="0">
                  <a:solidFill>
                    <a:srgbClr val="0000FF"/>
                  </a:solidFill>
                  <a:latin typeface="Comic Sans MS" pitchFamily="66" charset="0"/>
                </a:rPr>
                <a:t> Cu</a:t>
              </a:r>
            </a:p>
          </p:txBody>
        </p:sp>
      </p:grpSp>
      <p:sp>
        <p:nvSpPr>
          <p:cNvPr id="59" name="Text Box 193"/>
          <p:cNvSpPr txBox="1">
            <a:spLocks noChangeArrowheads="1"/>
          </p:cNvSpPr>
          <p:nvPr/>
        </p:nvSpPr>
        <p:spPr bwMode="auto">
          <a:xfrm>
            <a:off x="1827213" y="723900"/>
            <a:ext cx="1592262" cy="641350"/>
          </a:xfrm>
          <a:prstGeom prst="rect">
            <a:avLst/>
          </a:prstGeom>
          <a:noFill/>
          <a:ln w="9525">
            <a:noFill/>
            <a:miter lim="800000"/>
            <a:headEnd/>
            <a:tailEnd/>
          </a:ln>
          <a:effectLst/>
        </p:spPr>
        <p:txBody>
          <a:bodyPr wrap="none">
            <a:spAutoFit/>
          </a:bodyPr>
          <a:lstStyle/>
          <a:p>
            <a:pPr algn="ctr" eaLnBrk="0" hangingPunct="0"/>
            <a:r>
              <a:rPr lang="fr-FR" b="0" dirty="0">
                <a:solidFill>
                  <a:srgbClr val="ED052C"/>
                </a:solidFill>
                <a:effectLst>
                  <a:outerShdw blurRad="38100" dist="38100" dir="2700000" algn="tl">
                    <a:srgbClr val="C0C0C0"/>
                  </a:outerShdw>
                </a:effectLst>
                <a:latin typeface="Comic Sans MS" pitchFamily="66" charset="0"/>
              </a:rPr>
              <a:t>Accumulation</a:t>
            </a:r>
            <a:br>
              <a:rPr lang="fr-FR" b="0" dirty="0">
                <a:solidFill>
                  <a:srgbClr val="ED052C"/>
                </a:solidFill>
                <a:effectLst>
                  <a:outerShdw blurRad="38100" dist="38100" dir="2700000" algn="tl">
                    <a:srgbClr val="C0C0C0"/>
                  </a:outerShdw>
                </a:effectLst>
                <a:latin typeface="Comic Sans MS" pitchFamily="66" charset="0"/>
              </a:rPr>
            </a:br>
            <a:r>
              <a:rPr lang="fr-FR" b="0" dirty="0">
                <a:solidFill>
                  <a:srgbClr val="ED052C"/>
                </a:solidFill>
                <a:effectLst>
                  <a:outerShdw blurRad="38100" dist="38100" dir="2700000" algn="tl">
                    <a:srgbClr val="C0C0C0"/>
                  </a:outerShdw>
                </a:effectLst>
                <a:latin typeface="Comic Sans MS" pitchFamily="66" charset="0"/>
              </a:rPr>
              <a:t>in shoot ? </a:t>
            </a:r>
          </a:p>
        </p:txBody>
      </p:sp>
      <p:sp>
        <p:nvSpPr>
          <p:cNvPr id="60" name="Text Box 194"/>
          <p:cNvSpPr txBox="1">
            <a:spLocks noChangeArrowheads="1"/>
          </p:cNvSpPr>
          <p:nvPr/>
        </p:nvSpPr>
        <p:spPr bwMode="auto">
          <a:xfrm>
            <a:off x="2301875" y="1509713"/>
            <a:ext cx="2052638" cy="1190625"/>
          </a:xfrm>
          <a:prstGeom prst="rect">
            <a:avLst/>
          </a:prstGeom>
          <a:noFill/>
          <a:ln w="9525">
            <a:noFill/>
            <a:miter lim="800000"/>
            <a:headEnd/>
            <a:tailEnd/>
          </a:ln>
          <a:effectLst/>
        </p:spPr>
        <p:txBody>
          <a:bodyPr>
            <a:spAutoFit/>
          </a:bodyPr>
          <a:lstStyle/>
          <a:p>
            <a:pPr algn="ctr" eaLnBrk="0" hangingPunct="0"/>
            <a:r>
              <a:rPr lang="fr-FR" b="0">
                <a:solidFill>
                  <a:srgbClr val="008000"/>
                </a:solidFill>
                <a:effectLst>
                  <a:outerShdw blurRad="38100" dist="38100" dir="2700000" algn="tl">
                    <a:srgbClr val="C0C0C0"/>
                  </a:outerShdw>
                </a:effectLst>
                <a:latin typeface="Comic Sans MS" pitchFamily="66" charset="0"/>
              </a:rPr>
              <a:t>Modification</a:t>
            </a:r>
            <a:br>
              <a:rPr lang="fr-FR" b="0">
                <a:solidFill>
                  <a:srgbClr val="008000"/>
                </a:solidFill>
                <a:effectLst>
                  <a:outerShdw blurRad="38100" dist="38100" dir="2700000" algn="tl">
                    <a:srgbClr val="C0C0C0"/>
                  </a:outerShdw>
                </a:effectLst>
                <a:latin typeface="Comic Sans MS" pitchFamily="66" charset="0"/>
              </a:rPr>
            </a:br>
            <a:r>
              <a:rPr lang="fr-FR" b="0">
                <a:solidFill>
                  <a:srgbClr val="008000"/>
                </a:solidFill>
                <a:effectLst>
                  <a:outerShdw blurRad="38100" dist="38100" dir="2700000" algn="tl">
                    <a:srgbClr val="C0C0C0"/>
                  </a:outerShdw>
                </a:effectLst>
                <a:latin typeface="Comic Sans MS" pitchFamily="66" charset="0"/>
              </a:rPr>
              <a:t>of metal speciation in the rhizosphere </a:t>
            </a:r>
          </a:p>
        </p:txBody>
      </p:sp>
      <p:grpSp>
        <p:nvGrpSpPr>
          <p:cNvPr id="4" name="Group 241"/>
          <p:cNvGrpSpPr>
            <a:grpSpLocks/>
          </p:cNvGrpSpPr>
          <p:nvPr/>
        </p:nvGrpSpPr>
        <p:grpSpPr bwMode="auto">
          <a:xfrm>
            <a:off x="384175" y="104775"/>
            <a:ext cx="2060575" cy="2933700"/>
            <a:chOff x="3297" y="24"/>
            <a:chExt cx="1298" cy="1848"/>
          </a:xfrm>
        </p:grpSpPr>
        <p:sp>
          <p:nvSpPr>
            <p:cNvPr id="5" name="Freeform 143"/>
            <p:cNvSpPr>
              <a:spLocks noChangeAspect="1"/>
            </p:cNvSpPr>
            <p:nvPr/>
          </p:nvSpPr>
          <p:spPr bwMode="auto">
            <a:xfrm>
              <a:off x="3476" y="51"/>
              <a:ext cx="739" cy="930"/>
            </a:xfrm>
            <a:custGeom>
              <a:avLst/>
              <a:gdLst/>
              <a:ahLst/>
              <a:cxnLst>
                <a:cxn ang="0">
                  <a:pos x="204" y="698"/>
                </a:cxn>
                <a:cxn ang="0">
                  <a:pos x="291" y="625"/>
                </a:cxn>
                <a:cxn ang="0">
                  <a:pos x="237" y="421"/>
                </a:cxn>
                <a:cxn ang="0">
                  <a:pos x="188" y="352"/>
                </a:cxn>
                <a:cxn ang="0">
                  <a:pos x="119" y="306"/>
                </a:cxn>
                <a:cxn ang="0">
                  <a:pos x="31" y="280"/>
                </a:cxn>
                <a:cxn ang="0">
                  <a:pos x="44" y="278"/>
                </a:cxn>
                <a:cxn ang="0">
                  <a:pos x="124" y="295"/>
                </a:cxn>
                <a:cxn ang="0">
                  <a:pos x="107" y="206"/>
                </a:cxn>
                <a:cxn ang="0">
                  <a:pos x="160" y="305"/>
                </a:cxn>
                <a:cxn ang="0">
                  <a:pos x="231" y="394"/>
                </a:cxn>
                <a:cxn ang="0">
                  <a:pos x="218" y="303"/>
                </a:cxn>
                <a:cxn ang="0">
                  <a:pos x="151" y="154"/>
                </a:cxn>
                <a:cxn ang="0">
                  <a:pos x="160" y="161"/>
                </a:cxn>
                <a:cxn ang="0">
                  <a:pos x="223" y="287"/>
                </a:cxn>
                <a:cxn ang="0">
                  <a:pos x="254" y="284"/>
                </a:cxn>
                <a:cxn ang="0">
                  <a:pos x="188" y="127"/>
                </a:cxn>
                <a:cxn ang="0">
                  <a:pos x="131" y="69"/>
                </a:cxn>
                <a:cxn ang="0">
                  <a:pos x="172" y="99"/>
                </a:cxn>
                <a:cxn ang="0">
                  <a:pos x="207" y="89"/>
                </a:cxn>
                <a:cxn ang="0">
                  <a:pos x="210" y="19"/>
                </a:cxn>
                <a:cxn ang="0">
                  <a:pos x="219" y="104"/>
                </a:cxn>
                <a:cxn ang="0">
                  <a:pos x="252" y="229"/>
                </a:cxn>
                <a:cxn ang="0">
                  <a:pos x="290" y="348"/>
                </a:cxn>
                <a:cxn ang="0">
                  <a:pos x="291" y="240"/>
                </a:cxn>
                <a:cxn ang="0">
                  <a:pos x="267" y="101"/>
                </a:cxn>
                <a:cxn ang="0">
                  <a:pos x="284" y="15"/>
                </a:cxn>
                <a:cxn ang="0">
                  <a:pos x="282" y="158"/>
                </a:cxn>
                <a:cxn ang="0">
                  <a:pos x="340" y="311"/>
                </a:cxn>
                <a:cxn ang="0">
                  <a:pos x="341" y="190"/>
                </a:cxn>
                <a:cxn ang="0">
                  <a:pos x="313" y="32"/>
                </a:cxn>
                <a:cxn ang="0">
                  <a:pos x="321" y="130"/>
                </a:cxn>
                <a:cxn ang="0">
                  <a:pos x="374" y="230"/>
                </a:cxn>
                <a:cxn ang="0">
                  <a:pos x="423" y="122"/>
                </a:cxn>
                <a:cxn ang="0">
                  <a:pos x="387" y="38"/>
                </a:cxn>
                <a:cxn ang="0">
                  <a:pos x="429" y="127"/>
                </a:cxn>
                <a:cxn ang="0">
                  <a:pos x="386" y="236"/>
                </a:cxn>
                <a:cxn ang="0">
                  <a:pos x="387" y="279"/>
                </a:cxn>
                <a:cxn ang="0">
                  <a:pos x="435" y="213"/>
                </a:cxn>
                <a:cxn ang="0">
                  <a:pos x="505" y="142"/>
                </a:cxn>
                <a:cxn ang="0">
                  <a:pos x="490" y="177"/>
                </a:cxn>
                <a:cxn ang="0">
                  <a:pos x="451" y="238"/>
                </a:cxn>
                <a:cxn ang="0">
                  <a:pos x="523" y="225"/>
                </a:cxn>
                <a:cxn ang="0">
                  <a:pos x="498" y="248"/>
                </a:cxn>
                <a:cxn ang="0">
                  <a:pos x="416" y="260"/>
                </a:cxn>
                <a:cxn ang="0">
                  <a:pos x="348" y="326"/>
                </a:cxn>
                <a:cxn ang="0">
                  <a:pos x="341" y="452"/>
                </a:cxn>
                <a:cxn ang="0">
                  <a:pos x="405" y="394"/>
                </a:cxn>
                <a:cxn ang="0">
                  <a:pos x="478" y="317"/>
                </a:cxn>
                <a:cxn ang="0">
                  <a:pos x="563" y="242"/>
                </a:cxn>
                <a:cxn ang="0">
                  <a:pos x="620" y="187"/>
                </a:cxn>
                <a:cxn ang="0">
                  <a:pos x="580" y="234"/>
                </a:cxn>
                <a:cxn ang="0">
                  <a:pos x="496" y="322"/>
                </a:cxn>
                <a:cxn ang="0">
                  <a:pos x="540" y="328"/>
                </a:cxn>
                <a:cxn ang="0">
                  <a:pos x="546" y="329"/>
                </a:cxn>
                <a:cxn ang="0">
                  <a:pos x="573" y="355"/>
                </a:cxn>
                <a:cxn ang="0">
                  <a:pos x="517" y="352"/>
                </a:cxn>
                <a:cxn ang="0">
                  <a:pos x="452" y="368"/>
                </a:cxn>
                <a:cxn ang="0">
                  <a:pos x="386" y="447"/>
                </a:cxn>
                <a:cxn ang="0">
                  <a:pos x="348" y="630"/>
                </a:cxn>
                <a:cxn ang="0">
                  <a:pos x="423" y="715"/>
                </a:cxn>
                <a:cxn ang="0">
                  <a:pos x="214" y="715"/>
                </a:cxn>
              </a:cxnLst>
              <a:rect l="0" t="0" r="r" b="b"/>
              <a:pathLst>
                <a:path w="620" h="717">
                  <a:moveTo>
                    <a:pt x="127" y="717"/>
                  </a:moveTo>
                  <a:lnTo>
                    <a:pt x="120" y="717"/>
                  </a:lnTo>
                  <a:lnTo>
                    <a:pt x="120" y="717"/>
                  </a:lnTo>
                  <a:lnTo>
                    <a:pt x="126" y="715"/>
                  </a:lnTo>
                  <a:lnTo>
                    <a:pt x="135" y="713"/>
                  </a:lnTo>
                  <a:lnTo>
                    <a:pt x="149" y="710"/>
                  </a:lnTo>
                  <a:lnTo>
                    <a:pt x="164" y="707"/>
                  </a:lnTo>
                  <a:lnTo>
                    <a:pt x="179" y="703"/>
                  </a:lnTo>
                  <a:lnTo>
                    <a:pt x="192" y="700"/>
                  </a:lnTo>
                  <a:lnTo>
                    <a:pt x="204" y="698"/>
                  </a:lnTo>
                  <a:lnTo>
                    <a:pt x="215" y="696"/>
                  </a:lnTo>
                  <a:lnTo>
                    <a:pt x="225" y="694"/>
                  </a:lnTo>
                  <a:lnTo>
                    <a:pt x="233" y="691"/>
                  </a:lnTo>
                  <a:lnTo>
                    <a:pt x="241" y="687"/>
                  </a:lnTo>
                  <a:lnTo>
                    <a:pt x="249" y="683"/>
                  </a:lnTo>
                  <a:lnTo>
                    <a:pt x="257" y="676"/>
                  </a:lnTo>
                  <a:lnTo>
                    <a:pt x="265" y="667"/>
                  </a:lnTo>
                  <a:lnTo>
                    <a:pt x="280" y="652"/>
                  </a:lnTo>
                  <a:lnTo>
                    <a:pt x="288" y="639"/>
                  </a:lnTo>
                  <a:lnTo>
                    <a:pt x="291" y="625"/>
                  </a:lnTo>
                  <a:lnTo>
                    <a:pt x="290" y="597"/>
                  </a:lnTo>
                  <a:lnTo>
                    <a:pt x="288" y="568"/>
                  </a:lnTo>
                  <a:lnTo>
                    <a:pt x="287" y="549"/>
                  </a:lnTo>
                  <a:lnTo>
                    <a:pt x="284" y="534"/>
                  </a:lnTo>
                  <a:lnTo>
                    <a:pt x="278" y="512"/>
                  </a:lnTo>
                  <a:lnTo>
                    <a:pt x="271" y="492"/>
                  </a:lnTo>
                  <a:lnTo>
                    <a:pt x="268" y="475"/>
                  </a:lnTo>
                  <a:lnTo>
                    <a:pt x="261" y="459"/>
                  </a:lnTo>
                  <a:lnTo>
                    <a:pt x="246" y="435"/>
                  </a:lnTo>
                  <a:lnTo>
                    <a:pt x="237" y="421"/>
                  </a:lnTo>
                  <a:lnTo>
                    <a:pt x="230" y="410"/>
                  </a:lnTo>
                  <a:lnTo>
                    <a:pt x="223" y="402"/>
                  </a:lnTo>
                  <a:lnTo>
                    <a:pt x="218" y="394"/>
                  </a:lnTo>
                  <a:lnTo>
                    <a:pt x="214" y="389"/>
                  </a:lnTo>
                  <a:lnTo>
                    <a:pt x="211" y="383"/>
                  </a:lnTo>
                  <a:lnTo>
                    <a:pt x="208" y="379"/>
                  </a:lnTo>
                  <a:lnTo>
                    <a:pt x="206" y="375"/>
                  </a:lnTo>
                  <a:lnTo>
                    <a:pt x="200" y="368"/>
                  </a:lnTo>
                  <a:lnTo>
                    <a:pt x="193" y="360"/>
                  </a:lnTo>
                  <a:lnTo>
                    <a:pt x="188" y="352"/>
                  </a:lnTo>
                  <a:lnTo>
                    <a:pt x="183" y="344"/>
                  </a:lnTo>
                  <a:lnTo>
                    <a:pt x="176" y="337"/>
                  </a:lnTo>
                  <a:lnTo>
                    <a:pt x="168" y="329"/>
                  </a:lnTo>
                  <a:lnTo>
                    <a:pt x="160" y="321"/>
                  </a:lnTo>
                  <a:lnTo>
                    <a:pt x="150" y="314"/>
                  </a:lnTo>
                  <a:lnTo>
                    <a:pt x="141" y="309"/>
                  </a:lnTo>
                  <a:lnTo>
                    <a:pt x="134" y="306"/>
                  </a:lnTo>
                  <a:lnTo>
                    <a:pt x="130" y="305"/>
                  </a:lnTo>
                  <a:lnTo>
                    <a:pt x="124" y="305"/>
                  </a:lnTo>
                  <a:lnTo>
                    <a:pt x="119" y="306"/>
                  </a:lnTo>
                  <a:lnTo>
                    <a:pt x="112" y="306"/>
                  </a:lnTo>
                  <a:lnTo>
                    <a:pt x="101" y="305"/>
                  </a:lnTo>
                  <a:lnTo>
                    <a:pt x="88" y="301"/>
                  </a:lnTo>
                  <a:lnTo>
                    <a:pt x="74" y="295"/>
                  </a:lnTo>
                  <a:lnTo>
                    <a:pt x="63" y="291"/>
                  </a:lnTo>
                  <a:lnTo>
                    <a:pt x="55" y="288"/>
                  </a:lnTo>
                  <a:lnTo>
                    <a:pt x="48" y="287"/>
                  </a:lnTo>
                  <a:lnTo>
                    <a:pt x="42" y="284"/>
                  </a:lnTo>
                  <a:lnTo>
                    <a:pt x="36" y="283"/>
                  </a:lnTo>
                  <a:lnTo>
                    <a:pt x="31" y="280"/>
                  </a:lnTo>
                  <a:lnTo>
                    <a:pt x="23" y="276"/>
                  </a:lnTo>
                  <a:lnTo>
                    <a:pt x="9" y="269"/>
                  </a:lnTo>
                  <a:lnTo>
                    <a:pt x="1" y="265"/>
                  </a:lnTo>
                  <a:lnTo>
                    <a:pt x="0" y="263"/>
                  </a:lnTo>
                  <a:lnTo>
                    <a:pt x="5" y="263"/>
                  </a:lnTo>
                  <a:lnTo>
                    <a:pt x="13" y="263"/>
                  </a:lnTo>
                  <a:lnTo>
                    <a:pt x="20" y="264"/>
                  </a:lnTo>
                  <a:lnTo>
                    <a:pt x="28" y="267"/>
                  </a:lnTo>
                  <a:lnTo>
                    <a:pt x="38" y="274"/>
                  </a:lnTo>
                  <a:lnTo>
                    <a:pt x="44" y="278"/>
                  </a:lnTo>
                  <a:lnTo>
                    <a:pt x="50" y="280"/>
                  </a:lnTo>
                  <a:lnTo>
                    <a:pt x="57" y="282"/>
                  </a:lnTo>
                  <a:lnTo>
                    <a:pt x="63" y="283"/>
                  </a:lnTo>
                  <a:lnTo>
                    <a:pt x="70" y="284"/>
                  </a:lnTo>
                  <a:lnTo>
                    <a:pt x="78" y="286"/>
                  </a:lnTo>
                  <a:lnTo>
                    <a:pt x="85" y="287"/>
                  </a:lnTo>
                  <a:lnTo>
                    <a:pt x="92" y="288"/>
                  </a:lnTo>
                  <a:lnTo>
                    <a:pt x="105" y="291"/>
                  </a:lnTo>
                  <a:lnTo>
                    <a:pt x="116" y="294"/>
                  </a:lnTo>
                  <a:lnTo>
                    <a:pt x="124" y="295"/>
                  </a:lnTo>
                  <a:lnTo>
                    <a:pt x="127" y="297"/>
                  </a:lnTo>
                  <a:lnTo>
                    <a:pt x="127" y="294"/>
                  </a:lnTo>
                  <a:lnTo>
                    <a:pt x="126" y="284"/>
                  </a:lnTo>
                  <a:lnTo>
                    <a:pt x="122" y="271"/>
                  </a:lnTo>
                  <a:lnTo>
                    <a:pt x="115" y="252"/>
                  </a:lnTo>
                  <a:lnTo>
                    <a:pt x="108" y="237"/>
                  </a:lnTo>
                  <a:lnTo>
                    <a:pt x="103" y="230"/>
                  </a:lnTo>
                  <a:lnTo>
                    <a:pt x="101" y="225"/>
                  </a:lnTo>
                  <a:lnTo>
                    <a:pt x="104" y="215"/>
                  </a:lnTo>
                  <a:lnTo>
                    <a:pt x="107" y="206"/>
                  </a:lnTo>
                  <a:lnTo>
                    <a:pt x="107" y="204"/>
                  </a:lnTo>
                  <a:lnTo>
                    <a:pt x="108" y="213"/>
                  </a:lnTo>
                  <a:lnTo>
                    <a:pt x="115" y="230"/>
                  </a:lnTo>
                  <a:lnTo>
                    <a:pt x="123" y="249"/>
                  </a:lnTo>
                  <a:lnTo>
                    <a:pt x="127" y="264"/>
                  </a:lnTo>
                  <a:lnTo>
                    <a:pt x="133" y="276"/>
                  </a:lnTo>
                  <a:lnTo>
                    <a:pt x="142" y="288"/>
                  </a:lnTo>
                  <a:lnTo>
                    <a:pt x="149" y="295"/>
                  </a:lnTo>
                  <a:lnTo>
                    <a:pt x="154" y="301"/>
                  </a:lnTo>
                  <a:lnTo>
                    <a:pt x="160" y="305"/>
                  </a:lnTo>
                  <a:lnTo>
                    <a:pt x="165" y="310"/>
                  </a:lnTo>
                  <a:lnTo>
                    <a:pt x="170" y="314"/>
                  </a:lnTo>
                  <a:lnTo>
                    <a:pt x="176" y="320"/>
                  </a:lnTo>
                  <a:lnTo>
                    <a:pt x="181" y="326"/>
                  </a:lnTo>
                  <a:lnTo>
                    <a:pt x="188" y="335"/>
                  </a:lnTo>
                  <a:lnTo>
                    <a:pt x="200" y="349"/>
                  </a:lnTo>
                  <a:lnTo>
                    <a:pt x="208" y="363"/>
                  </a:lnTo>
                  <a:lnTo>
                    <a:pt x="215" y="374"/>
                  </a:lnTo>
                  <a:lnTo>
                    <a:pt x="223" y="385"/>
                  </a:lnTo>
                  <a:lnTo>
                    <a:pt x="231" y="394"/>
                  </a:lnTo>
                  <a:lnTo>
                    <a:pt x="240" y="398"/>
                  </a:lnTo>
                  <a:lnTo>
                    <a:pt x="248" y="404"/>
                  </a:lnTo>
                  <a:lnTo>
                    <a:pt x="259" y="412"/>
                  </a:lnTo>
                  <a:lnTo>
                    <a:pt x="256" y="389"/>
                  </a:lnTo>
                  <a:lnTo>
                    <a:pt x="254" y="375"/>
                  </a:lnTo>
                  <a:lnTo>
                    <a:pt x="250" y="362"/>
                  </a:lnTo>
                  <a:lnTo>
                    <a:pt x="242" y="339"/>
                  </a:lnTo>
                  <a:lnTo>
                    <a:pt x="236" y="325"/>
                  </a:lnTo>
                  <a:lnTo>
                    <a:pt x="227" y="314"/>
                  </a:lnTo>
                  <a:lnTo>
                    <a:pt x="218" y="303"/>
                  </a:lnTo>
                  <a:lnTo>
                    <a:pt x="206" y="287"/>
                  </a:lnTo>
                  <a:lnTo>
                    <a:pt x="198" y="271"/>
                  </a:lnTo>
                  <a:lnTo>
                    <a:pt x="191" y="260"/>
                  </a:lnTo>
                  <a:lnTo>
                    <a:pt x="185" y="250"/>
                  </a:lnTo>
                  <a:lnTo>
                    <a:pt x="179" y="237"/>
                  </a:lnTo>
                  <a:lnTo>
                    <a:pt x="172" y="222"/>
                  </a:lnTo>
                  <a:lnTo>
                    <a:pt x="169" y="210"/>
                  </a:lnTo>
                  <a:lnTo>
                    <a:pt x="165" y="196"/>
                  </a:lnTo>
                  <a:lnTo>
                    <a:pt x="158" y="175"/>
                  </a:lnTo>
                  <a:lnTo>
                    <a:pt x="151" y="154"/>
                  </a:lnTo>
                  <a:lnTo>
                    <a:pt x="147" y="142"/>
                  </a:lnTo>
                  <a:lnTo>
                    <a:pt x="145" y="133"/>
                  </a:lnTo>
                  <a:lnTo>
                    <a:pt x="141" y="119"/>
                  </a:lnTo>
                  <a:lnTo>
                    <a:pt x="146" y="115"/>
                  </a:lnTo>
                  <a:lnTo>
                    <a:pt x="146" y="110"/>
                  </a:lnTo>
                  <a:lnTo>
                    <a:pt x="146" y="110"/>
                  </a:lnTo>
                  <a:lnTo>
                    <a:pt x="150" y="122"/>
                  </a:lnTo>
                  <a:lnTo>
                    <a:pt x="156" y="138"/>
                  </a:lnTo>
                  <a:lnTo>
                    <a:pt x="158" y="150"/>
                  </a:lnTo>
                  <a:lnTo>
                    <a:pt x="160" y="161"/>
                  </a:lnTo>
                  <a:lnTo>
                    <a:pt x="165" y="176"/>
                  </a:lnTo>
                  <a:lnTo>
                    <a:pt x="172" y="191"/>
                  </a:lnTo>
                  <a:lnTo>
                    <a:pt x="176" y="204"/>
                  </a:lnTo>
                  <a:lnTo>
                    <a:pt x="179" y="215"/>
                  </a:lnTo>
                  <a:lnTo>
                    <a:pt x="181" y="226"/>
                  </a:lnTo>
                  <a:lnTo>
                    <a:pt x="187" y="240"/>
                  </a:lnTo>
                  <a:lnTo>
                    <a:pt x="198" y="253"/>
                  </a:lnTo>
                  <a:lnTo>
                    <a:pt x="210" y="268"/>
                  </a:lnTo>
                  <a:lnTo>
                    <a:pt x="219" y="280"/>
                  </a:lnTo>
                  <a:lnTo>
                    <a:pt x="223" y="287"/>
                  </a:lnTo>
                  <a:lnTo>
                    <a:pt x="229" y="293"/>
                  </a:lnTo>
                  <a:lnTo>
                    <a:pt x="233" y="299"/>
                  </a:lnTo>
                  <a:lnTo>
                    <a:pt x="238" y="306"/>
                  </a:lnTo>
                  <a:lnTo>
                    <a:pt x="244" y="311"/>
                  </a:lnTo>
                  <a:lnTo>
                    <a:pt x="249" y="317"/>
                  </a:lnTo>
                  <a:lnTo>
                    <a:pt x="256" y="322"/>
                  </a:lnTo>
                  <a:lnTo>
                    <a:pt x="263" y="328"/>
                  </a:lnTo>
                  <a:lnTo>
                    <a:pt x="257" y="307"/>
                  </a:lnTo>
                  <a:lnTo>
                    <a:pt x="256" y="295"/>
                  </a:lnTo>
                  <a:lnTo>
                    <a:pt x="254" y="284"/>
                  </a:lnTo>
                  <a:lnTo>
                    <a:pt x="250" y="267"/>
                  </a:lnTo>
                  <a:lnTo>
                    <a:pt x="244" y="246"/>
                  </a:lnTo>
                  <a:lnTo>
                    <a:pt x="240" y="229"/>
                  </a:lnTo>
                  <a:lnTo>
                    <a:pt x="233" y="210"/>
                  </a:lnTo>
                  <a:lnTo>
                    <a:pt x="223" y="188"/>
                  </a:lnTo>
                  <a:lnTo>
                    <a:pt x="217" y="172"/>
                  </a:lnTo>
                  <a:lnTo>
                    <a:pt x="212" y="162"/>
                  </a:lnTo>
                  <a:lnTo>
                    <a:pt x="208" y="154"/>
                  </a:lnTo>
                  <a:lnTo>
                    <a:pt x="196" y="138"/>
                  </a:lnTo>
                  <a:lnTo>
                    <a:pt x="188" y="127"/>
                  </a:lnTo>
                  <a:lnTo>
                    <a:pt x="181" y="119"/>
                  </a:lnTo>
                  <a:lnTo>
                    <a:pt x="176" y="112"/>
                  </a:lnTo>
                  <a:lnTo>
                    <a:pt x="172" y="107"/>
                  </a:lnTo>
                  <a:lnTo>
                    <a:pt x="166" y="103"/>
                  </a:lnTo>
                  <a:lnTo>
                    <a:pt x="162" y="99"/>
                  </a:lnTo>
                  <a:lnTo>
                    <a:pt x="157" y="96"/>
                  </a:lnTo>
                  <a:lnTo>
                    <a:pt x="150" y="92"/>
                  </a:lnTo>
                  <a:lnTo>
                    <a:pt x="139" y="84"/>
                  </a:lnTo>
                  <a:lnTo>
                    <a:pt x="135" y="76"/>
                  </a:lnTo>
                  <a:lnTo>
                    <a:pt x="131" y="69"/>
                  </a:lnTo>
                  <a:lnTo>
                    <a:pt x="124" y="62"/>
                  </a:lnTo>
                  <a:lnTo>
                    <a:pt x="127" y="55"/>
                  </a:lnTo>
                  <a:lnTo>
                    <a:pt x="124" y="53"/>
                  </a:lnTo>
                  <a:lnTo>
                    <a:pt x="124" y="54"/>
                  </a:lnTo>
                  <a:lnTo>
                    <a:pt x="131" y="61"/>
                  </a:lnTo>
                  <a:lnTo>
                    <a:pt x="139" y="68"/>
                  </a:lnTo>
                  <a:lnTo>
                    <a:pt x="143" y="72"/>
                  </a:lnTo>
                  <a:lnTo>
                    <a:pt x="147" y="78"/>
                  </a:lnTo>
                  <a:lnTo>
                    <a:pt x="158" y="88"/>
                  </a:lnTo>
                  <a:lnTo>
                    <a:pt x="172" y="99"/>
                  </a:lnTo>
                  <a:lnTo>
                    <a:pt x="184" y="110"/>
                  </a:lnTo>
                  <a:lnTo>
                    <a:pt x="193" y="116"/>
                  </a:lnTo>
                  <a:lnTo>
                    <a:pt x="196" y="119"/>
                  </a:lnTo>
                  <a:lnTo>
                    <a:pt x="198" y="122"/>
                  </a:lnTo>
                  <a:lnTo>
                    <a:pt x="203" y="126"/>
                  </a:lnTo>
                  <a:lnTo>
                    <a:pt x="207" y="127"/>
                  </a:lnTo>
                  <a:lnTo>
                    <a:pt x="208" y="119"/>
                  </a:lnTo>
                  <a:lnTo>
                    <a:pt x="208" y="107"/>
                  </a:lnTo>
                  <a:lnTo>
                    <a:pt x="207" y="99"/>
                  </a:lnTo>
                  <a:lnTo>
                    <a:pt x="207" y="89"/>
                  </a:lnTo>
                  <a:lnTo>
                    <a:pt x="208" y="76"/>
                  </a:lnTo>
                  <a:lnTo>
                    <a:pt x="210" y="62"/>
                  </a:lnTo>
                  <a:lnTo>
                    <a:pt x="211" y="55"/>
                  </a:lnTo>
                  <a:lnTo>
                    <a:pt x="210" y="49"/>
                  </a:lnTo>
                  <a:lnTo>
                    <a:pt x="208" y="38"/>
                  </a:lnTo>
                  <a:lnTo>
                    <a:pt x="204" y="27"/>
                  </a:lnTo>
                  <a:lnTo>
                    <a:pt x="200" y="23"/>
                  </a:lnTo>
                  <a:lnTo>
                    <a:pt x="199" y="23"/>
                  </a:lnTo>
                  <a:lnTo>
                    <a:pt x="204" y="21"/>
                  </a:lnTo>
                  <a:lnTo>
                    <a:pt x="210" y="19"/>
                  </a:lnTo>
                  <a:lnTo>
                    <a:pt x="212" y="17"/>
                  </a:lnTo>
                  <a:lnTo>
                    <a:pt x="214" y="21"/>
                  </a:lnTo>
                  <a:lnTo>
                    <a:pt x="215" y="34"/>
                  </a:lnTo>
                  <a:lnTo>
                    <a:pt x="218" y="47"/>
                  </a:lnTo>
                  <a:lnTo>
                    <a:pt x="218" y="55"/>
                  </a:lnTo>
                  <a:lnTo>
                    <a:pt x="218" y="62"/>
                  </a:lnTo>
                  <a:lnTo>
                    <a:pt x="218" y="74"/>
                  </a:lnTo>
                  <a:lnTo>
                    <a:pt x="218" y="87"/>
                  </a:lnTo>
                  <a:lnTo>
                    <a:pt x="219" y="95"/>
                  </a:lnTo>
                  <a:lnTo>
                    <a:pt x="219" y="104"/>
                  </a:lnTo>
                  <a:lnTo>
                    <a:pt x="219" y="116"/>
                  </a:lnTo>
                  <a:lnTo>
                    <a:pt x="219" y="126"/>
                  </a:lnTo>
                  <a:lnTo>
                    <a:pt x="221" y="129"/>
                  </a:lnTo>
                  <a:lnTo>
                    <a:pt x="223" y="134"/>
                  </a:lnTo>
                  <a:lnTo>
                    <a:pt x="227" y="149"/>
                  </a:lnTo>
                  <a:lnTo>
                    <a:pt x="233" y="169"/>
                  </a:lnTo>
                  <a:lnTo>
                    <a:pt x="237" y="187"/>
                  </a:lnTo>
                  <a:lnTo>
                    <a:pt x="241" y="202"/>
                  </a:lnTo>
                  <a:lnTo>
                    <a:pt x="246" y="215"/>
                  </a:lnTo>
                  <a:lnTo>
                    <a:pt x="252" y="229"/>
                  </a:lnTo>
                  <a:lnTo>
                    <a:pt x="254" y="242"/>
                  </a:lnTo>
                  <a:lnTo>
                    <a:pt x="257" y="256"/>
                  </a:lnTo>
                  <a:lnTo>
                    <a:pt x="263" y="269"/>
                  </a:lnTo>
                  <a:lnTo>
                    <a:pt x="268" y="283"/>
                  </a:lnTo>
                  <a:lnTo>
                    <a:pt x="273" y="298"/>
                  </a:lnTo>
                  <a:lnTo>
                    <a:pt x="278" y="311"/>
                  </a:lnTo>
                  <a:lnTo>
                    <a:pt x="282" y="324"/>
                  </a:lnTo>
                  <a:lnTo>
                    <a:pt x="284" y="335"/>
                  </a:lnTo>
                  <a:lnTo>
                    <a:pt x="287" y="344"/>
                  </a:lnTo>
                  <a:lnTo>
                    <a:pt x="290" y="348"/>
                  </a:lnTo>
                  <a:lnTo>
                    <a:pt x="296" y="343"/>
                  </a:lnTo>
                  <a:lnTo>
                    <a:pt x="303" y="335"/>
                  </a:lnTo>
                  <a:lnTo>
                    <a:pt x="305" y="328"/>
                  </a:lnTo>
                  <a:lnTo>
                    <a:pt x="305" y="318"/>
                  </a:lnTo>
                  <a:lnTo>
                    <a:pt x="305" y="303"/>
                  </a:lnTo>
                  <a:lnTo>
                    <a:pt x="305" y="288"/>
                  </a:lnTo>
                  <a:lnTo>
                    <a:pt x="303" y="278"/>
                  </a:lnTo>
                  <a:lnTo>
                    <a:pt x="301" y="268"/>
                  </a:lnTo>
                  <a:lnTo>
                    <a:pt x="296" y="253"/>
                  </a:lnTo>
                  <a:lnTo>
                    <a:pt x="291" y="240"/>
                  </a:lnTo>
                  <a:lnTo>
                    <a:pt x="286" y="233"/>
                  </a:lnTo>
                  <a:lnTo>
                    <a:pt x="282" y="225"/>
                  </a:lnTo>
                  <a:lnTo>
                    <a:pt x="278" y="207"/>
                  </a:lnTo>
                  <a:lnTo>
                    <a:pt x="275" y="185"/>
                  </a:lnTo>
                  <a:lnTo>
                    <a:pt x="273" y="172"/>
                  </a:lnTo>
                  <a:lnTo>
                    <a:pt x="273" y="158"/>
                  </a:lnTo>
                  <a:lnTo>
                    <a:pt x="273" y="139"/>
                  </a:lnTo>
                  <a:lnTo>
                    <a:pt x="272" y="122"/>
                  </a:lnTo>
                  <a:lnTo>
                    <a:pt x="269" y="111"/>
                  </a:lnTo>
                  <a:lnTo>
                    <a:pt x="267" y="101"/>
                  </a:lnTo>
                  <a:lnTo>
                    <a:pt x="265" y="84"/>
                  </a:lnTo>
                  <a:lnTo>
                    <a:pt x="265" y="63"/>
                  </a:lnTo>
                  <a:lnTo>
                    <a:pt x="267" y="50"/>
                  </a:lnTo>
                  <a:lnTo>
                    <a:pt x="269" y="38"/>
                  </a:lnTo>
                  <a:lnTo>
                    <a:pt x="273" y="24"/>
                  </a:lnTo>
                  <a:lnTo>
                    <a:pt x="279" y="11"/>
                  </a:lnTo>
                  <a:lnTo>
                    <a:pt x="283" y="1"/>
                  </a:lnTo>
                  <a:lnTo>
                    <a:pt x="284" y="0"/>
                  </a:lnTo>
                  <a:lnTo>
                    <a:pt x="286" y="7"/>
                  </a:lnTo>
                  <a:lnTo>
                    <a:pt x="284" y="15"/>
                  </a:lnTo>
                  <a:lnTo>
                    <a:pt x="282" y="20"/>
                  </a:lnTo>
                  <a:lnTo>
                    <a:pt x="279" y="27"/>
                  </a:lnTo>
                  <a:lnTo>
                    <a:pt x="278" y="40"/>
                  </a:lnTo>
                  <a:lnTo>
                    <a:pt x="276" y="54"/>
                  </a:lnTo>
                  <a:lnTo>
                    <a:pt x="275" y="65"/>
                  </a:lnTo>
                  <a:lnTo>
                    <a:pt x="273" y="77"/>
                  </a:lnTo>
                  <a:lnTo>
                    <a:pt x="278" y="99"/>
                  </a:lnTo>
                  <a:lnTo>
                    <a:pt x="282" y="123"/>
                  </a:lnTo>
                  <a:lnTo>
                    <a:pt x="282" y="141"/>
                  </a:lnTo>
                  <a:lnTo>
                    <a:pt x="282" y="158"/>
                  </a:lnTo>
                  <a:lnTo>
                    <a:pt x="286" y="180"/>
                  </a:lnTo>
                  <a:lnTo>
                    <a:pt x="291" y="203"/>
                  </a:lnTo>
                  <a:lnTo>
                    <a:pt x="296" y="219"/>
                  </a:lnTo>
                  <a:lnTo>
                    <a:pt x="303" y="236"/>
                  </a:lnTo>
                  <a:lnTo>
                    <a:pt x="309" y="253"/>
                  </a:lnTo>
                  <a:lnTo>
                    <a:pt x="311" y="275"/>
                  </a:lnTo>
                  <a:lnTo>
                    <a:pt x="313" y="297"/>
                  </a:lnTo>
                  <a:lnTo>
                    <a:pt x="315" y="313"/>
                  </a:lnTo>
                  <a:lnTo>
                    <a:pt x="328" y="317"/>
                  </a:lnTo>
                  <a:lnTo>
                    <a:pt x="340" y="311"/>
                  </a:lnTo>
                  <a:lnTo>
                    <a:pt x="345" y="302"/>
                  </a:lnTo>
                  <a:lnTo>
                    <a:pt x="347" y="288"/>
                  </a:lnTo>
                  <a:lnTo>
                    <a:pt x="351" y="269"/>
                  </a:lnTo>
                  <a:lnTo>
                    <a:pt x="355" y="253"/>
                  </a:lnTo>
                  <a:lnTo>
                    <a:pt x="356" y="242"/>
                  </a:lnTo>
                  <a:lnTo>
                    <a:pt x="355" y="233"/>
                  </a:lnTo>
                  <a:lnTo>
                    <a:pt x="351" y="219"/>
                  </a:lnTo>
                  <a:lnTo>
                    <a:pt x="347" y="206"/>
                  </a:lnTo>
                  <a:lnTo>
                    <a:pt x="344" y="199"/>
                  </a:lnTo>
                  <a:lnTo>
                    <a:pt x="341" y="190"/>
                  </a:lnTo>
                  <a:lnTo>
                    <a:pt x="336" y="175"/>
                  </a:lnTo>
                  <a:lnTo>
                    <a:pt x="328" y="158"/>
                  </a:lnTo>
                  <a:lnTo>
                    <a:pt x="320" y="145"/>
                  </a:lnTo>
                  <a:lnTo>
                    <a:pt x="314" y="131"/>
                  </a:lnTo>
                  <a:lnTo>
                    <a:pt x="310" y="111"/>
                  </a:lnTo>
                  <a:lnTo>
                    <a:pt x="307" y="88"/>
                  </a:lnTo>
                  <a:lnTo>
                    <a:pt x="307" y="72"/>
                  </a:lnTo>
                  <a:lnTo>
                    <a:pt x="307" y="58"/>
                  </a:lnTo>
                  <a:lnTo>
                    <a:pt x="310" y="45"/>
                  </a:lnTo>
                  <a:lnTo>
                    <a:pt x="313" y="32"/>
                  </a:lnTo>
                  <a:lnTo>
                    <a:pt x="314" y="24"/>
                  </a:lnTo>
                  <a:lnTo>
                    <a:pt x="315" y="26"/>
                  </a:lnTo>
                  <a:lnTo>
                    <a:pt x="315" y="38"/>
                  </a:lnTo>
                  <a:lnTo>
                    <a:pt x="315" y="53"/>
                  </a:lnTo>
                  <a:lnTo>
                    <a:pt x="314" y="66"/>
                  </a:lnTo>
                  <a:lnTo>
                    <a:pt x="314" y="80"/>
                  </a:lnTo>
                  <a:lnTo>
                    <a:pt x="315" y="95"/>
                  </a:lnTo>
                  <a:lnTo>
                    <a:pt x="317" y="110"/>
                  </a:lnTo>
                  <a:lnTo>
                    <a:pt x="318" y="120"/>
                  </a:lnTo>
                  <a:lnTo>
                    <a:pt x="321" y="130"/>
                  </a:lnTo>
                  <a:lnTo>
                    <a:pt x="328" y="142"/>
                  </a:lnTo>
                  <a:lnTo>
                    <a:pt x="336" y="154"/>
                  </a:lnTo>
                  <a:lnTo>
                    <a:pt x="343" y="165"/>
                  </a:lnTo>
                  <a:lnTo>
                    <a:pt x="349" y="177"/>
                  </a:lnTo>
                  <a:lnTo>
                    <a:pt x="355" y="192"/>
                  </a:lnTo>
                  <a:lnTo>
                    <a:pt x="359" y="210"/>
                  </a:lnTo>
                  <a:lnTo>
                    <a:pt x="363" y="226"/>
                  </a:lnTo>
                  <a:lnTo>
                    <a:pt x="364" y="238"/>
                  </a:lnTo>
                  <a:lnTo>
                    <a:pt x="366" y="242"/>
                  </a:lnTo>
                  <a:lnTo>
                    <a:pt x="374" y="230"/>
                  </a:lnTo>
                  <a:lnTo>
                    <a:pt x="383" y="217"/>
                  </a:lnTo>
                  <a:lnTo>
                    <a:pt x="391" y="204"/>
                  </a:lnTo>
                  <a:lnTo>
                    <a:pt x="399" y="192"/>
                  </a:lnTo>
                  <a:lnTo>
                    <a:pt x="408" y="177"/>
                  </a:lnTo>
                  <a:lnTo>
                    <a:pt x="413" y="166"/>
                  </a:lnTo>
                  <a:lnTo>
                    <a:pt x="416" y="157"/>
                  </a:lnTo>
                  <a:lnTo>
                    <a:pt x="417" y="149"/>
                  </a:lnTo>
                  <a:lnTo>
                    <a:pt x="421" y="138"/>
                  </a:lnTo>
                  <a:lnTo>
                    <a:pt x="424" y="131"/>
                  </a:lnTo>
                  <a:lnTo>
                    <a:pt x="423" y="122"/>
                  </a:lnTo>
                  <a:lnTo>
                    <a:pt x="413" y="107"/>
                  </a:lnTo>
                  <a:lnTo>
                    <a:pt x="404" y="91"/>
                  </a:lnTo>
                  <a:lnTo>
                    <a:pt x="399" y="80"/>
                  </a:lnTo>
                  <a:lnTo>
                    <a:pt x="398" y="70"/>
                  </a:lnTo>
                  <a:lnTo>
                    <a:pt x="393" y="57"/>
                  </a:lnTo>
                  <a:lnTo>
                    <a:pt x="383" y="45"/>
                  </a:lnTo>
                  <a:lnTo>
                    <a:pt x="376" y="39"/>
                  </a:lnTo>
                  <a:lnTo>
                    <a:pt x="375" y="38"/>
                  </a:lnTo>
                  <a:lnTo>
                    <a:pt x="380" y="38"/>
                  </a:lnTo>
                  <a:lnTo>
                    <a:pt x="387" y="38"/>
                  </a:lnTo>
                  <a:lnTo>
                    <a:pt x="390" y="40"/>
                  </a:lnTo>
                  <a:lnTo>
                    <a:pt x="390" y="46"/>
                  </a:lnTo>
                  <a:lnTo>
                    <a:pt x="395" y="57"/>
                  </a:lnTo>
                  <a:lnTo>
                    <a:pt x="404" y="69"/>
                  </a:lnTo>
                  <a:lnTo>
                    <a:pt x="409" y="77"/>
                  </a:lnTo>
                  <a:lnTo>
                    <a:pt x="414" y="87"/>
                  </a:lnTo>
                  <a:lnTo>
                    <a:pt x="420" y="99"/>
                  </a:lnTo>
                  <a:lnTo>
                    <a:pt x="425" y="111"/>
                  </a:lnTo>
                  <a:lnTo>
                    <a:pt x="429" y="118"/>
                  </a:lnTo>
                  <a:lnTo>
                    <a:pt x="429" y="127"/>
                  </a:lnTo>
                  <a:lnTo>
                    <a:pt x="427" y="142"/>
                  </a:lnTo>
                  <a:lnTo>
                    <a:pt x="423" y="158"/>
                  </a:lnTo>
                  <a:lnTo>
                    <a:pt x="420" y="169"/>
                  </a:lnTo>
                  <a:lnTo>
                    <a:pt x="414" y="177"/>
                  </a:lnTo>
                  <a:lnTo>
                    <a:pt x="408" y="188"/>
                  </a:lnTo>
                  <a:lnTo>
                    <a:pt x="402" y="196"/>
                  </a:lnTo>
                  <a:lnTo>
                    <a:pt x="399" y="202"/>
                  </a:lnTo>
                  <a:lnTo>
                    <a:pt x="398" y="210"/>
                  </a:lnTo>
                  <a:lnTo>
                    <a:pt x="393" y="223"/>
                  </a:lnTo>
                  <a:lnTo>
                    <a:pt x="386" y="236"/>
                  </a:lnTo>
                  <a:lnTo>
                    <a:pt x="383" y="241"/>
                  </a:lnTo>
                  <a:lnTo>
                    <a:pt x="380" y="245"/>
                  </a:lnTo>
                  <a:lnTo>
                    <a:pt x="376" y="253"/>
                  </a:lnTo>
                  <a:lnTo>
                    <a:pt x="370" y="264"/>
                  </a:lnTo>
                  <a:lnTo>
                    <a:pt x="366" y="272"/>
                  </a:lnTo>
                  <a:lnTo>
                    <a:pt x="364" y="279"/>
                  </a:lnTo>
                  <a:lnTo>
                    <a:pt x="368" y="280"/>
                  </a:lnTo>
                  <a:lnTo>
                    <a:pt x="376" y="280"/>
                  </a:lnTo>
                  <a:lnTo>
                    <a:pt x="382" y="280"/>
                  </a:lnTo>
                  <a:lnTo>
                    <a:pt x="387" y="279"/>
                  </a:lnTo>
                  <a:lnTo>
                    <a:pt x="393" y="274"/>
                  </a:lnTo>
                  <a:lnTo>
                    <a:pt x="397" y="267"/>
                  </a:lnTo>
                  <a:lnTo>
                    <a:pt x="398" y="263"/>
                  </a:lnTo>
                  <a:lnTo>
                    <a:pt x="401" y="259"/>
                  </a:lnTo>
                  <a:lnTo>
                    <a:pt x="408" y="250"/>
                  </a:lnTo>
                  <a:lnTo>
                    <a:pt x="414" y="240"/>
                  </a:lnTo>
                  <a:lnTo>
                    <a:pt x="420" y="233"/>
                  </a:lnTo>
                  <a:lnTo>
                    <a:pt x="423" y="226"/>
                  </a:lnTo>
                  <a:lnTo>
                    <a:pt x="427" y="219"/>
                  </a:lnTo>
                  <a:lnTo>
                    <a:pt x="435" y="213"/>
                  </a:lnTo>
                  <a:lnTo>
                    <a:pt x="446" y="208"/>
                  </a:lnTo>
                  <a:lnTo>
                    <a:pt x="456" y="203"/>
                  </a:lnTo>
                  <a:lnTo>
                    <a:pt x="462" y="192"/>
                  </a:lnTo>
                  <a:lnTo>
                    <a:pt x="466" y="183"/>
                  </a:lnTo>
                  <a:lnTo>
                    <a:pt x="470" y="179"/>
                  </a:lnTo>
                  <a:lnTo>
                    <a:pt x="477" y="175"/>
                  </a:lnTo>
                  <a:lnTo>
                    <a:pt x="486" y="165"/>
                  </a:lnTo>
                  <a:lnTo>
                    <a:pt x="494" y="154"/>
                  </a:lnTo>
                  <a:lnTo>
                    <a:pt x="500" y="148"/>
                  </a:lnTo>
                  <a:lnTo>
                    <a:pt x="505" y="142"/>
                  </a:lnTo>
                  <a:lnTo>
                    <a:pt x="512" y="138"/>
                  </a:lnTo>
                  <a:lnTo>
                    <a:pt x="517" y="138"/>
                  </a:lnTo>
                  <a:lnTo>
                    <a:pt x="516" y="143"/>
                  </a:lnTo>
                  <a:lnTo>
                    <a:pt x="513" y="150"/>
                  </a:lnTo>
                  <a:lnTo>
                    <a:pt x="512" y="153"/>
                  </a:lnTo>
                  <a:lnTo>
                    <a:pt x="511" y="154"/>
                  </a:lnTo>
                  <a:lnTo>
                    <a:pt x="509" y="157"/>
                  </a:lnTo>
                  <a:lnTo>
                    <a:pt x="504" y="161"/>
                  </a:lnTo>
                  <a:lnTo>
                    <a:pt x="497" y="169"/>
                  </a:lnTo>
                  <a:lnTo>
                    <a:pt x="490" y="177"/>
                  </a:lnTo>
                  <a:lnTo>
                    <a:pt x="485" y="184"/>
                  </a:lnTo>
                  <a:lnTo>
                    <a:pt x="479" y="191"/>
                  </a:lnTo>
                  <a:lnTo>
                    <a:pt x="473" y="199"/>
                  </a:lnTo>
                  <a:lnTo>
                    <a:pt x="465" y="206"/>
                  </a:lnTo>
                  <a:lnTo>
                    <a:pt x="458" y="211"/>
                  </a:lnTo>
                  <a:lnTo>
                    <a:pt x="452" y="217"/>
                  </a:lnTo>
                  <a:lnTo>
                    <a:pt x="450" y="223"/>
                  </a:lnTo>
                  <a:lnTo>
                    <a:pt x="448" y="230"/>
                  </a:lnTo>
                  <a:lnTo>
                    <a:pt x="448" y="236"/>
                  </a:lnTo>
                  <a:lnTo>
                    <a:pt x="451" y="238"/>
                  </a:lnTo>
                  <a:lnTo>
                    <a:pt x="463" y="240"/>
                  </a:lnTo>
                  <a:lnTo>
                    <a:pt x="471" y="240"/>
                  </a:lnTo>
                  <a:lnTo>
                    <a:pt x="478" y="240"/>
                  </a:lnTo>
                  <a:lnTo>
                    <a:pt x="483" y="240"/>
                  </a:lnTo>
                  <a:lnTo>
                    <a:pt x="488" y="238"/>
                  </a:lnTo>
                  <a:lnTo>
                    <a:pt x="493" y="238"/>
                  </a:lnTo>
                  <a:lnTo>
                    <a:pt x="498" y="237"/>
                  </a:lnTo>
                  <a:lnTo>
                    <a:pt x="504" y="236"/>
                  </a:lnTo>
                  <a:lnTo>
                    <a:pt x="511" y="233"/>
                  </a:lnTo>
                  <a:lnTo>
                    <a:pt x="523" y="225"/>
                  </a:lnTo>
                  <a:lnTo>
                    <a:pt x="532" y="217"/>
                  </a:lnTo>
                  <a:lnTo>
                    <a:pt x="538" y="210"/>
                  </a:lnTo>
                  <a:lnTo>
                    <a:pt x="539" y="207"/>
                  </a:lnTo>
                  <a:lnTo>
                    <a:pt x="538" y="218"/>
                  </a:lnTo>
                  <a:lnTo>
                    <a:pt x="536" y="223"/>
                  </a:lnTo>
                  <a:lnTo>
                    <a:pt x="532" y="227"/>
                  </a:lnTo>
                  <a:lnTo>
                    <a:pt x="524" y="234"/>
                  </a:lnTo>
                  <a:lnTo>
                    <a:pt x="515" y="241"/>
                  </a:lnTo>
                  <a:lnTo>
                    <a:pt x="507" y="245"/>
                  </a:lnTo>
                  <a:lnTo>
                    <a:pt x="498" y="248"/>
                  </a:lnTo>
                  <a:lnTo>
                    <a:pt x="485" y="250"/>
                  </a:lnTo>
                  <a:lnTo>
                    <a:pt x="473" y="252"/>
                  </a:lnTo>
                  <a:lnTo>
                    <a:pt x="466" y="250"/>
                  </a:lnTo>
                  <a:lnTo>
                    <a:pt x="460" y="249"/>
                  </a:lnTo>
                  <a:lnTo>
                    <a:pt x="450" y="246"/>
                  </a:lnTo>
                  <a:lnTo>
                    <a:pt x="440" y="241"/>
                  </a:lnTo>
                  <a:lnTo>
                    <a:pt x="435" y="236"/>
                  </a:lnTo>
                  <a:lnTo>
                    <a:pt x="431" y="236"/>
                  </a:lnTo>
                  <a:lnTo>
                    <a:pt x="423" y="246"/>
                  </a:lnTo>
                  <a:lnTo>
                    <a:pt x="416" y="260"/>
                  </a:lnTo>
                  <a:lnTo>
                    <a:pt x="414" y="267"/>
                  </a:lnTo>
                  <a:lnTo>
                    <a:pt x="410" y="274"/>
                  </a:lnTo>
                  <a:lnTo>
                    <a:pt x="399" y="284"/>
                  </a:lnTo>
                  <a:lnTo>
                    <a:pt x="387" y="294"/>
                  </a:lnTo>
                  <a:lnTo>
                    <a:pt x="382" y="299"/>
                  </a:lnTo>
                  <a:lnTo>
                    <a:pt x="376" y="303"/>
                  </a:lnTo>
                  <a:lnTo>
                    <a:pt x="368" y="311"/>
                  </a:lnTo>
                  <a:lnTo>
                    <a:pt x="360" y="318"/>
                  </a:lnTo>
                  <a:lnTo>
                    <a:pt x="353" y="321"/>
                  </a:lnTo>
                  <a:lnTo>
                    <a:pt x="348" y="326"/>
                  </a:lnTo>
                  <a:lnTo>
                    <a:pt x="343" y="343"/>
                  </a:lnTo>
                  <a:lnTo>
                    <a:pt x="338" y="356"/>
                  </a:lnTo>
                  <a:lnTo>
                    <a:pt x="336" y="359"/>
                  </a:lnTo>
                  <a:lnTo>
                    <a:pt x="334" y="363"/>
                  </a:lnTo>
                  <a:lnTo>
                    <a:pt x="336" y="381"/>
                  </a:lnTo>
                  <a:lnTo>
                    <a:pt x="337" y="402"/>
                  </a:lnTo>
                  <a:lnTo>
                    <a:pt x="338" y="412"/>
                  </a:lnTo>
                  <a:lnTo>
                    <a:pt x="338" y="420"/>
                  </a:lnTo>
                  <a:lnTo>
                    <a:pt x="340" y="435"/>
                  </a:lnTo>
                  <a:lnTo>
                    <a:pt x="341" y="452"/>
                  </a:lnTo>
                  <a:lnTo>
                    <a:pt x="344" y="465"/>
                  </a:lnTo>
                  <a:lnTo>
                    <a:pt x="349" y="469"/>
                  </a:lnTo>
                  <a:lnTo>
                    <a:pt x="357" y="462"/>
                  </a:lnTo>
                  <a:lnTo>
                    <a:pt x="364" y="452"/>
                  </a:lnTo>
                  <a:lnTo>
                    <a:pt x="367" y="447"/>
                  </a:lnTo>
                  <a:lnTo>
                    <a:pt x="370" y="439"/>
                  </a:lnTo>
                  <a:lnTo>
                    <a:pt x="376" y="428"/>
                  </a:lnTo>
                  <a:lnTo>
                    <a:pt x="387" y="414"/>
                  </a:lnTo>
                  <a:lnTo>
                    <a:pt x="397" y="404"/>
                  </a:lnTo>
                  <a:lnTo>
                    <a:pt x="405" y="394"/>
                  </a:lnTo>
                  <a:lnTo>
                    <a:pt x="412" y="385"/>
                  </a:lnTo>
                  <a:lnTo>
                    <a:pt x="416" y="378"/>
                  </a:lnTo>
                  <a:lnTo>
                    <a:pt x="420" y="372"/>
                  </a:lnTo>
                  <a:lnTo>
                    <a:pt x="424" y="367"/>
                  </a:lnTo>
                  <a:lnTo>
                    <a:pt x="435" y="358"/>
                  </a:lnTo>
                  <a:lnTo>
                    <a:pt x="447" y="348"/>
                  </a:lnTo>
                  <a:lnTo>
                    <a:pt x="455" y="339"/>
                  </a:lnTo>
                  <a:lnTo>
                    <a:pt x="462" y="332"/>
                  </a:lnTo>
                  <a:lnTo>
                    <a:pt x="470" y="324"/>
                  </a:lnTo>
                  <a:lnTo>
                    <a:pt x="478" y="317"/>
                  </a:lnTo>
                  <a:lnTo>
                    <a:pt x="485" y="313"/>
                  </a:lnTo>
                  <a:lnTo>
                    <a:pt x="492" y="309"/>
                  </a:lnTo>
                  <a:lnTo>
                    <a:pt x="500" y="302"/>
                  </a:lnTo>
                  <a:lnTo>
                    <a:pt x="508" y="294"/>
                  </a:lnTo>
                  <a:lnTo>
                    <a:pt x="515" y="288"/>
                  </a:lnTo>
                  <a:lnTo>
                    <a:pt x="523" y="283"/>
                  </a:lnTo>
                  <a:lnTo>
                    <a:pt x="534" y="275"/>
                  </a:lnTo>
                  <a:lnTo>
                    <a:pt x="544" y="265"/>
                  </a:lnTo>
                  <a:lnTo>
                    <a:pt x="554" y="255"/>
                  </a:lnTo>
                  <a:lnTo>
                    <a:pt x="563" y="242"/>
                  </a:lnTo>
                  <a:lnTo>
                    <a:pt x="570" y="230"/>
                  </a:lnTo>
                  <a:lnTo>
                    <a:pt x="576" y="221"/>
                  </a:lnTo>
                  <a:lnTo>
                    <a:pt x="584" y="215"/>
                  </a:lnTo>
                  <a:lnTo>
                    <a:pt x="592" y="210"/>
                  </a:lnTo>
                  <a:lnTo>
                    <a:pt x="601" y="203"/>
                  </a:lnTo>
                  <a:lnTo>
                    <a:pt x="608" y="194"/>
                  </a:lnTo>
                  <a:lnTo>
                    <a:pt x="614" y="183"/>
                  </a:lnTo>
                  <a:lnTo>
                    <a:pt x="618" y="176"/>
                  </a:lnTo>
                  <a:lnTo>
                    <a:pt x="620" y="180"/>
                  </a:lnTo>
                  <a:lnTo>
                    <a:pt x="620" y="187"/>
                  </a:lnTo>
                  <a:lnTo>
                    <a:pt x="618" y="192"/>
                  </a:lnTo>
                  <a:lnTo>
                    <a:pt x="615" y="198"/>
                  </a:lnTo>
                  <a:lnTo>
                    <a:pt x="612" y="202"/>
                  </a:lnTo>
                  <a:lnTo>
                    <a:pt x="601" y="210"/>
                  </a:lnTo>
                  <a:lnTo>
                    <a:pt x="595" y="215"/>
                  </a:lnTo>
                  <a:lnTo>
                    <a:pt x="591" y="218"/>
                  </a:lnTo>
                  <a:lnTo>
                    <a:pt x="589" y="219"/>
                  </a:lnTo>
                  <a:lnTo>
                    <a:pt x="588" y="221"/>
                  </a:lnTo>
                  <a:lnTo>
                    <a:pt x="585" y="225"/>
                  </a:lnTo>
                  <a:lnTo>
                    <a:pt x="580" y="234"/>
                  </a:lnTo>
                  <a:lnTo>
                    <a:pt x="570" y="246"/>
                  </a:lnTo>
                  <a:lnTo>
                    <a:pt x="562" y="256"/>
                  </a:lnTo>
                  <a:lnTo>
                    <a:pt x="558" y="261"/>
                  </a:lnTo>
                  <a:lnTo>
                    <a:pt x="553" y="267"/>
                  </a:lnTo>
                  <a:lnTo>
                    <a:pt x="543" y="276"/>
                  </a:lnTo>
                  <a:lnTo>
                    <a:pt x="532" y="288"/>
                  </a:lnTo>
                  <a:lnTo>
                    <a:pt x="525" y="295"/>
                  </a:lnTo>
                  <a:lnTo>
                    <a:pt x="519" y="302"/>
                  </a:lnTo>
                  <a:lnTo>
                    <a:pt x="508" y="311"/>
                  </a:lnTo>
                  <a:lnTo>
                    <a:pt x="496" y="322"/>
                  </a:lnTo>
                  <a:lnTo>
                    <a:pt x="488" y="329"/>
                  </a:lnTo>
                  <a:lnTo>
                    <a:pt x="482" y="333"/>
                  </a:lnTo>
                  <a:lnTo>
                    <a:pt x="481" y="335"/>
                  </a:lnTo>
                  <a:lnTo>
                    <a:pt x="489" y="337"/>
                  </a:lnTo>
                  <a:lnTo>
                    <a:pt x="494" y="339"/>
                  </a:lnTo>
                  <a:lnTo>
                    <a:pt x="500" y="339"/>
                  </a:lnTo>
                  <a:lnTo>
                    <a:pt x="512" y="335"/>
                  </a:lnTo>
                  <a:lnTo>
                    <a:pt x="525" y="332"/>
                  </a:lnTo>
                  <a:lnTo>
                    <a:pt x="534" y="330"/>
                  </a:lnTo>
                  <a:lnTo>
                    <a:pt x="540" y="328"/>
                  </a:lnTo>
                  <a:lnTo>
                    <a:pt x="550" y="320"/>
                  </a:lnTo>
                  <a:lnTo>
                    <a:pt x="559" y="310"/>
                  </a:lnTo>
                  <a:lnTo>
                    <a:pt x="566" y="303"/>
                  </a:lnTo>
                  <a:lnTo>
                    <a:pt x="572" y="299"/>
                  </a:lnTo>
                  <a:lnTo>
                    <a:pt x="581" y="293"/>
                  </a:lnTo>
                  <a:lnTo>
                    <a:pt x="576" y="299"/>
                  </a:lnTo>
                  <a:lnTo>
                    <a:pt x="573" y="303"/>
                  </a:lnTo>
                  <a:lnTo>
                    <a:pt x="568" y="310"/>
                  </a:lnTo>
                  <a:lnTo>
                    <a:pt x="558" y="320"/>
                  </a:lnTo>
                  <a:lnTo>
                    <a:pt x="546" y="329"/>
                  </a:lnTo>
                  <a:lnTo>
                    <a:pt x="538" y="335"/>
                  </a:lnTo>
                  <a:lnTo>
                    <a:pt x="532" y="337"/>
                  </a:lnTo>
                  <a:lnTo>
                    <a:pt x="531" y="339"/>
                  </a:lnTo>
                  <a:lnTo>
                    <a:pt x="539" y="340"/>
                  </a:lnTo>
                  <a:lnTo>
                    <a:pt x="547" y="343"/>
                  </a:lnTo>
                  <a:lnTo>
                    <a:pt x="555" y="345"/>
                  </a:lnTo>
                  <a:lnTo>
                    <a:pt x="561" y="348"/>
                  </a:lnTo>
                  <a:lnTo>
                    <a:pt x="566" y="351"/>
                  </a:lnTo>
                  <a:lnTo>
                    <a:pt x="570" y="353"/>
                  </a:lnTo>
                  <a:lnTo>
                    <a:pt x="573" y="355"/>
                  </a:lnTo>
                  <a:lnTo>
                    <a:pt x="574" y="355"/>
                  </a:lnTo>
                  <a:lnTo>
                    <a:pt x="565" y="356"/>
                  </a:lnTo>
                  <a:lnTo>
                    <a:pt x="557" y="356"/>
                  </a:lnTo>
                  <a:lnTo>
                    <a:pt x="550" y="355"/>
                  </a:lnTo>
                  <a:lnTo>
                    <a:pt x="547" y="355"/>
                  </a:lnTo>
                  <a:lnTo>
                    <a:pt x="546" y="353"/>
                  </a:lnTo>
                  <a:lnTo>
                    <a:pt x="543" y="351"/>
                  </a:lnTo>
                  <a:lnTo>
                    <a:pt x="536" y="349"/>
                  </a:lnTo>
                  <a:lnTo>
                    <a:pt x="524" y="351"/>
                  </a:lnTo>
                  <a:lnTo>
                    <a:pt x="517" y="352"/>
                  </a:lnTo>
                  <a:lnTo>
                    <a:pt x="512" y="352"/>
                  </a:lnTo>
                  <a:lnTo>
                    <a:pt x="507" y="352"/>
                  </a:lnTo>
                  <a:lnTo>
                    <a:pt x="501" y="351"/>
                  </a:lnTo>
                  <a:lnTo>
                    <a:pt x="497" y="351"/>
                  </a:lnTo>
                  <a:lnTo>
                    <a:pt x="492" y="351"/>
                  </a:lnTo>
                  <a:lnTo>
                    <a:pt x="485" y="352"/>
                  </a:lnTo>
                  <a:lnTo>
                    <a:pt x="477" y="355"/>
                  </a:lnTo>
                  <a:lnTo>
                    <a:pt x="465" y="359"/>
                  </a:lnTo>
                  <a:lnTo>
                    <a:pt x="458" y="363"/>
                  </a:lnTo>
                  <a:lnTo>
                    <a:pt x="452" y="368"/>
                  </a:lnTo>
                  <a:lnTo>
                    <a:pt x="443" y="378"/>
                  </a:lnTo>
                  <a:lnTo>
                    <a:pt x="436" y="383"/>
                  </a:lnTo>
                  <a:lnTo>
                    <a:pt x="428" y="390"/>
                  </a:lnTo>
                  <a:lnTo>
                    <a:pt x="423" y="397"/>
                  </a:lnTo>
                  <a:lnTo>
                    <a:pt x="416" y="405"/>
                  </a:lnTo>
                  <a:lnTo>
                    <a:pt x="410" y="412"/>
                  </a:lnTo>
                  <a:lnTo>
                    <a:pt x="405" y="420"/>
                  </a:lnTo>
                  <a:lnTo>
                    <a:pt x="399" y="428"/>
                  </a:lnTo>
                  <a:lnTo>
                    <a:pt x="395" y="435"/>
                  </a:lnTo>
                  <a:lnTo>
                    <a:pt x="386" y="447"/>
                  </a:lnTo>
                  <a:lnTo>
                    <a:pt x="376" y="458"/>
                  </a:lnTo>
                  <a:lnTo>
                    <a:pt x="367" y="471"/>
                  </a:lnTo>
                  <a:lnTo>
                    <a:pt x="362" y="489"/>
                  </a:lnTo>
                  <a:lnTo>
                    <a:pt x="359" y="505"/>
                  </a:lnTo>
                  <a:lnTo>
                    <a:pt x="357" y="513"/>
                  </a:lnTo>
                  <a:lnTo>
                    <a:pt x="356" y="527"/>
                  </a:lnTo>
                  <a:lnTo>
                    <a:pt x="355" y="555"/>
                  </a:lnTo>
                  <a:lnTo>
                    <a:pt x="351" y="588"/>
                  </a:lnTo>
                  <a:lnTo>
                    <a:pt x="348" y="611"/>
                  </a:lnTo>
                  <a:lnTo>
                    <a:pt x="348" y="630"/>
                  </a:lnTo>
                  <a:lnTo>
                    <a:pt x="351" y="650"/>
                  </a:lnTo>
                  <a:lnTo>
                    <a:pt x="356" y="661"/>
                  </a:lnTo>
                  <a:lnTo>
                    <a:pt x="364" y="671"/>
                  </a:lnTo>
                  <a:lnTo>
                    <a:pt x="376" y="680"/>
                  </a:lnTo>
                  <a:lnTo>
                    <a:pt x="390" y="687"/>
                  </a:lnTo>
                  <a:lnTo>
                    <a:pt x="405" y="695"/>
                  </a:lnTo>
                  <a:lnTo>
                    <a:pt x="418" y="702"/>
                  </a:lnTo>
                  <a:lnTo>
                    <a:pt x="433" y="710"/>
                  </a:lnTo>
                  <a:lnTo>
                    <a:pt x="446" y="717"/>
                  </a:lnTo>
                  <a:lnTo>
                    <a:pt x="423" y="715"/>
                  </a:lnTo>
                  <a:lnTo>
                    <a:pt x="399" y="715"/>
                  </a:lnTo>
                  <a:lnTo>
                    <a:pt x="375" y="715"/>
                  </a:lnTo>
                  <a:lnTo>
                    <a:pt x="352" y="715"/>
                  </a:lnTo>
                  <a:lnTo>
                    <a:pt x="330" y="715"/>
                  </a:lnTo>
                  <a:lnTo>
                    <a:pt x="309" y="717"/>
                  </a:lnTo>
                  <a:lnTo>
                    <a:pt x="288" y="717"/>
                  </a:lnTo>
                  <a:lnTo>
                    <a:pt x="269" y="717"/>
                  </a:lnTo>
                  <a:lnTo>
                    <a:pt x="250" y="717"/>
                  </a:lnTo>
                  <a:lnTo>
                    <a:pt x="231" y="717"/>
                  </a:lnTo>
                  <a:lnTo>
                    <a:pt x="214" y="715"/>
                  </a:lnTo>
                  <a:lnTo>
                    <a:pt x="195" y="715"/>
                  </a:lnTo>
                  <a:lnTo>
                    <a:pt x="177" y="715"/>
                  </a:lnTo>
                  <a:lnTo>
                    <a:pt x="160" y="715"/>
                  </a:lnTo>
                  <a:lnTo>
                    <a:pt x="143" y="715"/>
                  </a:lnTo>
                  <a:lnTo>
                    <a:pt x="127" y="717"/>
                  </a:lnTo>
                  <a:close/>
                </a:path>
              </a:pathLst>
            </a:custGeom>
            <a:solidFill>
              <a:srgbClr val="330000"/>
            </a:solidFill>
            <a:ln w="9525">
              <a:solidFill>
                <a:srgbClr val="000000"/>
              </a:solidFill>
              <a:round/>
              <a:headEnd/>
              <a:tailEnd/>
            </a:ln>
          </p:spPr>
          <p:txBody>
            <a:bodyPr/>
            <a:lstStyle/>
            <a:p>
              <a:endParaRPr lang="fr-FR"/>
            </a:p>
          </p:txBody>
        </p:sp>
        <p:sp>
          <p:nvSpPr>
            <p:cNvPr id="6" name="Freeform 144"/>
            <p:cNvSpPr>
              <a:spLocks noChangeAspect="1"/>
            </p:cNvSpPr>
            <p:nvPr/>
          </p:nvSpPr>
          <p:spPr bwMode="auto">
            <a:xfrm>
              <a:off x="3726" y="613"/>
              <a:ext cx="46" cy="116"/>
            </a:xfrm>
            <a:custGeom>
              <a:avLst/>
              <a:gdLst/>
              <a:ahLst/>
              <a:cxnLst>
                <a:cxn ang="0">
                  <a:pos x="21" y="0"/>
                </a:cxn>
                <a:cxn ang="0">
                  <a:pos x="7" y="21"/>
                </a:cxn>
                <a:cxn ang="0">
                  <a:pos x="0" y="44"/>
                </a:cxn>
                <a:cxn ang="0">
                  <a:pos x="1" y="68"/>
                </a:cxn>
                <a:cxn ang="0">
                  <a:pos x="17" y="90"/>
                </a:cxn>
                <a:cxn ang="0">
                  <a:pos x="32" y="70"/>
                </a:cxn>
                <a:cxn ang="0">
                  <a:pos x="38" y="48"/>
                </a:cxn>
                <a:cxn ang="0">
                  <a:pos x="35" y="23"/>
                </a:cxn>
                <a:cxn ang="0">
                  <a:pos x="21" y="0"/>
                </a:cxn>
              </a:cxnLst>
              <a:rect l="0" t="0" r="r" b="b"/>
              <a:pathLst>
                <a:path w="38" h="90">
                  <a:moveTo>
                    <a:pt x="21" y="0"/>
                  </a:moveTo>
                  <a:lnTo>
                    <a:pt x="7" y="21"/>
                  </a:lnTo>
                  <a:lnTo>
                    <a:pt x="0" y="44"/>
                  </a:lnTo>
                  <a:lnTo>
                    <a:pt x="1" y="68"/>
                  </a:lnTo>
                  <a:lnTo>
                    <a:pt x="17" y="90"/>
                  </a:lnTo>
                  <a:lnTo>
                    <a:pt x="32" y="70"/>
                  </a:lnTo>
                  <a:lnTo>
                    <a:pt x="38" y="48"/>
                  </a:lnTo>
                  <a:lnTo>
                    <a:pt x="35" y="23"/>
                  </a:lnTo>
                  <a:lnTo>
                    <a:pt x="21" y="0"/>
                  </a:lnTo>
                  <a:close/>
                </a:path>
              </a:pathLst>
            </a:custGeom>
            <a:solidFill>
              <a:srgbClr val="21D800"/>
            </a:solidFill>
            <a:ln w="9525">
              <a:solidFill>
                <a:srgbClr val="000000"/>
              </a:solidFill>
              <a:round/>
              <a:headEnd/>
              <a:tailEnd/>
            </a:ln>
          </p:spPr>
          <p:txBody>
            <a:bodyPr/>
            <a:lstStyle/>
            <a:p>
              <a:endParaRPr lang="fr-FR"/>
            </a:p>
          </p:txBody>
        </p:sp>
        <p:sp>
          <p:nvSpPr>
            <p:cNvPr id="7" name="Freeform 145"/>
            <p:cNvSpPr>
              <a:spLocks noChangeAspect="1"/>
            </p:cNvSpPr>
            <p:nvPr/>
          </p:nvSpPr>
          <p:spPr bwMode="auto">
            <a:xfrm>
              <a:off x="3652" y="548"/>
              <a:ext cx="66" cy="101"/>
            </a:xfrm>
            <a:custGeom>
              <a:avLst/>
              <a:gdLst/>
              <a:ahLst/>
              <a:cxnLst>
                <a:cxn ang="0">
                  <a:pos x="53" y="0"/>
                </a:cxn>
                <a:cxn ang="0">
                  <a:pos x="44" y="4"/>
                </a:cxn>
                <a:cxn ang="0">
                  <a:pos x="34" y="11"/>
                </a:cxn>
                <a:cxn ang="0">
                  <a:pos x="23" y="21"/>
                </a:cxn>
                <a:cxn ang="0">
                  <a:pos x="15" y="30"/>
                </a:cxn>
                <a:cxn ang="0">
                  <a:pos x="7" y="41"/>
                </a:cxn>
                <a:cxn ang="0">
                  <a:pos x="3" y="53"/>
                </a:cxn>
                <a:cxn ang="0">
                  <a:pos x="0" y="65"/>
                </a:cxn>
                <a:cxn ang="0">
                  <a:pos x="3" y="78"/>
                </a:cxn>
                <a:cxn ang="0">
                  <a:pos x="15" y="72"/>
                </a:cxn>
                <a:cxn ang="0">
                  <a:pos x="26" y="65"/>
                </a:cxn>
                <a:cxn ang="0">
                  <a:pos x="36" y="56"/>
                </a:cxn>
                <a:cxn ang="0">
                  <a:pos x="44" y="46"/>
                </a:cxn>
                <a:cxn ang="0">
                  <a:pos x="51" y="36"/>
                </a:cxn>
                <a:cxn ang="0">
                  <a:pos x="53" y="23"/>
                </a:cxn>
                <a:cxn ang="0">
                  <a:pos x="55" y="12"/>
                </a:cxn>
                <a:cxn ang="0">
                  <a:pos x="53" y="0"/>
                </a:cxn>
              </a:cxnLst>
              <a:rect l="0" t="0" r="r" b="b"/>
              <a:pathLst>
                <a:path w="55" h="78">
                  <a:moveTo>
                    <a:pt x="53" y="0"/>
                  </a:moveTo>
                  <a:lnTo>
                    <a:pt x="44" y="4"/>
                  </a:lnTo>
                  <a:lnTo>
                    <a:pt x="34" y="11"/>
                  </a:lnTo>
                  <a:lnTo>
                    <a:pt x="23" y="21"/>
                  </a:lnTo>
                  <a:lnTo>
                    <a:pt x="15" y="30"/>
                  </a:lnTo>
                  <a:lnTo>
                    <a:pt x="7" y="41"/>
                  </a:lnTo>
                  <a:lnTo>
                    <a:pt x="3" y="53"/>
                  </a:lnTo>
                  <a:lnTo>
                    <a:pt x="0" y="65"/>
                  </a:lnTo>
                  <a:lnTo>
                    <a:pt x="3" y="78"/>
                  </a:lnTo>
                  <a:lnTo>
                    <a:pt x="15" y="72"/>
                  </a:lnTo>
                  <a:lnTo>
                    <a:pt x="26" y="65"/>
                  </a:lnTo>
                  <a:lnTo>
                    <a:pt x="36" y="56"/>
                  </a:lnTo>
                  <a:lnTo>
                    <a:pt x="44" y="46"/>
                  </a:lnTo>
                  <a:lnTo>
                    <a:pt x="51" y="36"/>
                  </a:lnTo>
                  <a:lnTo>
                    <a:pt x="53" y="23"/>
                  </a:lnTo>
                  <a:lnTo>
                    <a:pt x="55" y="12"/>
                  </a:lnTo>
                  <a:lnTo>
                    <a:pt x="53" y="0"/>
                  </a:lnTo>
                  <a:close/>
                </a:path>
              </a:pathLst>
            </a:custGeom>
            <a:solidFill>
              <a:srgbClr val="21D800"/>
            </a:solidFill>
            <a:ln w="9525">
              <a:solidFill>
                <a:srgbClr val="000000"/>
              </a:solidFill>
              <a:round/>
              <a:headEnd/>
              <a:tailEnd/>
            </a:ln>
          </p:spPr>
          <p:txBody>
            <a:bodyPr/>
            <a:lstStyle/>
            <a:p>
              <a:endParaRPr lang="fr-FR"/>
            </a:p>
          </p:txBody>
        </p:sp>
        <p:sp>
          <p:nvSpPr>
            <p:cNvPr id="8" name="Freeform 146"/>
            <p:cNvSpPr>
              <a:spLocks noChangeAspect="1"/>
            </p:cNvSpPr>
            <p:nvPr/>
          </p:nvSpPr>
          <p:spPr bwMode="auto">
            <a:xfrm>
              <a:off x="4194" y="382"/>
              <a:ext cx="104" cy="55"/>
            </a:xfrm>
            <a:custGeom>
              <a:avLst/>
              <a:gdLst/>
              <a:ahLst/>
              <a:cxnLst>
                <a:cxn ang="0">
                  <a:pos x="0" y="35"/>
                </a:cxn>
                <a:cxn ang="0">
                  <a:pos x="7" y="25"/>
                </a:cxn>
                <a:cxn ang="0">
                  <a:pos x="17" y="16"/>
                </a:cxn>
                <a:cxn ang="0">
                  <a:pos x="26" y="9"/>
                </a:cxn>
                <a:cxn ang="0">
                  <a:pos x="38" y="4"/>
                </a:cxn>
                <a:cxn ang="0">
                  <a:pos x="51" y="0"/>
                </a:cxn>
                <a:cxn ang="0">
                  <a:pos x="64" y="0"/>
                </a:cxn>
                <a:cxn ang="0">
                  <a:pos x="76" y="1"/>
                </a:cxn>
                <a:cxn ang="0">
                  <a:pos x="88" y="5"/>
                </a:cxn>
                <a:cxn ang="0">
                  <a:pos x="83" y="16"/>
                </a:cxn>
                <a:cxn ang="0">
                  <a:pos x="75" y="25"/>
                </a:cxn>
                <a:cxn ang="0">
                  <a:pos x="67" y="33"/>
                </a:cxn>
                <a:cxn ang="0">
                  <a:pos x="57" y="39"/>
                </a:cxn>
                <a:cxn ang="0">
                  <a:pos x="46" y="42"/>
                </a:cxn>
                <a:cxn ang="0">
                  <a:pos x="33" y="43"/>
                </a:cxn>
                <a:cxn ang="0">
                  <a:pos x="18" y="40"/>
                </a:cxn>
                <a:cxn ang="0">
                  <a:pos x="0" y="35"/>
                </a:cxn>
              </a:cxnLst>
              <a:rect l="0" t="0" r="r" b="b"/>
              <a:pathLst>
                <a:path w="88" h="43">
                  <a:moveTo>
                    <a:pt x="0" y="35"/>
                  </a:moveTo>
                  <a:lnTo>
                    <a:pt x="7" y="25"/>
                  </a:lnTo>
                  <a:lnTo>
                    <a:pt x="17" y="16"/>
                  </a:lnTo>
                  <a:lnTo>
                    <a:pt x="26" y="9"/>
                  </a:lnTo>
                  <a:lnTo>
                    <a:pt x="38" y="4"/>
                  </a:lnTo>
                  <a:lnTo>
                    <a:pt x="51" y="0"/>
                  </a:lnTo>
                  <a:lnTo>
                    <a:pt x="64" y="0"/>
                  </a:lnTo>
                  <a:lnTo>
                    <a:pt x="76" y="1"/>
                  </a:lnTo>
                  <a:lnTo>
                    <a:pt x="88" y="5"/>
                  </a:lnTo>
                  <a:lnTo>
                    <a:pt x="83" y="16"/>
                  </a:lnTo>
                  <a:lnTo>
                    <a:pt x="75" y="25"/>
                  </a:lnTo>
                  <a:lnTo>
                    <a:pt x="67" y="33"/>
                  </a:lnTo>
                  <a:lnTo>
                    <a:pt x="57" y="39"/>
                  </a:lnTo>
                  <a:lnTo>
                    <a:pt x="46" y="42"/>
                  </a:lnTo>
                  <a:lnTo>
                    <a:pt x="33" y="43"/>
                  </a:lnTo>
                  <a:lnTo>
                    <a:pt x="18" y="40"/>
                  </a:lnTo>
                  <a:lnTo>
                    <a:pt x="0" y="35"/>
                  </a:lnTo>
                  <a:close/>
                </a:path>
              </a:pathLst>
            </a:custGeom>
            <a:solidFill>
              <a:srgbClr val="21D800"/>
            </a:solidFill>
            <a:ln w="9525">
              <a:solidFill>
                <a:srgbClr val="000000"/>
              </a:solidFill>
              <a:round/>
              <a:headEnd/>
              <a:tailEnd/>
            </a:ln>
          </p:spPr>
          <p:txBody>
            <a:bodyPr/>
            <a:lstStyle/>
            <a:p>
              <a:endParaRPr lang="fr-FR"/>
            </a:p>
          </p:txBody>
        </p:sp>
        <p:sp>
          <p:nvSpPr>
            <p:cNvPr id="9" name="Freeform 147"/>
            <p:cNvSpPr>
              <a:spLocks noChangeAspect="1"/>
            </p:cNvSpPr>
            <p:nvPr/>
          </p:nvSpPr>
          <p:spPr bwMode="auto">
            <a:xfrm>
              <a:off x="3708" y="42"/>
              <a:ext cx="43" cy="124"/>
            </a:xfrm>
            <a:custGeom>
              <a:avLst/>
              <a:gdLst/>
              <a:ahLst/>
              <a:cxnLst>
                <a:cxn ang="0">
                  <a:pos x="5" y="96"/>
                </a:cxn>
                <a:cxn ang="0">
                  <a:pos x="0" y="68"/>
                </a:cxn>
                <a:cxn ang="0">
                  <a:pos x="1" y="41"/>
                </a:cxn>
                <a:cxn ang="0">
                  <a:pos x="9" y="16"/>
                </a:cxn>
                <a:cxn ang="0">
                  <a:pos x="28" y="0"/>
                </a:cxn>
                <a:cxn ang="0">
                  <a:pos x="35" y="37"/>
                </a:cxn>
                <a:cxn ang="0">
                  <a:pos x="34" y="64"/>
                </a:cxn>
                <a:cxn ang="0">
                  <a:pos x="24" y="84"/>
                </a:cxn>
                <a:cxn ang="0">
                  <a:pos x="5" y="96"/>
                </a:cxn>
              </a:cxnLst>
              <a:rect l="0" t="0" r="r" b="b"/>
              <a:pathLst>
                <a:path w="35" h="96">
                  <a:moveTo>
                    <a:pt x="5" y="96"/>
                  </a:moveTo>
                  <a:lnTo>
                    <a:pt x="0" y="68"/>
                  </a:lnTo>
                  <a:lnTo>
                    <a:pt x="1" y="41"/>
                  </a:lnTo>
                  <a:lnTo>
                    <a:pt x="9" y="16"/>
                  </a:lnTo>
                  <a:lnTo>
                    <a:pt x="28" y="0"/>
                  </a:lnTo>
                  <a:lnTo>
                    <a:pt x="35" y="37"/>
                  </a:lnTo>
                  <a:lnTo>
                    <a:pt x="34" y="64"/>
                  </a:lnTo>
                  <a:lnTo>
                    <a:pt x="24" y="84"/>
                  </a:lnTo>
                  <a:lnTo>
                    <a:pt x="5" y="96"/>
                  </a:lnTo>
                  <a:close/>
                </a:path>
              </a:pathLst>
            </a:custGeom>
            <a:solidFill>
              <a:srgbClr val="21D800"/>
            </a:solidFill>
            <a:ln w="9525">
              <a:solidFill>
                <a:srgbClr val="000000"/>
              </a:solidFill>
              <a:round/>
              <a:headEnd/>
              <a:tailEnd/>
            </a:ln>
          </p:spPr>
          <p:txBody>
            <a:bodyPr/>
            <a:lstStyle/>
            <a:p>
              <a:endParaRPr lang="fr-FR"/>
            </a:p>
          </p:txBody>
        </p:sp>
        <p:sp>
          <p:nvSpPr>
            <p:cNvPr id="10" name="Freeform 148"/>
            <p:cNvSpPr>
              <a:spLocks noChangeAspect="1"/>
            </p:cNvSpPr>
            <p:nvPr/>
          </p:nvSpPr>
          <p:spPr bwMode="auto">
            <a:xfrm>
              <a:off x="3652" y="331"/>
              <a:ext cx="44" cy="113"/>
            </a:xfrm>
            <a:custGeom>
              <a:avLst/>
              <a:gdLst/>
              <a:ahLst/>
              <a:cxnLst>
                <a:cxn ang="0">
                  <a:pos x="22" y="0"/>
                </a:cxn>
                <a:cxn ang="0">
                  <a:pos x="7" y="21"/>
                </a:cxn>
                <a:cxn ang="0">
                  <a:pos x="0" y="42"/>
                </a:cxn>
                <a:cxn ang="0">
                  <a:pos x="2" y="67"/>
                </a:cxn>
                <a:cxn ang="0">
                  <a:pos x="18" y="88"/>
                </a:cxn>
                <a:cxn ang="0">
                  <a:pos x="33" y="69"/>
                </a:cxn>
                <a:cxn ang="0">
                  <a:pos x="38" y="48"/>
                </a:cxn>
                <a:cxn ang="0">
                  <a:pos x="36" y="23"/>
                </a:cxn>
                <a:cxn ang="0">
                  <a:pos x="22" y="0"/>
                </a:cxn>
              </a:cxnLst>
              <a:rect l="0" t="0" r="r" b="b"/>
              <a:pathLst>
                <a:path w="38" h="88">
                  <a:moveTo>
                    <a:pt x="22" y="0"/>
                  </a:moveTo>
                  <a:lnTo>
                    <a:pt x="7" y="21"/>
                  </a:lnTo>
                  <a:lnTo>
                    <a:pt x="0" y="42"/>
                  </a:lnTo>
                  <a:lnTo>
                    <a:pt x="2" y="67"/>
                  </a:lnTo>
                  <a:lnTo>
                    <a:pt x="18" y="88"/>
                  </a:lnTo>
                  <a:lnTo>
                    <a:pt x="33" y="69"/>
                  </a:lnTo>
                  <a:lnTo>
                    <a:pt x="38" y="48"/>
                  </a:lnTo>
                  <a:lnTo>
                    <a:pt x="36" y="23"/>
                  </a:lnTo>
                  <a:lnTo>
                    <a:pt x="22" y="0"/>
                  </a:lnTo>
                  <a:close/>
                </a:path>
              </a:pathLst>
            </a:custGeom>
            <a:solidFill>
              <a:srgbClr val="21D800"/>
            </a:solidFill>
            <a:ln w="9525">
              <a:solidFill>
                <a:srgbClr val="000000"/>
              </a:solidFill>
              <a:round/>
              <a:headEnd/>
              <a:tailEnd/>
            </a:ln>
          </p:spPr>
          <p:txBody>
            <a:bodyPr/>
            <a:lstStyle/>
            <a:p>
              <a:endParaRPr lang="fr-FR"/>
            </a:p>
          </p:txBody>
        </p:sp>
        <p:sp>
          <p:nvSpPr>
            <p:cNvPr id="11" name="Freeform 149"/>
            <p:cNvSpPr>
              <a:spLocks noChangeAspect="1"/>
            </p:cNvSpPr>
            <p:nvPr/>
          </p:nvSpPr>
          <p:spPr bwMode="auto">
            <a:xfrm>
              <a:off x="3851" y="541"/>
              <a:ext cx="63" cy="100"/>
            </a:xfrm>
            <a:custGeom>
              <a:avLst/>
              <a:gdLst/>
              <a:ahLst/>
              <a:cxnLst>
                <a:cxn ang="0">
                  <a:pos x="52" y="0"/>
                </a:cxn>
                <a:cxn ang="0">
                  <a:pos x="42" y="4"/>
                </a:cxn>
                <a:cxn ang="0">
                  <a:pos x="33" y="11"/>
                </a:cxn>
                <a:cxn ang="0">
                  <a:pos x="23" y="19"/>
                </a:cxn>
                <a:cxn ang="0">
                  <a:pos x="14" y="30"/>
                </a:cxn>
                <a:cxn ang="0">
                  <a:pos x="7" y="41"/>
                </a:cxn>
                <a:cxn ang="0">
                  <a:pos x="1" y="53"/>
                </a:cxn>
                <a:cxn ang="0">
                  <a:pos x="0" y="65"/>
                </a:cxn>
                <a:cxn ang="0">
                  <a:pos x="1" y="77"/>
                </a:cxn>
                <a:cxn ang="0">
                  <a:pos x="14" y="72"/>
                </a:cxn>
                <a:cxn ang="0">
                  <a:pos x="24" y="64"/>
                </a:cxn>
                <a:cxn ang="0">
                  <a:pos x="34" y="55"/>
                </a:cxn>
                <a:cxn ang="0">
                  <a:pos x="42" y="45"/>
                </a:cxn>
                <a:cxn ang="0">
                  <a:pos x="48" y="34"/>
                </a:cxn>
                <a:cxn ang="0">
                  <a:pos x="52" y="23"/>
                </a:cxn>
                <a:cxn ang="0">
                  <a:pos x="53" y="11"/>
                </a:cxn>
                <a:cxn ang="0">
                  <a:pos x="52" y="0"/>
                </a:cxn>
              </a:cxnLst>
              <a:rect l="0" t="0" r="r" b="b"/>
              <a:pathLst>
                <a:path w="53" h="77">
                  <a:moveTo>
                    <a:pt x="52" y="0"/>
                  </a:moveTo>
                  <a:lnTo>
                    <a:pt x="42" y="4"/>
                  </a:lnTo>
                  <a:lnTo>
                    <a:pt x="33" y="11"/>
                  </a:lnTo>
                  <a:lnTo>
                    <a:pt x="23" y="19"/>
                  </a:lnTo>
                  <a:lnTo>
                    <a:pt x="14" y="30"/>
                  </a:lnTo>
                  <a:lnTo>
                    <a:pt x="7" y="41"/>
                  </a:lnTo>
                  <a:lnTo>
                    <a:pt x="1" y="53"/>
                  </a:lnTo>
                  <a:lnTo>
                    <a:pt x="0" y="65"/>
                  </a:lnTo>
                  <a:lnTo>
                    <a:pt x="1" y="77"/>
                  </a:lnTo>
                  <a:lnTo>
                    <a:pt x="14" y="72"/>
                  </a:lnTo>
                  <a:lnTo>
                    <a:pt x="24" y="64"/>
                  </a:lnTo>
                  <a:lnTo>
                    <a:pt x="34" y="55"/>
                  </a:lnTo>
                  <a:lnTo>
                    <a:pt x="42" y="45"/>
                  </a:lnTo>
                  <a:lnTo>
                    <a:pt x="48" y="34"/>
                  </a:lnTo>
                  <a:lnTo>
                    <a:pt x="52" y="23"/>
                  </a:lnTo>
                  <a:lnTo>
                    <a:pt x="53" y="11"/>
                  </a:lnTo>
                  <a:lnTo>
                    <a:pt x="52" y="0"/>
                  </a:lnTo>
                  <a:close/>
                </a:path>
              </a:pathLst>
            </a:custGeom>
            <a:solidFill>
              <a:srgbClr val="21D800"/>
            </a:solidFill>
            <a:ln w="9525">
              <a:solidFill>
                <a:srgbClr val="000000"/>
              </a:solidFill>
              <a:round/>
              <a:headEnd/>
              <a:tailEnd/>
            </a:ln>
          </p:spPr>
          <p:txBody>
            <a:bodyPr/>
            <a:lstStyle/>
            <a:p>
              <a:endParaRPr lang="fr-FR"/>
            </a:p>
          </p:txBody>
        </p:sp>
        <p:sp>
          <p:nvSpPr>
            <p:cNvPr id="12" name="Freeform 150"/>
            <p:cNvSpPr>
              <a:spLocks noChangeAspect="1"/>
            </p:cNvSpPr>
            <p:nvPr/>
          </p:nvSpPr>
          <p:spPr bwMode="auto">
            <a:xfrm>
              <a:off x="4125" y="157"/>
              <a:ext cx="103" cy="59"/>
            </a:xfrm>
            <a:custGeom>
              <a:avLst/>
              <a:gdLst/>
              <a:ahLst/>
              <a:cxnLst>
                <a:cxn ang="0">
                  <a:pos x="0" y="37"/>
                </a:cxn>
                <a:cxn ang="0">
                  <a:pos x="7" y="28"/>
                </a:cxn>
                <a:cxn ang="0">
                  <a:pos x="16" y="18"/>
                </a:cxn>
                <a:cxn ang="0">
                  <a:pos x="27" y="11"/>
                </a:cxn>
                <a:cxn ang="0">
                  <a:pos x="38" y="5"/>
                </a:cxn>
                <a:cxn ang="0">
                  <a:pos x="52" y="2"/>
                </a:cxn>
                <a:cxn ang="0">
                  <a:pos x="64" y="0"/>
                </a:cxn>
                <a:cxn ang="0">
                  <a:pos x="76" y="2"/>
                </a:cxn>
                <a:cxn ang="0">
                  <a:pos x="88" y="6"/>
                </a:cxn>
                <a:cxn ang="0">
                  <a:pos x="83" y="17"/>
                </a:cxn>
                <a:cxn ang="0">
                  <a:pos x="75" y="26"/>
                </a:cxn>
                <a:cxn ang="0">
                  <a:pos x="67" y="34"/>
                </a:cxn>
                <a:cxn ang="0">
                  <a:pos x="57" y="40"/>
                </a:cxn>
                <a:cxn ang="0">
                  <a:pos x="46" y="44"/>
                </a:cxn>
                <a:cxn ang="0">
                  <a:pos x="33" y="45"/>
                </a:cxn>
                <a:cxn ang="0">
                  <a:pos x="18" y="42"/>
                </a:cxn>
                <a:cxn ang="0">
                  <a:pos x="0" y="37"/>
                </a:cxn>
              </a:cxnLst>
              <a:rect l="0" t="0" r="r" b="b"/>
              <a:pathLst>
                <a:path w="88" h="45">
                  <a:moveTo>
                    <a:pt x="0" y="37"/>
                  </a:moveTo>
                  <a:lnTo>
                    <a:pt x="7" y="28"/>
                  </a:lnTo>
                  <a:lnTo>
                    <a:pt x="16" y="18"/>
                  </a:lnTo>
                  <a:lnTo>
                    <a:pt x="27" y="11"/>
                  </a:lnTo>
                  <a:lnTo>
                    <a:pt x="38" y="5"/>
                  </a:lnTo>
                  <a:lnTo>
                    <a:pt x="52" y="2"/>
                  </a:lnTo>
                  <a:lnTo>
                    <a:pt x="64" y="0"/>
                  </a:lnTo>
                  <a:lnTo>
                    <a:pt x="76" y="2"/>
                  </a:lnTo>
                  <a:lnTo>
                    <a:pt x="88" y="6"/>
                  </a:lnTo>
                  <a:lnTo>
                    <a:pt x="83" y="17"/>
                  </a:lnTo>
                  <a:lnTo>
                    <a:pt x="75" y="26"/>
                  </a:lnTo>
                  <a:lnTo>
                    <a:pt x="67" y="34"/>
                  </a:lnTo>
                  <a:lnTo>
                    <a:pt x="57" y="40"/>
                  </a:lnTo>
                  <a:lnTo>
                    <a:pt x="46" y="44"/>
                  </a:lnTo>
                  <a:lnTo>
                    <a:pt x="33" y="45"/>
                  </a:lnTo>
                  <a:lnTo>
                    <a:pt x="18" y="42"/>
                  </a:lnTo>
                  <a:lnTo>
                    <a:pt x="0" y="37"/>
                  </a:lnTo>
                  <a:close/>
                </a:path>
              </a:pathLst>
            </a:custGeom>
            <a:solidFill>
              <a:srgbClr val="21D800"/>
            </a:solidFill>
            <a:ln w="9525">
              <a:solidFill>
                <a:srgbClr val="000000"/>
              </a:solidFill>
              <a:round/>
              <a:headEnd/>
              <a:tailEnd/>
            </a:ln>
          </p:spPr>
          <p:txBody>
            <a:bodyPr/>
            <a:lstStyle/>
            <a:p>
              <a:endParaRPr lang="fr-FR"/>
            </a:p>
          </p:txBody>
        </p:sp>
        <p:sp>
          <p:nvSpPr>
            <p:cNvPr id="13" name="Freeform 151"/>
            <p:cNvSpPr>
              <a:spLocks noChangeAspect="1"/>
            </p:cNvSpPr>
            <p:nvPr/>
          </p:nvSpPr>
          <p:spPr bwMode="auto">
            <a:xfrm>
              <a:off x="3822" y="247"/>
              <a:ext cx="103" cy="55"/>
            </a:xfrm>
            <a:custGeom>
              <a:avLst/>
              <a:gdLst/>
              <a:ahLst/>
              <a:cxnLst>
                <a:cxn ang="0">
                  <a:pos x="86" y="40"/>
                </a:cxn>
                <a:cxn ang="0">
                  <a:pos x="76" y="42"/>
                </a:cxn>
                <a:cxn ang="0">
                  <a:pos x="65" y="42"/>
                </a:cxn>
                <a:cxn ang="0">
                  <a:pos x="51" y="40"/>
                </a:cxn>
                <a:cxn ang="0">
                  <a:pos x="39" y="36"/>
                </a:cxn>
                <a:cxn ang="0">
                  <a:pos x="27" y="32"/>
                </a:cxn>
                <a:cxn ang="0">
                  <a:pos x="16" y="27"/>
                </a:cxn>
                <a:cxn ang="0">
                  <a:pos x="6" y="20"/>
                </a:cxn>
                <a:cxn ang="0">
                  <a:pos x="0" y="13"/>
                </a:cxn>
                <a:cxn ang="0">
                  <a:pos x="13" y="6"/>
                </a:cxn>
                <a:cxn ang="0">
                  <a:pos x="27" y="2"/>
                </a:cxn>
                <a:cxn ang="0">
                  <a:pos x="40" y="0"/>
                </a:cxn>
                <a:cxn ang="0">
                  <a:pos x="51" y="0"/>
                </a:cxn>
                <a:cxn ang="0">
                  <a:pos x="62" y="4"/>
                </a:cxn>
                <a:cxn ang="0">
                  <a:pos x="72" y="12"/>
                </a:cxn>
                <a:cxn ang="0">
                  <a:pos x="80" y="24"/>
                </a:cxn>
                <a:cxn ang="0">
                  <a:pos x="86" y="40"/>
                </a:cxn>
              </a:cxnLst>
              <a:rect l="0" t="0" r="r" b="b"/>
              <a:pathLst>
                <a:path w="86" h="42">
                  <a:moveTo>
                    <a:pt x="86" y="40"/>
                  </a:moveTo>
                  <a:lnTo>
                    <a:pt x="76" y="42"/>
                  </a:lnTo>
                  <a:lnTo>
                    <a:pt x="65" y="42"/>
                  </a:lnTo>
                  <a:lnTo>
                    <a:pt x="51" y="40"/>
                  </a:lnTo>
                  <a:lnTo>
                    <a:pt x="39" y="36"/>
                  </a:lnTo>
                  <a:lnTo>
                    <a:pt x="27" y="32"/>
                  </a:lnTo>
                  <a:lnTo>
                    <a:pt x="16" y="27"/>
                  </a:lnTo>
                  <a:lnTo>
                    <a:pt x="6" y="20"/>
                  </a:lnTo>
                  <a:lnTo>
                    <a:pt x="0" y="13"/>
                  </a:lnTo>
                  <a:lnTo>
                    <a:pt x="13" y="6"/>
                  </a:lnTo>
                  <a:lnTo>
                    <a:pt x="27" y="2"/>
                  </a:lnTo>
                  <a:lnTo>
                    <a:pt x="40" y="0"/>
                  </a:lnTo>
                  <a:lnTo>
                    <a:pt x="51" y="0"/>
                  </a:lnTo>
                  <a:lnTo>
                    <a:pt x="62" y="4"/>
                  </a:lnTo>
                  <a:lnTo>
                    <a:pt x="72" y="12"/>
                  </a:lnTo>
                  <a:lnTo>
                    <a:pt x="80" y="24"/>
                  </a:lnTo>
                  <a:lnTo>
                    <a:pt x="86" y="40"/>
                  </a:lnTo>
                  <a:close/>
                </a:path>
              </a:pathLst>
            </a:custGeom>
            <a:solidFill>
              <a:srgbClr val="21D800"/>
            </a:solidFill>
            <a:ln w="9525">
              <a:solidFill>
                <a:srgbClr val="000000"/>
              </a:solidFill>
              <a:round/>
              <a:headEnd/>
              <a:tailEnd/>
            </a:ln>
          </p:spPr>
          <p:txBody>
            <a:bodyPr/>
            <a:lstStyle/>
            <a:p>
              <a:endParaRPr lang="fr-FR"/>
            </a:p>
          </p:txBody>
        </p:sp>
        <p:sp>
          <p:nvSpPr>
            <p:cNvPr id="14" name="Freeform 152"/>
            <p:cNvSpPr>
              <a:spLocks noChangeAspect="1"/>
            </p:cNvSpPr>
            <p:nvPr/>
          </p:nvSpPr>
          <p:spPr bwMode="auto">
            <a:xfrm>
              <a:off x="4087" y="236"/>
              <a:ext cx="107" cy="53"/>
            </a:xfrm>
            <a:custGeom>
              <a:avLst/>
              <a:gdLst/>
              <a:ahLst/>
              <a:cxnLst>
                <a:cxn ang="0">
                  <a:pos x="89" y="41"/>
                </a:cxn>
                <a:cxn ang="0">
                  <a:pos x="79" y="42"/>
                </a:cxn>
                <a:cxn ang="0">
                  <a:pos x="66" y="42"/>
                </a:cxn>
                <a:cxn ang="0">
                  <a:pos x="53" y="41"/>
                </a:cxn>
                <a:cxn ang="0">
                  <a:pos x="41" y="37"/>
                </a:cxn>
                <a:cxn ang="0">
                  <a:pos x="27" y="33"/>
                </a:cxn>
                <a:cxn ang="0">
                  <a:pos x="16" y="27"/>
                </a:cxn>
                <a:cxn ang="0">
                  <a:pos x="7" y="20"/>
                </a:cxn>
                <a:cxn ang="0">
                  <a:pos x="0" y="14"/>
                </a:cxn>
                <a:cxn ang="0">
                  <a:pos x="13" y="7"/>
                </a:cxn>
                <a:cxn ang="0">
                  <a:pos x="27" y="3"/>
                </a:cxn>
                <a:cxn ang="0">
                  <a:pos x="41" y="0"/>
                </a:cxn>
                <a:cxn ang="0">
                  <a:pos x="53" y="0"/>
                </a:cxn>
                <a:cxn ang="0">
                  <a:pos x="64" y="4"/>
                </a:cxn>
                <a:cxn ang="0">
                  <a:pos x="74" y="12"/>
                </a:cxn>
                <a:cxn ang="0">
                  <a:pos x="83" y="24"/>
                </a:cxn>
                <a:cxn ang="0">
                  <a:pos x="89" y="41"/>
                </a:cxn>
              </a:cxnLst>
              <a:rect l="0" t="0" r="r" b="b"/>
              <a:pathLst>
                <a:path w="89" h="42">
                  <a:moveTo>
                    <a:pt x="89" y="41"/>
                  </a:moveTo>
                  <a:lnTo>
                    <a:pt x="79" y="42"/>
                  </a:lnTo>
                  <a:lnTo>
                    <a:pt x="66" y="42"/>
                  </a:lnTo>
                  <a:lnTo>
                    <a:pt x="53" y="41"/>
                  </a:lnTo>
                  <a:lnTo>
                    <a:pt x="41" y="37"/>
                  </a:lnTo>
                  <a:lnTo>
                    <a:pt x="27" y="33"/>
                  </a:lnTo>
                  <a:lnTo>
                    <a:pt x="16" y="27"/>
                  </a:lnTo>
                  <a:lnTo>
                    <a:pt x="7" y="20"/>
                  </a:lnTo>
                  <a:lnTo>
                    <a:pt x="0" y="14"/>
                  </a:lnTo>
                  <a:lnTo>
                    <a:pt x="13" y="7"/>
                  </a:lnTo>
                  <a:lnTo>
                    <a:pt x="27" y="3"/>
                  </a:lnTo>
                  <a:lnTo>
                    <a:pt x="41" y="0"/>
                  </a:lnTo>
                  <a:lnTo>
                    <a:pt x="53" y="0"/>
                  </a:lnTo>
                  <a:lnTo>
                    <a:pt x="64" y="4"/>
                  </a:lnTo>
                  <a:lnTo>
                    <a:pt x="74" y="12"/>
                  </a:lnTo>
                  <a:lnTo>
                    <a:pt x="83" y="24"/>
                  </a:lnTo>
                  <a:lnTo>
                    <a:pt x="89" y="41"/>
                  </a:lnTo>
                  <a:close/>
                </a:path>
              </a:pathLst>
            </a:custGeom>
            <a:solidFill>
              <a:srgbClr val="21D800"/>
            </a:solidFill>
            <a:ln w="9525">
              <a:solidFill>
                <a:srgbClr val="000000"/>
              </a:solidFill>
              <a:round/>
              <a:headEnd/>
              <a:tailEnd/>
            </a:ln>
          </p:spPr>
          <p:txBody>
            <a:bodyPr/>
            <a:lstStyle/>
            <a:p>
              <a:endParaRPr lang="fr-FR"/>
            </a:p>
          </p:txBody>
        </p:sp>
        <p:sp>
          <p:nvSpPr>
            <p:cNvPr id="15" name="Freeform 153"/>
            <p:cNvSpPr>
              <a:spLocks noChangeAspect="1"/>
            </p:cNvSpPr>
            <p:nvPr/>
          </p:nvSpPr>
          <p:spPr bwMode="auto">
            <a:xfrm>
              <a:off x="3553" y="487"/>
              <a:ext cx="107" cy="56"/>
            </a:xfrm>
            <a:custGeom>
              <a:avLst/>
              <a:gdLst/>
              <a:ahLst/>
              <a:cxnLst>
                <a:cxn ang="0">
                  <a:pos x="0" y="35"/>
                </a:cxn>
                <a:cxn ang="0">
                  <a:pos x="7" y="26"/>
                </a:cxn>
                <a:cxn ang="0">
                  <a:pos x="16" y="16"/>
                </a:cxn>
                <a:cxn ang="0">
                  <a:pos x="27" y="9"/>
                </a:cxn>
                <a:cxn ang="0">
                  <a:pos x="39" y="4"/>
                </a:cxn>
                <a:cxn ang="0">
                  <a:pos x="51" y="0"/>
                </a:cxn>
                <a:cxn ang="0">
                  <a:pos x="65" y="0"/>
                </a:cxn>
                <a:cxn ang="0">
                  <a:pos x="77" y="1"/>
                </a:cxn>
                <a:cxn ang="0">
                  <a:pos x="89" y="5"/>
                </a:cxn>
                <a:cxn ang="0">
                  <a:pos x="82" y="16"/>
                </a:cxn>
                <a:cxn ang="0">
                  <a:pos x="76" y="26"/>
                </a:cxn>
                <a:cxn ang="0">
                  <a:pos x="68" y="34"/>
                </a:cxn>
                <a:cxn ang="0">
                  <a:pos x="57" y="39"/>
                </a:cxn>
                <a:cxn ang="0">
                  <a:pos x="46" y="42"/>
                </a:cxn>
                <a:cxn ang="0">
                  <a:pos x="32" y="43"/>
                </a:cxn>
                <a:cxn ang="0">
                  <a:pos x="17" y="41"/>
                </a:cxn>
                <a:cxn ang="0">
                  <a:pos x="0" y="35"/>
                </a:cxn>
              </a:cxnLst>
              <a:rect l="0" t="0" r="r" b="b"/>
              <a:pathLst>
                <a:path w="89" h="43">
                  <a:moveTo>
                    <a:pt x="0" y="35"/>
                  </a:moveTo>
                  <a:lnTo>
                    <a:pt x="7" y="26"/>
                  </a:lnTo>
                  <a:lnTo>
                    <a:pt x="16" y="16"/>
                  </a:lnTo>
                  <a:lnTo>
                    <a:pt x="27" y="9"/>
                  </a:lnTo>
                  <a:lnTo>
                    <a:pt x="39" y="4"/>
                  </a:lnTo>
                  <a:lnTo>
                    <a:pt x="51" y="0"/>
                  </a:lnTo>
                  <a:lnTo>
                    <a:pt x="65" y="0"/>
                  </a:lnTo>
                  <a:lnTo>
                    <a:pt x="77" y="1"/>
                  </a:lnTo>
                  <a:lnTo>
                    <a:pt x="89" y="5"/>
                  </a:lnTo>
                  <a:lnTo>
                    <a:pt x="82" y="16"/>
                  </a:lnTo>
                  <a:lnTo>
                    <a:pt x="76" y="26"/>
                  </a:lnTo>
                  <a:lnTo>
                    <a:pt x="68" y="34"/>
                  </a:lnTo>
                  <a:lnTo>
                    <a:pt x="57" y="39"/>
                  </a:lnTo>
                  <a:lnTo>
                    <a:pt x="46" y="42"/>
                  </a:lnTo>
                  <a:lnTo>
                    <a:pt x="32" y="43"/>
                  </a:lnTo>
                  <a:lnTo>
                    <a:pt x="17" y="41"/>
                  </a:lnTo>
                  <a:lnTo>
                    <a:pt x="0" y="35"/>
                  </a:lnTo>
                  <a:close/>
                </a:path>
              </a:pathLst>
            </a:custGeom>
            <a:solidFill>
              <a:srgbClr val="21D800"/>
            </a:solidFill>
            <a:ln w="9525">
              <a:solidFill>
                <a:srgbClr val="000000"/>
              </a:solidFill>
              <a:round/>
              <a:headEnd/>
              <a:tailEnd/>
            </a:ln>
          </p:spPr>
          <p:txBody>
            <a:bodyPr/>
            <a:lstStyle/>
            <a:p>
              <a:endParaRPr lang="fr-FR"/>
            </a:p>
          </p:txBody>
        </p:sp>
        <p:sp>
          <p:nvSpPr>
            <p:cNvPr id="16" name="Freeform 154"/>
            <p:cNvSpPr>
              <a:spLocks noChangeAspect="1"/>
            </p:cNvSpPr>
            <p:nvPr/>
          </p:nvSpPr>
          <p:spPr bwMode="auto">
            <a:xfrm>
              <a:off x="4138" y="487"/>
              <a:ext cx="105" cy="54"/>
            </a:xfrm>
            <a:custGeom>
              <a:avLst/>
              <a:gdLst/>
              <a:ahLst/>
              <a:cxnLst>
                <a:cxn ang="0">
                  <a:pos x="89" y="23"/>
                </a:cxn>
                <a:cxn ang="0">
                  <a:pos x="80" y="15"/>
                </a:cxn>
                <a:cxn ang="0">
                  <a:pos x="69" y="8"/>
                </a:cxn>
                <a:cxn ang="0">
                  <a:pos x="58" y="4"/>
                </a:cxn>
                <a:cxn ang="0">
                  <a:pos x="46" y="0"/>
                </a:cxn>
                <a:cxn ang="0">
                  <a:pos x="34" y="0"/>
                </a:cxn>
                <a:cxn ang="0">
                  <a:pos x="22" y="3"/>
                </a:cxn>
                <a:cxn ang="0">
                  <a:pos x="11" y="10"/>
                </a:cxn>
                <a:cxn ang="0">
                  <a:pos x="0" y="19"/>
                </a:cxn>
                <a:cxn ang="0">
                  <a:pos x="9" y="29"/>
                </a:cxn>
                <a:cxn ang="0">
                  <a:pos x="19" y="34"/>
                </a:cxn>
                <a:cxn ang="0">
                  <a:pos x="30" y="38"/>
                </a:cxn>
                <a:cxn ang="0">
                  <a:pos x="42" y="40"/>
                </a:cxn>
                <a:cxn ang="0">
                  <a:pos x="53" y="40"/>
                </a:cxn>
                <a:cxn ang="0">
                  <a:pos x="65" y="37"/>
                </a:cxn>
                <a:cxn ang="0">
                  <a:pos x="77" y="31"/>
                </a:cxn>
                <a:cxn ang="0">
                  <a:pos x="89" y="23"/>
                </a:cxn>
              </a:cxnLst>
              <a:rect l="0" t="0" r="r" b="b"/>
              <a:pathLst>
                <a:path w="89" h="40">
                  <a:moveTo>
                    <a:pt x="89" y="23"/>
                  </a:moveTo>
                  <a:lnTo>
                    <a:pt x="80" y="15"/>
                  </a:lnTo>
                  <a:lnTo>
                    <a:pt x="69" y="8"/>
                  </a:lnTo>
                  <a:lnTo>
                    <a:pt x="58" y="4"/>
                  </a:lnTo>
                  <a:lnTo>
                    <a:pt x="46" y="0"/>
                  </a:lnTo>
                  <a:lnTo>
                    <a:pt x="34" y="0"/>
                  </a:lnTo>
                  <a:lnTo>
                    <a:pt x="22" y="3"/>
                  </a:lnTo>
                  <a:lnTo>
                    <a:pt x="11" y="10"/>
                  </a:lnTo>
                  <a:lnTo>
                    <a:pt x="0" y="19"/>
                  </a:lnTo>
                  <a:lnTo>
                    <a:pt x="9" y="29"/>
                  </a:lnTo>
                  <a:lnTo>
                    <a:pt x="19" y="34"/>
                  </a:lnTo>
                  <a:lnTo>
                    <a:pt x="30" y="38"/>
                  </a:lnTo>
                  <a:lnTo>
                    <a:pt x="42" y="40"/>
                  </a:lnTo>
                  <a:lnTo>
                    <a:pt x="53" y="40"/>
                  </a:lnTo>
                  <a:lnTo>
                    <a:pt x="65" y="37"/>
                  </a:lnTo>
                  <a:lnTo>
                    <a:pt x="77" y="31"/>
                  </a:lnTo>
                  <a:lnTo>
                    <a:pt x="89" y="23"/>
                  </a:lnTo>
                  <a:close/>
                </a:path>
              </a:pathLst>
            </a:custGeom>
            <a:solidFill>
              <a:srgbClr val="21D800"/>
            </a:solidFill>
            <a:ln w="9525">
              <a:solidFill>
                <a:srgbClr val="000000"/>
              </a:solidFill>
              <a:round/>
              <a:headEnd/>
              <a:tailEnd/>
            </a:ln>
          </p:spPr>
          <p:txBody>
            <a:bodyPr/>
            <a:lstStyle/>
            <a:p>
              <a:endParaRPr lang="fr-FR"/>
            </a:p>
          </p:txBody>
        </p:sp>
        <p:sp>
          <p:nvSpPr>
            <p:cNvPr id="17" name="Freeform 155"/>
            <p:cNvSpPr>
              <a:spLocks noChangeAspect="1"/>
            </p:cNvSpPr>
            <p:nvPr/>
          </p:nvSpPr>
          <p:spPr bwMode="auto">
            <a:xfrm>
              <a:off x="3706" y="392"/>
              <a:ext cx="66" cy="102"/>
            </a:xfrm>
            <a:custGeom>
              <a:avLst/>
              <a:gdLst/>
              <a:ahLst/>
              <a:cxnLst>
                <a:cxn ang="0">
                  <a:pos x="53" y="0"/>
                </a:cxn>
                <a:cxn ang="0">
                  <a:pos x="44" y="4"/>
                </a:cxn>
                <a:cxn ang="0">
                  <a:pos x="34" y="11"/>
                </a:cxn>
                <a:cxn ang="0">
                  <a:pos x="24" y="20"/>
                </a:cxn>
                <a:cxn ang="0">
                  <a:pos x="15" y="31"/>
                </a:cxn>
                <a:cxn ang="0">
                  <a:pos x="7" y="42"/>
                </a:cxn>
                <a:cxn ang="0">
                  <a:pos x="3" y="54"/>
                </a:cxn>
                <a:cxn ang="0">
                  <a:pos x="0" y="66"/>
                </a:cxn>
                <a:cxn ang="0">
                  <a:pos x="3" y="78"/>
                </a:cxn>
                <a:cxn ang="0">
                  <a:pos x="15" y="73"/>
                </a:cxn>
                <a:cxn ang="0">
                  <a:pos x="28" y="65"/>
                </a:cxn>
                <a:cxn ang="0">
                  <a:pos x="37" y="57"/>
                </a:cxn>
                <a:cxn ang="0">
                  <a:pos x="45" y="46"/>
                </a:cxn>
                <a:cxn ang="0">
                  <a:pos x="51" y="35"/>
                </a:cxn>
                <a:cxn ang="0">
                  <a:pos x="53" y="23"/>
                </a:cxn>
                <a:cxn ang="0">
                  <a:pos x="55" y="12"/>
                </a:cxn>
                <a:cxn ang="0">
                  <a:pos x="53" y="0"/>
                </a:cxn>
              </a:cxnLst>
              <a:rect l="0" t="0" r="r" b="b"/>
              <a:pathLst>
                <a:path w="55" h="78">
                  <a:moveTo>
                    <a:pt x="53" y="0"/>
                  </a:moveTo>
                  <a:lnTo>
                    <a:pt x="44" y="4"/>
                  </a:lnTo>
                  <a:lnTo>
                    <a:pt x="34" y="11"/>
                  </a:lnTo>
                  <a:lnTo>
                    <a:pt x="24" y="20"/>
                  </a:lnTo>
                  <a:lnTo>
                    <a:pt x="15" y="31"/>
                  </a:lnTo>
                  <a:lnTo>
                    <a:pt x="7" y="42"/>
                  </a:lnTo>
                  <a:lnTo>
                    <a:pt x="3" y="54"/>
                  </a:lnTo>
                  <a:lnTo>
                    <a:pt x="0" y="66"/>
                  </a:lnTo>
                  <a:lnTo>
                    <a:pt x="3" y="78"/>
                  </a:lnTo>
                  <a:lnTo>
                    <a:pt x="15" y="73"/>
                  </a:lnTo>
                  <a:lnTo>
                    <a:pt x="28" y="65"/>
                  </a:lnTo>
                  <a:lnTo>
                    <a:pt x="37" y="57"/>
                  </a:lnTo>
                  <a:lnTo>
                    <a:pt x="45" y="46"/>
                  </a:lnTo>
                  <a:lnTo>
                    <a:pt x="51" y="35"/>
                  </a:lnTo>
                  <a:lnTo>
                    <a:pt x="53" y="23"/>
                  </a:lnTo>
                  <a:lnTo>
                    <a:pt x="55" y="12"/>
                  </a:lnTo>
                  <a:lnTo>
                    <a:pt x="53" y="0"/>
                  </a:lnTo>
                  <a:close/>
                </a:path>
              </a:pathLst>
            </a:custGeom>
            <a:solidFill>
              <a:srgbClr val="21D800"/>
            </a:solidFill>
            <a:ln w="9525">
              <a:solidFill>
                <a:srgbClr val="000000"/>
              </a:solidFill>
              <a:round/>
              <a:headEnd/>
              <a:tailEnd/>
            </a:ln>
          </p:spPr>
          <p:txBody>
            <a:bodyPr/>
            <a:lstStyle/>
            <a:p>
              <a:endParaRPr lang="fr-FR"/>
            </a:p>
          </p:txBody>
        </p:sp>
        <p:sp>
          <p:nvSpPr>
            <p:cNvPr id="18" name="Freeform 156"/>
            <p:cNvSpPr>
              <a:spLocks noChangeAspect="1"/>
            </p:cNvSpPr>
            <p:nvPr/>
          </p:nvSpPr>
          <p:spPr bwMode="auto">
            <a:xfrm>
              <a:off x="3787" y="32"/>
              <a:ext cx="45" cy="115"/>
            </a:xfrm>
            <a:custGeom>
              <a:avLst/>
              <a:gdLst/>
              <a:ahLst/>
              <a:cxnLst>
                <a:cxn ang="0">
                  <a:pos x="22" y="0"/>
                </a:cxn>
                <a:cxn ang="0">
                  <a:pos x="7" y="20"/>
                </a:cxn>
                <a:cxn ang="0">
                  <a:pos x="0" y="43"/>
                </a:cxn>
                <a:cxn ang="0">
                  <a:pos x="1" y="68"/>
                </a:cxn>
                <a:cxn ang="0">
                  <a:pos x="18" y="89"/>
                </a:cxn>
                <a:cxn ang="0">
                  <a:pos x="32" y="70"/>
                </a:cxn>
                <a:cxn ang="0">
                  <a:pos x="38" y="47"/>
                </a:cxn>
                <a:cxn ang="0">
                  <a:pos x="35" y="24"/>
                </a:cxn>
                <a:cxn ang="0">
                  <a:pos x="22" y="0"/>
                </a:cxn>
              </a:cxnLst>
              <a:rect l="0" t="0" r="r" b="b"/>
              <a:pathLst>
                <a:path w="38" h="89">
                  <a:moveTo>
                    <a:pt x="22" y="0"/>
                  </a:moveTo>
                  <a:lnTo>
                    <a:pt x="7" y="20"/>
                  </a:lnTo>
                  <a:lnTo>
                    <a:pt x="0" y="43"/>
                  </a:lnTo>
                  <a:lnTo>
                    <a:pt x="1" y="68"/>
                  </a:lnTo>
                  <a:lnTo>
                    <a:pt x="18" y="89"/>
                  </a:lnTo>
                  <a:lnTo>
                    <a:pt x="32" y="70"/>
                  </a:lnTo>
                  <a:lnTo>
                    <a:pt x="38" y="47"/>
                  </a:lnTo>
                  <a:lnTo>
                    <a:pt x="35" y="24"/>
                  </a:lnTo>
                  <a:lnTo>
                    <a:pt x="22" y="0"/>
                  </a:lnTo>
                  <a:close/>
                </a:path>
              </a:pathLst>
            </a:custGeom>
            <a:solidFill>
              <a:srgbClr val="21D800"/>
            </a:solidFill>
            <a:ln w="9525">
              <a:solidFill>
                <a:srgbClr val="000000"/>
              </a:solidFill>
              <a:round/>
              <a:headEnd/>
              <a:tailEnd/>
            </a:ln>
          </p:spPr>
          <p:txBody>
            <a:bodyPr/>
            <a:lstStyle/>
            <a:p>
              <a:endParaRPr lang="fr-FR"/>
            </a:p>
          </p:txBody>
        </p:sp>
        <p:sp>
          <p:nvSpPr>
            <p:cNvPr id="19" name="Freeform 157"/>
            <p:cNvSpPr>
              <a:spLocks noChangeAspect="1"/>
            </p:cNvSpPr>
            <p:nvPr/>
          </p:nvSpPr>
          <p:spPr bwMode="auto">
            <a:xfrm>
              <a:off x="3919" y="354"/>
              <a:ext cx="62" cy="98"/>
            </a:xfrm>
            <a:custGeom>
              <a:avLst/>
              <a:gdLst/>
              <a:ahLst/>
              <a:cxnLst>
                <a:cxn ang="0">
                  <a:pos x="52" y="0"/>
                </a:cxn>
                <a:cxn ang="0">
                  <a:pos x="42" y="4"/>
                </a:cxn>
                <a:cxn ang="0">
                  <a:pos x="33" y="11"/>
                </a:cxn>
                <a:cxn ang="0">
                  <a:pos x="23" y="19"/>
                </a:cxn>
                <a:cxn ang="0">
                  <a:pos x="14" y="30"/>
                </a:cxn>
                <a:cxn ang="0">
                  <a:pos x="7" y="41"/>
                </a:cxn>
                <a:cxn ang="0">
                  <a:pos x="1" y="53"/>
                </a:cxn>
                <a:cxn ang="0">
                  <a:pos x="0" y="65"/>
                </a:cxn>
                <a:cxn ang="0">
                  <a:pos x="1" y="77"/>
                </a:cxn>
                <a:cxn ang="0">
                  <a:pos x="14" y="72"/>
                </a:cxn>
                <a:cxn ang="0">
                  <a:pos x="26" y="64"/>
                </a:cxn>
                <a:cxn ang="0">
                  <a:pos x="35" y="55"/>
                </a:cxn>
                <a:cxn ang="0">
                  <a:pos x="43" y="45"/>
                </a:cxn>
                <a:cxn ang="0">
                  <a:pos x="49" y="34"/>
                </a:cxn>
                <a:cxn ang="0">
                  <a:pos x="52" y="23"/>
                </a:cxn>
                <a:cxn ang="0">
                  <a:pos x="53" y="11"/>
                </a:cxn>
                <a:cxn ang="0">
                  <a:pos x="52" y="0"/>
                </a:cxn>
              </a:cxnLst>
              <a:rect l="0" t="0" r="r" b="b"/>
              <a:pathLst>
                <a:path w="53" h="77">
                  <a:moveTo>
                    <a:pt x="52" y="0"/>
                  </a:moveTo>
                  <a:lnTo>
                    <a:pt x="42" y="4"/>
                  </a:lnTo>
                  <a:lnTo>
                    <a:pt x="33" y="11"/>
                  </a:lnTo>
                  <a:lnTo>
                    <a:pt x="23" y="19"/>
                  </a:lnTo>
                  <a:lnTo>
                    <a:pt x="14" y="30"/>
                  </a:lnTo>
                  <a:lnTo>
                    <a:pt x="7" y="41"/>
                  </a:lnTo>
                  <a:lnTo>
                    <a:pt x="1" y="53"/>
                  </a:lnTo>
                  <a:lnTo>
                    <a:pt x="0" y="65"/>
                  </a:lnTo>
                  <a:lnTo>
                    <a:pt x="1" y="77"/>
                  </a:lnTo>
                  <a:lnTo>
                    <a:pt x="14" y="72"/>
                  </a:lnTo>
                  <a:lnTo>
                    <a:pt x="26" y="64"/>
                  </a:lnTo>
                  <a:lnTo>
                    <a:pt x="35" y="55"/>
                  </a:lnTo>
                  <a:lnTo>
                    <a:pt x="43" y="45"/>
                  </a:lnTo>
                  <a:lnTo>
                    <a:pt x="49" y="34"/>
                  </a:lnTo>
                  <a:lnTo>
                    <a:pt x="52" y="23"/>
                  </a:lnTo>
                  <a:lnTo>
                    <a:pt x="53" y="11"/>
                  </a:lnTo>
                  <a:lnTo>
                    <a:pt x="52" y="0"/>
                  </a:lnTo>
                  <a:close/>
                </a:path>
              </a:pathLst>
            </a:custGeom>
            <a:solidFill>
              <a:srgbClr val="21D800"/>
            </a:solidFill>
            <a:ln w="9525">
              <a:solidFill>
                <a:srgbClr val="000000"/>
              </a:solidFill>
              <a:round/>
              <a:headEnd/>
              <a:tailEnd/>
            </a:ln>
          </p:spPr>
          <p:txBody>
            <a:bodyPr/>
            <a:lstStyle/>
            <a:p>
              <a:endParaRPr lang="fr-FR"/>
            </a:p>
          </p:txBody>
        </p:sp>
        <p:sp>
          <p:nvSpPr>
            <p:cNvPr id="20" name="Freeform 158"/>
            <p:cNvSpPr>
              <a:spLocks noChangeAspect="1"/>
            </p:cNvSpPr>
            <p:nvPr/>
          </p:nvSpPr>
          <p:spPr bwMode="auto">
            <a:xfrm>
              <a:off x="3963" y="271"/>
              <a:ext cx="106" cy="58"/>
            </a:xfrm>
            <a:custGeom>
              <a:avLst/>
              <a:gdLst/>
              <a:ahLst/>
              <a:cxnLst>
                <a:cxn ang="0">
                  <a:pos x="0" y="37"/>
                </a:cxn>
                <a:cxn ang="0">
                  <a:pos x="6" y="27"/>
                </a:cxn>
                <a:cxn ang="0">
                  <a:pos x="16" y="18"/>
                </a:cxn>
                <a:cxn ang="0">
                  <a:pos x="27" y="11"/>
                </a:cxn>
                <a:cxn ang="0">
                  <a:pos x="39" y="4"/>
                </a:cxn>
                <a:cxn ang="0">
                  <a:pos x="51" y="2"/>
                </a:cxn>
                <a:cxn ang="0">
                  <a:pos x="65" y="0"/>
                </a:cxn>
                <a:cxn ang="0">
                  <a:pos x="77" y="2"/>
                </a:cxn>
                <a:cxn ang="0">
                  <a:pos x="89" y="6"/>
                </a:cxn>
                <a:cxn ang="0">
                  <a:pos x="82" y="16"/>
                </a:cxn>
                <a:cxn ang="0">
                  <a:pos x="75" y="26"/>
                </a:cxn>
                <a:cxn ang="0">
                  <a:pos x="67" y="34"/>
                </a:cxn>
                <a:cxn ang="0">
                  <a:pos x="57" y="39"/>
                </a:cxn>
                <a:cxn ang="0">
                  <a:pos x="46" y="44"/>
                </a:cxn>
                <a:cxn ang="0">
                  <a:pos x="32" y="45"/>
                </a:cxn>
                <a:cxn ang="0">
                  <a:pos x="17" y="42"/>
                </a:cxn>
                <a:cxn ang="0">
                  <a:pos x="0" y="37"/>
                </a:cxn>
              </a:cxnLst>
              <a:rect l="0" t="0" r="r" b="b"/>
              <a:pathLst>
                <a:path w="89" h="45">
                  <a:moveTo>
                    <a:pt x="0" y="37"/>
                  </a:moveTo>
                  <a:lnTo>
                    <a:pt x="6" y="27"/>
                  </a:lnTo>
                  <a:lnTo>
                    <a:pt x="16" y="18"/>
                  </a:lnTo>
                  <a:lnTo>
                    <a:pt x="27" y="11"/>
                  </a:lnTo>
                  <a:lnTo>
                    <a:pt x="39" y="4"/>
                  </a:lnTo>
                  <a:lnTo>
                    <a:pt x="51" y="2"/>
                  </a:lnTo>
                  <a:lnTo>
                    <a:pt x="65" y="0"/>
                  </a:lnTo>
                  <a:lnTo>
                    <a:pt x="77" y="2"/>
                  </a:lnTo>
                  <a:lnTo>
                    <a:pt x="89" y="6"/>
                  </a:lnTo>
                  <a:lnTo>
                    <a:pt x="82" y="16"/>
                  </a:lnTo>
                  <a:lnTo>
                    <a:pt x="75" y="26"/>
                  </a:lnTo>
                  <a:lnTo>
                    <a:pt x="67" y="34"/>
                  </a:lnTo>
                  <a:lnTo>
                    <a:pt x="57" y="39"/>
                  </a:lnTo>
                  <a:lnTo>
                    <a:pt x="46" y="44"/>
                  </a:lnTo>
                  <a:lnTo>
                    <a:pt x="32" y="45"/>
                  </a:lnTo>
                  <a:lnTo>
                    <a:pt x="17" y="42"/>
                  </a:lnTo>
                  <a:lnTo>
                    <a:pt x="0" y="37"/>
                  </a:lnTo>
                  <a:close/>
                </a:path>
              </a:pathLst>
            </a:custGeom>
            <a:solidFill>
              <a:srgbClr val="21D800"/>
            </a:solidFill>
            <a:ln w="9525">
              <a:solidFill>
                <a:srgbClr val="000000"/>
              </a:solidFill>
              <a:round/>
              <a:headEnd/>
              <a:tailEnd/>
            </a:ln>
          </p:spPr>
          <p:txBody>
            <a:bodyPr/>
            <a:lstStyle/>
            <a:p>
              <a:endParaRPr lang="fr-FR"/>
            </a:p>
          </p:txBody>
        </p:sp>
        <p:sp>
          <p:nvSpPr>
            <p:cNvPr id="21" name="Freeform 159"/>
            <p:cNvSpPr>
              <a:spLocks noChangeAspect="1"/>
            </p:cNvSpPr>
            <p:nvPr/>
          </p:nvSpPr>
          <p:spPr bwMode="auto">
            <a:xfrm>
              <a:off x="3785" y="366"/>
              <a:ext cx="106" cy="53"/>
            </a:xfrm>
            <a:custGeom>
              <a:avLst/>
              <a:gdLst/>
              <a:ahLst/>
              <a:cxnLst>
                <a:cxn ang="0">
                  <a:pos x="88" y="41"/>
                </a:cxn>
                <a:cxn ang="0">
                  <a:pos x="77" y="42"/>
                </a:cxn>
                <a:cxn ang="0">
                  <a:pos x="65" y="42"/>
                </a:cxn>
                <a:cxn ang="0">
                  <a:pos x="52" y="41"/>
                </a:cxn>
                <a:cxn ang="0">
                  <a:pos x="39" y="37"/>
                </a:cxn>
                <a:cxn ang="0">
                  <a:pos x="27" y="33"/>
                </a:cxn>
                <a:cxn ang="0">
                  <a:pos x="16" y="27"/>
                </a:cxn>
                <a:cxn ang="0">
                  <a:pos x="6" y="21"/>
                </a:cxn>
                <a:cxn ang="0">
                  <a:pos x="0" y="14"/>
                </a:cxn>
                <a:cxn ang="0">
                  <a:pos x="13" y="7"/>
                </a:cxn>
                <a:cxn ang="0">
                  <a:pos x="27" y="3"/>
                </a:cxn>
                <a:cxn ang="0">
                  <a:pos x="40" y="0"/>
                </a:cxn>
                <a:cxn ang="0">
                  <a:pos x="52" y="2"/>
                </a:cxn>
                <a:cxn ang="0">
                  <a:pos x="63" y="6"/>
                </a:cxn>
                <a:cxn ang="0">
                  <a:pos x="73" y="13"/>
                </a:cxn>
                <a:cxn ang="0">
                  <a:pos x="81" y="25"/>
                </a:cxn>
                <a:cxn ang="0">
                  <a:pos x="88" y="41"/>
                </a:cxn>
              </a:cxnLst>
              <a:rect l="0" t="0" r="r" b="b"/>
              <a:pathLst>
                <a:path w="88" h="42">
                  <a:moveTo>
                    <a:pt x="88" y="41"/>
                  </a:moveTo>
                  <a:lnTo>
                    <a:pt x="77" y="42"/>
                  </a:lnTo>
                  <a:lnTo>
                    <a:pt x="65" y="42"/>
                  </a:lnTo>
                  <a:lnTo>
                    <a:pt x="52" y="41"/>
                  </a:lnTo>
                  <a:lnTo>
                    <a:pt x="39" y="37"/>
                  </a:lnTo>
                  <a:lnTo>
                    <a:pt x="27" y="33"/>
                  </a:lnTo>
                  <a:lnTo>
                    <a:pt x="16" y="27"/>
                  </a:lnTo>
                  <a:lnTo>
                    <a:pt x="6" y="21"/>
                  </a:lnTo>
                  <a:lnTo>
                    <a:pt x="0" y="14"/>
                  </a:lnTo>
                  <a:lnTo>
                    <a:pt x="13" y="7"/>
                  </a:lnTo>
                  <a:lnTo>
                    <a:pt x="27" y="3"/>
                  </a:lnTo>
                  <a:lnTo>
                    <a:pt x="40" y="0"/>
                  </a:lnTo>
                  <a:lnTo>
                    <a:pt x="52" y="2"/>
                  </a:lnTo>
                  <a:lnTo>
                    <a:pt x="63" y="6"/>
                  </a:lnTo>
                  <a:lnTo>
                    <a:pt x="73" y="13"/>
                  </a:lnTo>
                  <a:lnTo>
                    <a:pt x="81" y="25"/>
                  </a:lnTo>
                  <a:lnTo>
                    <a:pt x="88" y="41"/>
                  </a:lnTo>
                  <a:close/>
                </a:path>
              </a:pathLst>
            </a:custGeom>
            <a:solidFill>
              <a:srgbClr val="21D800"/>
            </a:solidFill>
            <a:ln w="9525">
              <a:solidFill>
                <a:srgbClr val="000000"/>
              </a:solidFill>
              <a:round/>
              <a:headEnd/>
              <a:tailEnd/>
            </a:ln>
          </p:spPr>
          <p:txBody>
            <a:bodyPr/>
            <a:lstStyle/>
            <a:p>
              <a:endParaRPr lang="fr-FR"/>
            </a:p>
          </p:txBody>
        </p:sp>
        <p:sp>
          <p:nvSpPr>
            <p:cNvPr id="22" name="Freeform 160"/>
            <p:cNvSpPr>
              <a:spLocks noChangeAspect="1"/>
            </p:cNvSpPr>
            <p:nvPr/>
          </p:nvSpPr>
          <p:spPr bwMode="auto">
            <a:xfrm>
              <a:off x="3990" y="161"/>
              <a:ext cx="107" cy="53"/>
            </a:xfrm>
            <a:custGeom>
              <a:avLst/>
              <a:gdLst/>
              <a:ahLst/>
              <a:cxnLst>
                <a:cxn ang="0">
                  <a:pos x="89" y="40"/>
                </a:cxn>
                <a:cxn ang="0">
                  <a:pos x="78" y="42"/>
                </a:cxn>
                <a:cxn ang="0">
                  <a:pos x="66" y="42"/>
                </a:cxn>
                <a:cxn ang="0">
                  <a:pos x="52" y="40"/>
                </a:cxn>
                <a:cxn ang="0">
                  <a:pos x="40" y="36"/>
                </a:cxn>
                <a:cxn ang="0">
                  <a:pos x="27" y="32"/>
                </a:cxn>
                <a:cxn ang="0">
                  <a:pos x="16" y="27"/>
                </a:cxn>
                <a:cxn ang="0">
                  <a:pos x="6" y="20"/>
                </a:cxn>
                <a:cxn ang="0">
                  <a:pos x="0" y="13"/>
                </a:cxn>
                <a:cxn ang="0">
                  <a:pos x="15" y="7"/>
                </a:cxn>
                <a:cxn ang="0">
                  <a:pos x="28" y="3"/>
                </a:cxn>
                <a:cxn ang="0">
                  <a:pos x="40" y="0"/>
                </a:cxn>
                <a:cxn ang="0">
                  <a:pos x="52" y="1"/>
                </a:cxn>
                <a:cxn ang="0">
                  <a:pos x="63" y="5"/>
                </a:cxn>
                <a:cxn ang="0">
                  <a:pos x="74" y="12"/>
                </a:cxn>
                <a:cxn ang="0">
                  <a:pos x="82" y="24"/>
                </a:cxn>
                <a:cxn ang="0">
                  <a:pos x="89" y="40"/>
                </a:cxn>
              </a:cxnLst>
              <a:rect l="0" t="0" r="r" b="b"/>
              <a:pathLst>
                <a:path w="89" h="42">
                  <a:moveTo>
                    <a:pt x="89" y="40"/>
                  </a:moveTo>
                  <a:lnTo>
                    <a:pt x="78" y="42"/>
                  </a:lnTo>
                  <a:lnTo>
                    <a:pt x="66" y="42"/>
                  </a:lnTo>
                  <a:lnTo>
                    <a:pt x="52" y="40"/>
                  </a:lnTo>
                  <a:lnTo>
                    <a:pt x="40" y="36"/>
                  </a:lnTo>
                  <a:lnTo>
                    <a:pt x="27" y="32"/>
                  </a:lnTo>
                  <a:lnTo>
                    <a:pt x="16" y="27"/>
                  </a:lnTo>
                  <a:lnTo>
                    <a:pt x="6" y="20"/>
                  </a:lnTo>
                  <a:lnTo>
                    <a:pt x="0" y="13"/>
                  </a:lnTo>
                  <a:lnTo>
                    <a:pt x="15" y="7"/>
                  </a:lnTo>
                  <a:lnTo>
                    <a:pt x="28" y="3"/>
                  </a:lnTo>
                  <a:lnTo>
                    <a:pt x="40" y="0"/>
                  </a:lnTo>
                  <a:lnTo>
                    <a:pt x="52" y="1"/>
                  </a:lnTo>
                  <a:lnTo>
                    <a:pt x="63" y="5"/>
                  </a:lnTo>
                  <a:lnTo>
                    <a:pt x="74" y="12"/>
                  </a:lnTo>
                  <a:lnTo>
                    <a:pt x="82" y="24"/>
                  </a:lnTo>
                  <a:lnTo>
                    <a:pt x="89" y="40"/>
                  </a:lnTo>
                  <a:close/>
                </a:path>
              </a:pathLst>
            </a:custGeom>
            <a:solidFill>
              <a:srgbClr val="21D800"/>
            </a:solidFill>
            <a:ln w="9525">
              <a:solidFill>
                <a:srgbClr val="000000"/>
              </a:solidFill>
              <a:round/>
              <a:headEnd/>
              <a:tailEnd/>
            </a:ln>
          </p:spPr>
          <p:txBody>
            <a:bodyPr/>
            <a:lstStyle/>
            <a:p>
              <a:endParaRPr lang="fr-FR"/>
            </a:p>
          </p:txBody>
        </p:sp>
        <p:sp>
          <p:nvSpPr>
            <p:cNvPr id="23" name="Freeform 161"/>
            <p:cNvSpPr>
              <a:spLocks noChangeAspect="1"/>
            </p:cNvSpPr>
            <p:nvPr/>
          </p:nvSpPr>
          <p:spPr bwMode="auto">
            <a:xfrm>
              <a:off x="4051" y="319"/>
              <a:ext cx="105" cy="58"/>
            </a:xfrm>
            <a:custGeom>
              <a:avLst/>
              <a:gdLst/>
              <a:ahLst/>
              <a:cxnLst>
                <a:cxn ang="0">
                  <a:pos x="0" y="37"/>
                </a:cxn>
                <a:cxn ang="0">
                  <a:pos x="7" y="27"/>
                </a:cxn>
                <a:cxn ang="0">
                  <a:pos x="16" y="18"/>
                </a:cxn>
                <a:cxn ang="0">
                  <a:pos x="27" y="11"/>
                </a:cxn>
                <a:cxn ang="0">
                  <a:pos x="39" y="6"/>
                </a:cxn>
                <a:cxn ang="0">
                  <a:pos x="51" y="1"/>
                </a:cxn>
                <a:cxn ang="0">
                  <a:pos x="65" y="0"/>
                </a:cxn>
                <a:cxn ang="0">
                  <a:pos x="77" y="1"/>
                </a:cxn>
                <a:cxn ang="0">
                  <a:pos x="89" y="6"/>
                </a:cxn>
                <a:cxn ang="0">
                  <a:pos x="82" y="16"/>
                </a:cxn>
                <a:cxn ang="0">
                  <a:pos x="76" y="26"/>
                </a:cxn>
                <a:cxn ang="0">
                  <a:pos x="68" y="34"/>
                </a:cxn>
                <a:cxn ang="0">
                  <a:pos x="57" y="39"/>
                </a:cxn>
                <a:cxn ang="0">
                  <a:pos x="46" y="43"/>
                </a:cxn>
                <a:cxn ang="0">
                  <a:pos x="32" y="45"/>
                </a:cxn>
                <a:cxn ang="0">
                  <a:pos x="17" y="42"/>
                </a:cxn>
                <a:cxn ang="0">
                  <a:pos x="0" y="37"/>
                </a:cxn>
              </a:cxnLst>
              <a:rect l="0" t="0" r="r" b="b"/>
              <a:pathLst>
                <a:path w="89" h="45">
                  <a:moveTo>
                    <a:pt x="0" y="37"/>
                  </a:moveTo>
                  <a:lnTo>
                    <a:pt x="7" y="27"/>
                  </a:lnTo>
                  <a:lnTo>
                    <a:pt x="16" y="18"/>
                  </a:lnTo>
                  <a:lnTo>
                    <a:pt x="27" y="11"/>
                  </a:lnTo>
                  <a:lnTo>
                    <a:pt x="39" y="6"/>
                  </a:lnTo>
                  <a:lnTo>
                    <a:pt x="51" y="1"/>
                  </a:lnTo>
                  <a:lnTo>
                    <a:pt x="65" y="0"/>
                  </a:lnTo>
                  <a:lnTo>
                    <a:pt x="77" y="1"/>
                  </a:lnTo>
                  <a:lnTo>
                    <a:pt x="89" y="6"/>
                  </a:lnTo>
                  <a:lnTo>
                    <a:pt x="82" y="16"/>
                  </a:lnTo>
                  <a:lnTo>
                    <a:pt x="76" y="26"/>
                  </a:lnTo>
                  <a:lnTo>
                    <a:pt x="68" y="34"/>
                  </a:lnTo>
                  <a:lnTo>
                    <a:pt x="57" y="39"/>
                  </a:lnTo>
                  <a:lnTo>
                    <a:pt x="46" y="43"/>
                  </a:lnTo>
                  <a:lnTo>
                    <a:pt x="32" y="45"/>
                  </a:lnTo>
                  <a:lnTo>
                    <a:pt x="17" y="42"/>
                  </a:lnTo>
                  <a:lnTo>
                    <a:pt x="0" y="37"/>
                  </a:lnTo>
                  <a:close/>
                </a:path>
              </a:pathLst>
            </a:custGeom>
            <a:solidFill>
              <a:srgbClr val="21D800"/>
            </a:solidFill>
            <a:ln w="9525">
              <a:solidFill>
                <a:srgbClr val="000000"/>
              </a:solidFill>
              <a:round/>
              <a:headEnd/>
              <a:tailEnd/>
            </a:ln>
          </p:spPr>
          <p:txBody>
            <a:bodyPr/>
            <a:lstStyle/>
            <a:p>
              <a:endParaRPr lang="fr-FR"/>
            </a:p>
          </p:txBody>
        </p:sp>
        <p:sp>
          <p:nvSpPr>
            <p:cNvPr id="24" name="Freeform 162"/>
            <p:cNvSpPr>
              <a:spLocks noChangeAspect="1"/>
            </p:cNvSpPr>
            <p:nvPr/>
          </p:nvSpPr>
          <p:spPr bwMode="auto">
            <a:xfrm>
              <a:off x="3517" y="296"/>
              <a:ext cx="66" cy="93"/>
            </a:xfrm>
            <a:custGeom>
              <a:avLst/>
              <a:gdLst/>
              <a:ahLst/>
              <a:cxnLst>
                <a:cxn ang="0">
                  <a:pos x="0" y="0"/>
                </a:cxn>
                <a:cxn ang="0">
                  <a:pos x="0" y="12"/>
                </a:cxn>
                <a:cxn ang="0">
                  <a:pos x="1" y="26"/>
                </a:cxn>
                <a:cxn ang="0">
                  <a:pos x="5" y="37"/>
                </a:cxn>
                <a:cxn ang="0">
                  <a:pos x="10" y="48"/>
                </a:cxn>
                <a:cxn ang="0">
                  <a:pos x="19" y="57"/>
                </a:cxn>
                <a:cxn ang="0">
                  <a:pos x="28" y="65"/>
                </a:cxn>
                <a:cxn ang="0">
                  <a:pos x="40" y="69"/>
                </a:cxn>
                <a:cxn ang="0">
                  <a:pos x="54" y="72"/>
                </a:cxn>
                <a:cxn ang="0">
                  <a:pos x="55" y="60"/>
                </a:cxn>
                <a:cxn ang="0">
                  <a:pos x="54" y="48"/>
                </a:cxn>
                <a:cxn ang="0">
                  <a:pos x="50" y="37"/>
                </a:cxn>
                <a:cxn ang="0">
                  <a:pos x="43" y="26"/>
                </a:cxn>
                <a:cxn ang="0">
                  <a:pos x="35" y="18"/>
                </a:cxn>
                <a:cxn ang="0">
                  <a:pos x="25" y="11"/>
                </a:cxn>
                <a:cxn ang="0">
                  <a:pos x="13" y="4"/>
                </a:cxn>
                <a:cxn ang="0">
                  <a:pos x="0" y="0"/>
                </a:cxn>
              </a:cxnLst>
              <a:rect l="0" t="0" r="r" b="b"/>
              <a:pathLst>
                <a:path w="55" h="72">
                  <a:moveTo>
                    <a:pt x="0" y="0"/>
                  </a:moveTo>
                  <a:lnTo>
                    <a:pt x="0" y="12"/>
                  </a:lnTo>
                  <a:lnTo>
                    <a:pt x="1" y="26"/>
                  </a:lnTo>
                  <a:lnTo>
                    <a:pt x="5" y="37"/>
                  </a:lnTo>
                  <a:lnTo>
                    <a:pt x="10" y="48"/>
                  </a:lnTo>
                  <a:lnTo>
                    <a:pt x="19" y="57"/>
                  </a:lnTo>
                  <a:lnTo>
                    <a:pt x="28" y="65"/>
                  </a:lnTo>
                  <a:lnTo>
                    <a:pt x="40" y="69"/>
                  </a:lnTo>
                  <a:lnTo>
                    <a:pt x="54" y="72"/>
                  </a:lnTo>
                  <a:lnTo>
                    <a:pt x="55" y="60"/>
                  </a:lnTo>
                  <a:lnTo>
                    <a:pt x="54" y="48"/>
                  </a:lnTo>
                  <a:lnTo>
                    <a:pt x="50" y="37"/>
                  </a:lnTo>
                  <a:lnTo>
                    <a:pt x="43" y="26"/>
                  </a:lnTo>
                  <a:lnTo>
                    <a:pt x="35" y="18"/>
                  </a:lnTo>
                  <a:lnTo>
                    <a:pt x="25" y="11"/>
                  </a:lnTo>
                  <a:lnTo>
                    <a:pt x="13" y="4"/>
                  </a:lnTo>
                  <a:lnTo>
                    <a:pt x="0" y="0"/>
                  </a:lnTo>
                  <a:close/>
                </a:path>
              </a:pathLst>
            </a:custGeom>
            <a:solidFill>
              <a:srgbClr val="21D800"/>
            </a:solidFill>
            <a:ln w="9525">
              <a:solidFill>
                <a:srgbClr val="000000"/>
              </a:solidFill>
              <a:round/>
              <a:headEnd/>
              <a:tailEnd/>
            </a:ln>
          </p:spPr>
          <p:txBody>
            <a:bodyPr/>
            <a:lstStyle/>
            <a:p>
              <a:endParaRPr lang="fr-FR"/>
            </a:p>
          </p:txBody>
        </p:sp>
        <p:sp>
          <p:nvSpPr>
            <p:cNvPr id="25" name="Freeform 163"/>
            <p:cNvSpPr>
              <a:spLocks noChangeAspect="1"/>
            </p:cNvSpPr>
            <p:nvPr/>
          </p:nvSpPr>
          <p:spPr bwMode="auto">
            <a:xfrm>
              <a:off x="3591" y="272"/>
              <a:ext cx="46" cy="117"/>
            </a:xfrm>
            <a:custGeom>
              <a:avLst/>
              <a:gdLst/>
              <a:ahLst/>
              <a:cxnLst>
                <a:cxn ang="0">
                  <a:pos x="22" y="0"/>
                </a:cxn>
                <a:cxn ang="0">
                  <a:pos x="7" y="20"/>
                </a:cxn>
                <a:cxn ang="0">
                  <a:pos x="0" y="43"/>
                </a:cxn>
                <a:cxn ang="0">
                  <a:pos x="2" y="67"/>
                </a:cxn>
                <a:cxn ang="0">
                  <a:pos x="18" y="89"/>
                </a:cxn>
                <a:cxn ang="0">
                  <a:pos x="33" y="70"/>
                </a:cxn>
                <a:cxn ang="0">
                  <a:pos x="38" y="47"/>
                </a:cxn>
                <a:cxn ang="0">
                  <a:pos x="36" y="24"/>
                </a:cxn>
                <a:cxn ang="0">
                  <a:pos x="22" y="0"/>
                </a:cxn>
              </a:cxnLst>
              <a:rect l="0" t="0" r="r" b="b"/>
              <a:pathLst>
                <a:path w="38" h="89">
                  <a:moveTo>
                    <a:pt x="22" y="0"/>
                  </a:moveTo>
                  <a:lnTo>
                    <a:pt x="7" y="20"/>
                  </a:lnTo>
                  <a:lnTo>
                    <a:pt x="0" y="43"/>
                  </a:lnTo>
                  <a:lnTo>
                    <a:pt x="2" y="67"/>
                  </a:lnTo>
                  <a:lnTo>
                    <a:pt x="18" y="89"/>
                  </a:lnTo>
                  <a:lnTo>
                    <a:pt x="33" y="70"/>
                  </a:lnTo>
                  <a:lnTo>
                    <a:pt x="38" y="47"/>
                  </a:lnTo>
                  <a:lnTo>
                    <a:pt x="36" y="24"/>
                  </a:lnTo>
                  <a:lnTo>
                    <a:pt x="22" y="0"/>
                  </a:lnTo>
                  <a:close/>
                </a:path>
              </a:pathLst>
            </a:custGeom>
            <a:solidFill>
              <a:srgbClr val="21D800"/>
            </a:solidFill>
            <a:ln w="9525">
              <a:solidFill>
                <a:srgbClr val="000000"/>
              </a:solidFill>
              <a:round/>
              <a:headEnd/>
              <a:tailEnd/>
            </a:ln>
          </p:spPr>
          <p:txBody>
            <a:bodyPr/>
            <a:lstStyle/>
            <a:p>
              <a:endParaRPr lang="fr-FR"/>
            </a:p>
          </p:txBody>
        </p:sp>
        <p:sp>
          <p:nvSpPr>
            <p:cNvPr id="26" name="Freeform 164"/>
            <p:cNvSpPr>
              <a:spLocks noChangeAspect="1"/>
            </p:cNvSpPr>
            <p:nvPr/>
          </p:nvSpPr>
          <p:spPr bwMode="auto">
            <a:xfrm>
              <a:off x="4125" y="347"/>
              <a:ext cx="65" cy="100"/>
            </a:xfrm>
            <a:custGeom>
              <a:avLst/>
              <a:gdLst/>
              <a:ahLst/>
              <a:cxnLst>
                <a:cxn ang="0">
                  <a:pos x="53" y="0"/>
                </a:cxn>
                <a:cxn ang="0">
                  <a:pos x="44" y="4"/>
                </a:cxn>
                <a:cxn ang="0">
                  <a:pos x="34" y="11"/>
                </a:cxn>
                <a:cxn ang="0">
                  <a:pos x="24" y="20"/>
                </a:cxn>
                <a:cxn ang="0">
                  <a:pos x="15" y="30"/>
                </a:cxn>
                <a:cxn ang="0">
                  <a:pos x="7" y="40"/>
                </a:cxn>
                <a:cxn ang="0">
                  <a:pos x="3" y="53"/>
                </a:cxn>
                <a:cxn ang="0">
                  <a:pos x="0" y="65"/>
                </a:cxn>
                <a:cxn ang="0">
                  <a:pos x="3" y="77"/>
                </a:cxn>
                <a:cxn ang="0">
                  <a:pos x="15" y="72"/>
                </a:cxn>
                <a:cxn ang="0">
                  <a:pos x="26" y="65"/>
                </a:cxn>
                <a:cxn ang="0">
                  <a:pos x="36" y="55"/>
                </a:cxn>
                <a:cxn ang="0">
                  <a:pos x="44" y="46"/>
                </a:cxn>
                <a:cxn ang="0">
                  <a:pos x="49" y="35"/>
                </a:cxn>
                <a:cxn ang="0">
                  <a:pos x="53" y="23"/>
                </a:cxn>
                <a:cxn ang="0">
                  <a:pos x="55" y="12"/>
                </a:cxn>
                <a:cxn ang="0">
                  <a:pos x="53" y="0"/>
                </a:cxn>
              </a:cxnLst>
              <a:rect l="0" t="0" r="r" b="b"/>
              <a:pathLst>
                <a:path w="55" h="77">
                  <a:moveTo>
                    <a:pt x="53" y="0"/>
                  </a:moveTo>
                  <a:lnTo>
                    <a:pt x="44" y="4"/>
                  </a:lnTo>
                  <a:lnTo>
                    <a:pt x="34" y="11"/>
                  </a:lnTo>
                  <a:lnTo>
                    <a:pt x="24" y="20"/>
                  </a:lnTo>
                  <a:lnTo>
                    <a:pt x="15" y="30"/>
                  </a:lnTo>
                  <a:lnTo>
                    <a:pt x="7" y="40"/>
                  </a:lnTo>
                  <a:lnTo>
                    <a:pt x="3" y="53"/>
                  </a:lnTo>
                  <a:lnTo>
                    <a:pt x="0" y="65"/>
                  </a:lnTo>
                  <a:lnTo>
                    <a:pt x="3" y="77"/>
                  </a:lnTo>
                  <a:lnTo>
                    <a:pt x="15" y="72"/>
                  </a:lnTo>
                  <a:lnTo>
                    <a:pt x="26" y="65"/>
                  </a:lnTo>
                  <a:lnTo>
                    <a:pt x="36" y="55"/>
                  </a:lnTo>
                  <a:lnTo>
                    <a:pt x="44" y="46"/>
                  </a:lnTo>
                  <a:lnTo>
                    <a:pt x="49" y="35"/>
                  </a:lnTo>
                  <a:lnTo>
                    <a:pt x="53" y="23"/>
                  </a:lnTo>
                  <a:lnTo>
                    <a:pt x="55" y="12"/>
                  </a:lnTo>
                  <a:lnTo>
                    <a:pt x="53" y="0"/>
                  </a:lnTo>
                  <a:close/>
                </a:path>
              </a:pathLst>
            </a:custGeom>
            <a:solidFill>
              <a:srgbClr val="21D800"/>
            </a:solidFill>
            <a:ln w="9525">
              <a:solidFill>
                <a:srgbClr val="000000"/>
              </a:solidFill>
              <a:round/>
              <a:headEnd/>
              <a:tailEnd/>
            </a:ln>
          </p:spPr>
          <p:txBody>
            <a:bodyPr/>
            <a:lstStyle/>
            <a:p>
              <a:endParaRPr lang="fr-FR"/>
            </a:p>
          </p:txBody>
        </p:sp>
        <p:sp>
          <p:nvSpPr>
            <p:cNvPr id="27" name="Freeform 165"/>
            <p:cNvSpPr>
              <a:spLocks noChangeAspect="1"/>
            </p:cNvSpPr>
            <p:nvPr/>
          </p:nvSpPr>
          <p:spPr bwMode="auto">
            <a:xfrm>
              <a:off x="3548" y="561"/>
              <a:ext cx="107" cy="58"/>
            </a:xfrm>
            <a:custGeom>
              <a:avLst/>
              <a:gdLst/>
              <a:ahLst/>
              <a:cxnLst>
                <a:cxn ang="0">
                  <a:pos x="0" y="36"/>
                </a:cxn>
                <a:cxn ang="0">
                  <a:pos x="6" y="27"/>
                </a:cxn>
                <a:cxn ang="0">
                  <a:pos x="16" y="17"/>
                </a:cxn>
                <a:cxn ang="0">
                  <a:pos x="27" y="11"/>
                </a:cxn>
                <a:cxn ang="0">
                  <a:pos x="39" y="5"/>
                </a:cxn>
                <a:cxn ang="0">
                  <a:pos x="51" y="1"/>
                </a:cxn>
                <a:cxn ang="0">
                  <a:pos x="65" y="0"/>
                </a:cxn>
                <a:cxn ang="0">
                  <a:pos x="77" y="1"/>
                </a:cxn>
                <a:cxn ang="0">
                  <a:pos x="89" y="5"/>
                </a:cxn>
                <a:cxn ang="0">
                  <a:pos x="82" y="16"/>
                </a:cxn>
                <a:cxn ang="0">
                  <a:pos x="76" y="26"/>
                </a:cxn>
                <a:cxn ang="0">
                  <a:pos x="67" y="34"/>
                </a:cxn>
                <a:cxn ang="0">
                  <a:pos x="57" y="39"/>
                </a:cxn>
                <a:cxn ang="0">
                  <a:pos x="46" y="43"/>
                </a:cxn>
                <a:cxn ang="0">
                  <a:pos x="32" y="45"/>
                </a:cxn>
                <a:cxn ang="0">
                  <a:pos x="17" y="42"/>
                </a:cxn>
                <a:cxn ang="0">
                  <a:pos x="0" y="36"/>
                </a:cxn>
              </a:cxnLst>
              <a:rect l="0" t="0" r="r" b="b"/>
              <a:pathLst>
                <a:path w="89" h="45">
                  <a:moveTo>
                    <a:pt x="0" y="36"/>
                  </a:moveTo>
                  <a:lnTo>
                    <a:pt x="6" y="27"/>
                  </a:lnTo>
                  <a:lnTo>
                    <a:pt x="16" y="17"/>
                  </a:lnTo>
                  <a:lnTo>
                    <a:pt x="27" y="11"/>
                  </a:lnTo>
                  <a:lnTo>
                    <a:pt x="39" y="5"/>
                  </a:lnTo>
                  <a:lnTo>
                    <a:pt x="51" y="1"/>
                  </a:lnTo>
                  <a:lnTo>
                    <a:pt x="65" y="0"/>
                  </a:lnTo>
                  <a:lnTo>
                    <a:pt x="77" y="1"/>
                  </a:lnTo>
                  <a:lnTo>
                    <a:pt x="89" y="5"/>
                  </a:lnTo>
                  <a:lnTo>
                    <a:pt x="82" y="16"/>
                  </a:lnTo>
                  <a:lnTo>
                    <a:pt x="76" y="26"/>
                  </a:lnTo>
                  <a:lnTo>
                    <a:pt x="67" y="34"/>
                  </a:lnTo>
                  <a:lnTo>
                    <a:pt x="57" y="39"/>
                  </a:lnTo>
                  <a:lnTo>
                    <a:pt x="46" y="43"/>
                  </a:lnTo>
                  <a:lnTo>
                    <a:pt x="32" y="45"/>
                  </a:lnTo>
                  <a:lnTo>
                    <a:pt x="17" y="42"/>
                  </a:lnTo>
                  <a:lnTo>
                    <a:pt x="0" y="36"/>
                  </a:lnTo>
                  <a:close/>
                </a:path>
              </a:pathLst>
            </a:custGeom>
            <a:solidFill>
              <a:srgbClr val="21D800"/>
            </a:solidFill>
            <a:ln w="9525">
              <a:solidFill>
                <a:srgbClr val="000000"/>
              </a:solidFill>
              <a:round/>
              <a:headEnd/>
              <a:tailEnd/>
            </a:ln>
          </p:spPr>
          <p:txBody>
            <a:bodyPr/>
            <a:lstStyle/>
            <a:p>
              <a:endParaRPr lang="fr-FR"/>
            </a:p>
          </p:txBody>
        </p:sp>
        <p:sp>
          <p:nvSpPr>
            <p:cNvPr id="28" name="Freeform 166"/>
            <p:cNvSpPr>
              <a:spLocks noChangeAspect="1"/>
            </p:cNvSpPr>
            <p:nvPr/>
          </p:nvSpPr>
          <p:spPr bwMode="auto">
            <a:xfrm>
              <a:off x="3952" y="76"/>
              <a:ext cx="108" cy="55"/>
            </a:xfrm>
            <a:custGeom>
              <a:avLst/>
              <a:gdLst/>
              <a:ahLst/>
              <a:cxnLst>
                <a:cxn ang="0">
                  <a:pos x="0" y="35"/>
                </a:cxn>
                <a:cxn ang="0">
                  <a:pos x="7" y="26"/>
                </a:cxn>
                <a:cxn ang="0">
                  <a:pos x="17" y="16"/>
                </a:cxn>
                <a:cxn ang="0">
                  <a:pos x="28" y="9"/>
                </a:cxn>
                <a:cxn ang="0">
                  <a:pos x="40" y="4"/>
                </a:cxn>
                <a:cxn ang="0">
                  <a:pos x="52" y="0"/>
                </a:cxn>
                <a:cxn ang="0">
                  <a:pos x="66" y="0"/>
                </a:cxn>
                <a:cxn ang="0">
                  <a:pos x="78" y="1"/>
                </a:cxn>
                <a:cxn ang="0">
                  <a:pos x="90" y="5"/>
                </a:cxn>
                <a:cxn ang="0">
                  <a:pos x="83" y="16"/>
                </a:cxn>
                <a:cxn ang="0">
                  <a:pos x="76" y="26"/>
                </a:cxn>
                <a:cxn ang="0">
                  <a:pos x="68" y="34"/>
                </a:cxn>
                <a:cxn ang="0">
                  <a:pos x="57" y="39"/>
                </a:cxn>
                <a:cxn ang="0">
                  <a:pos x="47" y="42"/>
                </a:cxn>
                <a:cxn ang="0">
                  <a:pos x="33" y="43"/>
                </a:cxn>
                <a:cxn ang="0">
                  <a:pos x="18" y="40"/>
                </a:cxn>
                <a:cxn ang="0">
                  <a:pos x="0" y="35"/>
                </a:cxn>
              </a:cxnLst>
              <a:rect l="0" t="0" r="r" b="b"/>
              <a:pathLst>
                <a:path w="90" h="43">
                  <a:moveTo>
                    <a:pt x="0" y="35"/>
                  </a:moveTo>
                  <a:lnTo>
                    <a:pt x="7" y="26"/>
                  </a:lnTo>
                  <a:lnTo>
                    <a:pt x="17" y="16"/>
                  </a:lnTo>
                  <a:lnTo>
                    <a:pt x="28" y="9"/>
                  </a:lnTo>
                  <a:lnTo>
                    <a:pt x="40" y="4"/>
                  </a:lnTo>
                  <a:lnTo>
                    <a:pt x="52" y="0"/>
                  </a:lnTo>
                  <a:lnTo>
                    <a:pt x="66" y="0"/>
                  </a:lnTo>
                  <a:lnTo>
                    <a:pt x="78" y="1"/>
                  </a:lnTo>
                  <a:lnTo>
                    <a:pt x="90" y="5"/>
                  </a:lnTo>
                  <a:lnTo>
                    <a:pt x="83" y="16"/>
                  </a:lnTo>
                  <a:lnTo>
                    <a:pt x="76" y="26"/>
                  </a:lnTo>
                  <a:lnTo>
                    <a:pt x="68" y="34"/>
                  </a:lnTo>
                  <a:lnTo>
                    <a:pt x="57" y="39"/>
                  </a:lnTo>
                  <a:lnTo>
                    <a:pt x="47" y="42"/>
                  </a:lnTo>
                  <a:lnTo>
                    <a:pt x="33" y="43"/>
                  </a:lnTo>
                  <a:lnTo>
                    <a:pt x="18" y="40"/>
                  </a:lnTo>
                  <a:lnTo>
                    <a:pt x="0" y="35"/>
                  </a:lnTo>
                  <a:close/>
                </a:path>
              </a:pathLst>
            </a:custGeom>
            <a:solidFill>
              <a:srgbClr val="21D800"/>
            </a:solidFill>
            <a:ln w="9525">
              <a:solidFill>
                <a:srgbClr val="000000"/>
              </a:solidFill>
              <a:round/>
              <a:headEnd/>
              <a:tailEnd/>
            </a:ln>
          </p:spPr>
          <p:txBody>
            <a:bodyPr/>
            <a:lstStyle/>
            <a:p>
              <a:endParaRPr lang="fr-FR"/>
            </a:p>
          </p:txBody>
        </p:sp>
        <p:sp>
          <p:nvSpPr>
            <p:cNvPr id="29" name="Freeform 167"/>
            <p:cNvSpPr>
              <a:spLocks noChangeAspect="1"/>
            </p:cNvSpPr>
            <p:nvPr/>
          </p:nvSpPr>
          <p:spPr bwMode="auto">
            <a:xfrm>
              <a:off x="3543" y="196"/>
              <a:ext cx="107" cy="53"/>
            </a:xfrm>
            <a:custGeom>
              <a:avLst/>
              <a:gdLst/>
              <a:ahLst/>
              <a:cxnLst>
                <a:cxn ang="0">
                  <a:pos x="89" y="41"/>
                </a:cxn>
                <a:cxn ang="0">
                  <a:pos x="78" y="42"/>
                </a:cxn>
                <a:cxn ang="0">
                  <a:pos x="66" y="42"/>
                </a:cxn>
                <a:cxn ang="0">
                  <a:pos x="52" y="41"/>
                </a:cxn>
                <a:cxn ang="0">
                  <a:pos x="40" y="37"/>
                </a:cxn>
                <a:cxn ang="0">
                  <a:pos x="28" y="32"/>
                </a:cxn>
                <a:cxn ang="0">
                  <a:pos x="17" y="27"/>
                </a:cxn>
                <a:cxn ang="0">
                  <a:pos x="6" y="20"/>
                </a:cxn>
                <a:cxn ang="0">
                  <a:pos x="0" y="13"/>
                </a:cxn>
                <a:cxn ang="0">
                  <a:pos x="15" y="7"/>
                </a:cxn>
                <a:cxn ang="0">
                  <a:pos x="28" y="3"/>
                </a:cxn>
                <a:cxn ang="0">
                  <a:pos x="42" y="0"/>
                </a:cxn>
                <a:cxn ang="0">
                  <a:pos x="54" y="1"/>
                </a:cxn>
                <a:cxn ang="0">
                  <a:pos x="65" y="5"/>
                </a:cxn>
                <a:cxn ang="0">
                  <a:pos x="74" y="12"/>
                </a:cxn>
                <a:cxn ang="0">
                  <a:pos x="82" y="24"/>
                </a:cxn>
                <a:cxn ang="0">
                  <a:pos x="89" y="41"/>
                </a:cxn>
              </a:cxnLst>
              <a:rect l="0" t="0" r="r" b="b"/>
              <a:pathLst>
                <a:path w="89" h="42">
                  <a:moveTo>
                    <a:pt x="89" y="41"/>
                  </a:moveTo>
                  <a:lnTo>
                    <a:pt x="78" y="42"/>
                  </a:lnTo>
                  <a:lnTo>
                    <a:pt x="66" y="42"/>
                  </a:lnTo>
                  <a:lnTo>
                    <a:pt x="52" y="41"/>
                  </a:lnTo>
                  <a:lnTo>
                    <a:pt x="40" y="37"/>
                  </a:lnTo>
                  <a:lnTo>
                    <a:pt x="28" y="32"/>
                  </a:lnTo>
                  <a:lnTo>
                    <a:pt x="17" y="27"/>
                  </a:lnTo>
                  <a:lnTo>
                    <a:pt x="6" y="20"/>
                  </a:lnTo>
                  <a:lnTo>
                    <a:pt x="0" y="13"/>
                  </a:lnTo>
                  <a:lnTo>
                    <a:pt x="15" y="7"/>
                  </a:lnTo>
                  <a:lnTo>
                    <a:pt x="28" y="3"/>
                  </a:lnTo>
                  <a:lnTo>
                    <a:pt x="42" y="0"/>
                  </a:lnTo>
                  <a:lnTo>
                    <a:pt x="54" y="1"/>
                  </a:lnTo>
                  <a:lnTo>
                    <a:pt x="65" y="5"/>
                  </a:lnTo>
                  <a:lnTo>
                    <a:pt x="74" y="12"/>
                  </a:lnTo>
                  <a:lnTo>
                    <a:pt x="82" y="24"/>
                  </a:lnTo>
                  <a:lnTo>
                    <a:pt x="89" y="41"/>
                  </a:lnTo>
                  <a:close/>
                </a:path>
              </a:pathLst>
            </a:custGeom>
            <a:solidFill>
              <a:srgbClr val="21D800"/>
            </a:solidFill>
            <a:ln w="9525">
              <a:solidFill>
                <a:srgbClr val="000000"/>
              </a:solidFill>
              <a:round/>
              <a:headEnd/>
              <a:tailEnd/>
            </a:ln>
          </p:spPr>
          <p:txBody>
            <a:bodyPr/>
            <a:lstStyle/>
            <a:p>
              <a:endParaRPr lang="fr-FR"/>
            </a:p>
          </p:txBody>
        </p:sp>
        <p:sp>
          <p:nvSpPr>
            <p:cNvPr id="30" name="Freeform 168"/>
            <p:cNvSpPr>
              <a:spLocks noChangeAspect="1"/>
            </p:cNvSpPr>
            <p:nvPr/>
          </p:nvSpPr>
          <p:spPr bwMode="auto">
            <a:xfrm>
              <a:off x="3886" y="491"/>
              <a:ext cx="104" cy="55"/>
            </a:xfrm>
            <a:custGeom>
              <a:avLst/>
              <a:gdLst/>
              <a:ahLst/>
              <a:cxnLst>
                <a:cxn ang="0">
                  <a:pos x="88" y="40"/>
                </a:cxn>
                <a:cxn ang="0">
                  <a:pos x="77" y="42"/>
                </a:cxn>
                <a:cxn ang="0">
                  <a:pos x="65" y="42"/>
                </a:cxn>
                <a:cxn ang="0">
                  <a:pos x="52" y="40"/>
                </a:cxn>
                <a:cxn ang="0">
                  <a:pos x="39" y="36"/>
                </a:cxn>
                <a:cxn ang="0">
                  <a:pos x="27" y="32"/>
                </a:cxn>
                <a:cxn ang="0">
                  <a:pos x="16" y="27"/>
                </a:cxn>
                <a:cxn ang="0">
                  <a:pos x="6" y="20"/>
                </a:cxn>
                <a:cxn ang="0">
                  <a:pos x="0" y="13"/>
                </a:cxn>
                <a:cxn ang="0">
                  <a:pos x="13" y="6"/>
                </a:cxn>
                <a:cxn ang="0">
                  <a:pos x="27" y="2"/>
                </a:cxn>
                <a:cxn ang="0">
                  <a:pos x="40" y="0"/>
                </a:cxn>
                <a:cxn ang="0">
                  <a:pos x="52" y="1"/>
                </a:cxn>
                <a:cxn ang="0">
                  <a:pos x="63" y="5"/>
                </a:cxn>
                <a:cxn ang="0">
                  <a:pos x="73" y="12"/>
                </a:cxn>
                <a:cxn ang="0">
                  <a:pos x="81" y="24"/>
                </a:cxn>
                <a:cxn ang="0">
                  <a:pos x="88" y="40"/>
                </a:cxn>
              </a:cxnLst>
              <a:rect l="0" t="0" r="r" b="b"/>
              <a:pathLst>
                <a:path w="88" h="42">
                  <a:moveTo>
                    <a:pt x="88" y="40"/>
                  </a:moveTo>
                  <a:lnTo>
                    <a:pt x="77" y="42"/>
                  </a:lnTo>
                  <a:lnTo>
                    <a:pt x="65" y="42"/>
                  </a:lnTo>
                  <a:lnTo>
                    <a:pt x="52" y="40"/>
                  </a:lnTo>
                  <a:lnTo>
                    <a:pt x="39" y="36"/>
                  </a:lnTo>
                  <a:lnTo>
                    <a:pt x="27" y="32"/>
                  </a:lnTo>
                  <a:lnTo>
                    <a:pt x="16" y="27"/>
                  </a:lnTo>
                  <a:lnTo>
                    <a:pt x="6" y="20"/>
                  </a:lnTo>
                  <a:lnTo>
                    <a:pt x="0" y="13"/>
                  </a:lnTo>
                  <a:lnTo>
                    <a:pt x="13" y="6"/>
                  </a:lnTo>
                  <a:lnTo>
                    <a:pt x="27" y="2"/>
                  </a:lnTo>
                  <a:lnTo>
                    <a:pt x="40" y="0"/>
                  </a:lnTo>
                  <a:lnTo>
                    <a:pt x="52" y="1"/>
                  </a:lnTo>
                  <a:lnTo>
                    <a:pt x="63" y="5"/>
                  </a:lnTo>
                  <a:lnTo>
                    <a:pt x="73" y="12"/>
                  </a:lnTo>
                  <a:lnTo>
                    <a:pt x="81" y="24"/>
                  </a:lnTo>
                  <a:lnTo>
                    <a:pt x="88" y="40"/>
                  </a:lnTo>
                  <a:close/>
                </a:path>
              </a:pathLst>
            </a:custGeom>
            <a:solidFill>
              <a:srgbClr val="21D800"/>
            </a:solidFill>
            <a:ln w="9525">
              <a:solidFill>
                <a:srgbClr val="000000"/>
              </a:solidFill>
              <a:round/>
              <a:headEnd/>
              <a:tailEnd/>
            </a:ln>
          </p:spPr>
          <p:txBody>
            <a:bodyPr/>
            <a:lstStyle/>
            <a:p>
              <a:endParaRPr lang="fr-FR"/>
            </a:p>
          </p:txBody>
        </p:sp>
        <p:sp>
          <p:nvSpPr>
            <p:cNvPr id="31" name="Freeform 169"/>
            <p:cNvSpPr>
              <a:spLocks noChangeAspect="1"/>
            </p:cNvSpPr>
            <p:nvPr/>
          </p:nvSpPr>
          <p:spPr bwMode="auto">
            <a:xfrm>
              <a:off x="4207" y="266"/>
              <a:ext cx="107" cy="58"/>
            </a:xfrm>
            <a:custGeom>
              <a:avLst/>
              <a:gdLst/>
              <a:ahLst/>
              <a:cxnLst>
                <a:cxn ang="0">
                  <a:pos x="0" y="37"/>
                </a:cxn>
                <a:cxn ang="0">
                  <a:pos x="7" y="27"/>
                </a:cxn>
                <a:cxn ang="0">
                  <a:pos x="16" y="18"/>
                </a:cxn>
                <a:cxn ang="0">
                  <a:pos x="27" y="11"/>
                </a:cxn>
                <a:cxn ang="0">
                  <a:pos x="40" y="6"/>
                </a:cxn>
                <a:cxn ang="0">
                  <a:pos x="52" y="1"/>
                </a:cxn>
                <a:cxn ang="0">
                  <a:pos x="65" y="0"/>
                </a:cxn>
                <a:cxn ang="0">
                  <a:pos x="77" y="1"/>
                </a:cxn>
                <a:cxn ang="0">
                  <a:pos x="90" y="6"/>
                </a:cxn>
                <a:cxn ang="0">
                  <a:pos x="83" y="16"/>
                </a:cxn>
                <a:cxn ang="0">
                  <a:pos x="76" y="26"/>
                </a:cxn>
                <a:cxn ang="0">
                  <a:pos x="68" y="34"/>
                </a:cxn>
                <a:cxn ang="0">
                  <a:pos x="57" y="39"/>
                </a:cxn>
                <a:cxn ang="0">
                  <a:pos x="46" y="43"/>
                </a:cxn>
                <a:cxn ang="0">
                  <a:pos x="33" y="45"/>
                </a:cxn>
                <a:cxn ang="0">
                  <a:pos x="18" y="42"/>
                </a:cxn>
                <a:cxn ang="0">
                  <a:pos x="0" y="37"/>
                </a:cxn>
              </a:cxnLst>
              <a:rect l="0" t="0" r="r" b="b"/>
              <a:pathLst>
                <a:path w="90" h="45">
                  <a:moveTo>
                    <a:pt x="0" y="37"/>
                  </a:moveTo>
                  <a:lnTo>
                    <a:pt x="7" y="27"/>
                  </a:lnTo>
                  <a:lnTo>
                    <a:pt x="16" y="18"/>
                  </a:lnTo>
                  <a:lnTo>
                    <a:pt x="27" y="11"/>
                  </a:lnTo>
                  <a:lnTo>
                    <a:pt x="40" y="6"/>
                  </a:lnTo>
                  <a:lnTo>
                    <a:pt x="52" y="1"/>
                  </a:lnTo>
                  <a:lnTo>
                    <a:pt x="65" y="0"/>
                  </a:lnTo>
                  <a:lnTo>
                    <a:pt x="77" y="1"/>
                  </a:lnTo>
                  <a:lnTo>
                    <a:pt x="90" y="6"/>
                  </a:lnTo>
                  <a:lnTo>
                    <a:pt x="83" y="16"/>
                  </a:lnTo>
                  <a:lnTo>
                    <a:pt x="76" y="26"/>
                  </a:lnTo>
                  <a:lnTo>
                    <a:pt x="68" y="34"/>
                  </a:lnTo>
                  <a:lnTo>
                    <a:pt x="57" y="39"/>
                  </a:lnTo>
                  <a:lnTo>
                    <a:pt x="46" y="43"/>
                  </a:lnTo>
                  <a:lnTo>
                    <a:pt x="33" y="45"/>
                  </a:lnTo>
                  <a:lnTo>
                    <a:pt x="18" y="42"/>
                  </a:lnTo>
                  <a:lnTo>
                    <a:pt x="0" y="37"/>
                  </a:lnTo>
                  <a:close/>
                </a:path>
              </a:pathLst>
            </a:custGeom>
            <a:solidFill>
              <a:srgbClr val="21D800"/>
            </a:solidFill>
            <a:ln w="9525">
              <a:solidFill>
                <a:srgbClr val="000000"/>
              </a:solidFill>
              <a:round/>
              <a:headEnd/>
              <a:tailEnd/>
            </a:ln>
          </p:spPr>
          <p:txBody>
            <a:bodyPr/>
            <a:lstStyle/>
            <a:p>
              <a:endParaRPr lang="fr-FR"/>
            </a:p>
          </p:txBody>
        </p:sp>
        <p:sp>
          <p:nvSpPr>
            <p:cNvPr id="32" name="Freeform 170"/>
            <p:cNvSpPr>
              <a:spLocks noChangeAspect="1"/>
            </p:cNvSpPr>
            <p:nvPr/>
          </p:nvSpPr>
          <p:spPr bwMode="auto">
            <a:xfrm>
              <a:off x="4027" y="528"/>
              <a:ext cx="66" cy="91"/>
            </a:xfrm>
            <a:custGeom>
              <a:avLst/>
              <a:gdLst/>
              <a:ahLst/>
              <a:cxnLst>
                <a:cxn ang="0">
                  <a:pos x="0" y="0"/>
                </a:cxn>
                <a:cxn ang="0">
                  <a:pos x="0" y="12"/>
                </a:cxn>
                <a:cxn ang="0">
                  <a:pos x="1" y="24"/>
                </a:cxn>
                <a:cxn ang="0">
                  <a:pos x="5" y="37"/>
                </a:cxn>
                <a:cxn ang="0">
                  <a:pos x="11" y="47"/>
                </a:cxn>
                <a:cxn ang="0">
                  <a:pos x="19" y="56"/>
                </a:cxn>
                <a:cxn ang="0">
                  <a:pos x="28" y="64"/>
                </a:cxn>
                <a:cxn ang="0">
                  <a:pos x="40" y="68"/>
                </a:cxn>
                <a:cxn ang="0">
                  <a:pos x="54" y="71"/>
                </a:cxn>
                <a:cxn ang="0">
                  <a:pos x="55" y="58"/>
                </a:cxn>
                <a:cxn ang="0">
                  <a:pos x="53" y="46"/>
                </a:cxn>
                <a:cxn ang="0">
                  <a:pos x="49" y="35"/>
                </a:cxn>
                <a:cxn ang="0">
                  <a:pos x="43" y="24"/>
                </a:cxn>
                <a:cxn ang="0">
                  <a:pos x="35" y="16"/>
                </a:cxn>
                <a:cxn ang="0">
                  <a:pos x="26" y="10"/>
                </a:cxn>
                <a:cxn ang="0">
                  <a:pos x="13" y="4"/>
                </a:cxn>
                <a:cxn ang="0">
                  <a:pos x="0" y="0"/>
                </a:cxn>
              </a:cxnLst>
              <a:rect l="0" t="0" r="r" b="b"/>
              <a:pathLst>
                <a:path w="55" h="71">
                  <a:moveTo>
                    <a:pt x="0" y="0"/>
                  </a:moveTo>
                  <a:lnTo>
                    <a:pt x="0" y="12"/>
                  </a:lnTo>
                  <a:lnTo>
                    <a:pt x="1" y="24"/>
                  </a:lnTo>
                  <a:lnTo>
                    <a:pt x="5" y="37"/>
                  </a:lnTo>
                  <a:lnTo>
                    <a:pt x="11" y="47"/>
                  </a:lnTo>
                  <a:lnTo>
                    <a:pt x="19" y="56"/>
                  </a:lnTo>
                  <a:lnTo>
                    <a:pt x="28" y="64"/>
                  </a:lnTo>
                  <a:lnTo>
                    <a:pt x="40" y="68"/>
                  </a:lnTo>
                  <a:lnTo>
                    <a:pt x="54" y="71"/>
                  </a:lnTo>
                  <a:lnTo>
                    <a:pt x="55" y="58"/>
                  </a:lnTo>
                  <a:lnTo>
                    <a:pt x="53" y="46"/>
                  </a:lnTo>
                  <a:lnTo>
                    <a:pt x="49" y="35"/>
                  </a:lnTo>
                  <a:lnTo>
                    <a:pt x="43" y="24"/>
                  </a:lnTo>
                  <a:lnTo>
                    <a:pt x="35" y="16"/>
                  </a:lnTo>
                  <a:lnTo>
                    <a:pt x="26" y="10"/>
                  </a:lnTo>
                  <a:lnTo>
                    <a:pt x="13" y="4"/>
                  </a:lnTo>
                  <a:lnTo>
                    <a:pt x="0" y="0"/>
                  </a:lnTo>
                  <a:close/>
                </a:path>
              </a:pathLst>
            </a:custGeom>
            <a:solidFill>
              <a:srgbClr val="21D800"/>
            </a:solidFill>
            <a:ln w="9525">
              <a:solidFill>
                <a:srgbClr val="000000"/>
              </a:solidFill>
              <a:round/>
              <a:headEnd/>
              <a:tailEnd/>
            </a:ln>
          </p:spPr>
          <p:txBody>
            <a:bodyPr/>
            <a:lstStyle/>
            <a:p>
              <a:endParaRPr lang="fr-FR"/>
            </a:p>
          </p:txBody>
        </p:sp>
        <p:sp>
          <p:nvSpPr>
            <p:cNvPr id="33" name="Freeform 171"/>
            <p:cNvSpPr>
              <a:spLocks noChangeAspect="1"/>
            </p:cNvSpPr>
            <p:nvPr/>
          </p:nvSpPr>
          <p:spPr bwMode="auto">
            <a:xfrm>
              <a:off x="4120" y="564"/>
              <a:ext cx="105" cy="52"/>
            </a:xfrm>
            <a:custGeom>
              <a:avLst/>
              <a:gdLst/>
              <a:ahLst/>
              <a:cxnLst>
                <a:cxn ang="0">
                  <a:pos x="89" y="24"/>
                </a:cxn>
                <a:cxn ang="0">
                  <a:pos x="80" y="15"/>
                </a:cxn>
                <a:cxn ang="0">
                  <a:pos x="69" y="9"/>
                </a:cxn>
                <a:cxn ang="0">
                  <a:pos x="57" y="3"/>
                </a:cxn>
                <a:cxn ang="0">
                  <a:pos x="46" y="0"/>
                </a:cxn>
                <a:cxn ang="0">
                  <a:pos x="34" y="0"/>
                </a:cxn>
                <a:cxn ang="0">
                  <a:pos x="22" y="3"/>
                </a:cxn>
                <a:cxn ang="0">
                  <a:pos x="11" y="10"/>
                </a:cxn>
                <a:cxn ang="0">
                  <a:pos x="0" y="19"/>
                </a:cxn>
                <a:cxn ang="0">
                  <a:pos x="10" y="29"/>
                </a:cxn>
                <a:cxn ang="0">
                  <a:pos x="19" y="34"/>
                </a:cxn>
                <a:cxn ang="0">
                  <a:pos x="30" y="38"/>
                </a:cxn>
                <a:cxn ang="0">
                  <a:pos x="42" y="40"/>
                </a:cxn>
                <a:cxn ang="0">
                  <a:pos x="53" y="40"/>
                </a:cxn>
                <a:cxn ang="0">
                  <a:pos x="65" y="37"/>
                </a:cxn>
                <a:cxn ang="0">
                  <a:pos x="77" y="32"/>
                </a:cxn>
                <a:cxn ang="0">
                  <a:pos x="89" y="24"/>
                </a:cxn>
              </a:cxnLst>
              <a:rect l="0" t="0" r="r" b="b"/>
              <a:pathLst>
                <a:path w="89" h="40">
                  <a:moveTo>
                    <a:pt x="89" y="24"/>
                  </a:moveTo>
                  <a:lnTo>
                    <a:pt x="80" y="15"/>
                  </a:lnTo>
                  <a:lnTo>
                    <a:pt x="69" y="9"/>
                  </a:lnTo>
                  <a:lnTo>
                    <a:pt x="57" y="3"/>
                  </a:lnTo>
                  <a:lnTo>
                    <a:pt x="46" y="0"/>
                  </a:lnTo>
                  <a:lnTo>
                    <a:pt x="34" y="0"/>
                  </a:lnTo>
                  <a:lnTo>
                    <a:pt x="22" y="3"/>
                  </a:lnTo>
                  <a:lnTo>
                    <a:pt x="11" y="10"/>
                  </a:lnTo>
                  <a:lnTo>
                    <a:pt x="0" y="19"/>
                  </a:lnTo>
                  <a:lnTo>
                    <a:pt x="10" y="29"/>
                  </a:lnTo>
                  <a:lnTo>
                    <a:pt x="19" y="34"/>
                  </a:lnTo>
                  <a:lnTo>
                    <a:pt x="30" y="38"/>
                  </a:lnTo>
                  <a:lnTo>
                    <a:pt x="42" y="40"/>
                  </a:lnTo>
                  <a:lnTo>
                    <a:pt x="53" y="40"/>
                  </a:lnTo>
                  <a:lnTo>
                    <a:pt x="65" y="37"/>
                  </a:lnTo>
                  <a:lnTo>
                    <a:pt x="77" y="32"/>
                  </a:lnTo>
                  <a:lnTo>
                    <a:pt x="89" y="24"/>
                  </a:lnTo>
                  <a:close/>
                </a:path>
              </a:pathLst>
            </a:custGeom>
            <a:solidFill>
              <a:srgbClr val="21D800"/>
            </a:solidFill>
            <a:ln w="9525">
              <a:solidFill>
                <a:srgbClr val="000000"/>
              </a:solidFill>
              <a:round/>
              <a:headEnd/>
              <a:tailEnd/>
            </a:ln>
          </p:spPr>
          <p:txBody>
            <a:bodyPr/>
            <a:lstStyle/>
            <a:p>
              <a:endParaRPr lang="fr-FR"/>
            </a:p>
          </p:txBody>
        </p:sp>
        <p:sp>
          <p:nvSpPr>
            <p:cNvPr id="34" name="Freeform 172"/>
            <p:cNvSpPr>
              <a:spLocks noChangeAspect="1"/>
            </p:cNvSpPr>
            <p:nvPr/>
          </p:nvSpPr>
          <p:spPr bwMode="auto">
            <a:xfrm>
              <a:off x="3883" y="151"/>
              <a:ext cx="64" cy="91"/>
            </a:xfrm>
            <a:custGeom>
              <a:avLst/>
              <a:gdLst/>
              <a:ahLst/>
              <a:cxnLst>
                <a:cxn ang="0">
                  <a:pos x="0" y="0"/>
                </a:cxn>
                <a:cxn ang="0">
                  <a:pos x="0" y="12"/>
                </a:cxn>
                <a:cxn ang="0">
                  <a:pos x="1" y="24"/>
                </a:cxn>
                <a:cxn ang="0">
                  <a:pos x="5" y="37"/>
                </a:cxn>
                <a:cxn ang="0">
                  <a:pos x="11" y="47"/>
                </a:cxn>
                <a:cxn ang="0">
                  <a:pos x="17" y="56"/>
                </a:cxn>
                <a:cxn ang="0">
                  <a:pos x="27" y="64"/>
                </a:cxn>
                <a:cxn ang="0">
                  <a:pos x="39" y="68"/>
                </a:cxn>
                <a:cxn ang="0">
                  <a:pos x="53" y="71"/>
                </a:cxn>
                <a:cxn ang="0">
                  <a:pos x="54" y="58"/>
                </a:cxn>
                <a:cxn ang="0">
                  <a:pos x="51" y="46"/>
                </a:cxn>
                <a:cxn ang="0">
                  <a:pos x="47" y="35"/>
                </a:cxn>
                <a:cxn ang="0">
                  <a:pos x="42" y="24"/>
                </a:cxn>
                <a:cxn ang="0">
                  <a:pos x="34" y="16"/>
                </a:cxn>
                <a:cxn ang="0">
                  <a:pos x="24" y="10"/>
                </a:cxn>
                <a:cxn ang="0">
                  <a:pos x="12" y="4"/>
                </a:cxn>
                <a:cxn ang="0">
                  <a:pos x="0" y="0"/>
                </a:cxn>
              </a:cxnLst>
              <a:rect l="0" t="0" r="r" b="b"/>
              <a:pathLst>
                <a:path w="54" h="71">
                  <a:moveTo>
                    <a:pt x="0" y="0"/>
                  </a:moveTo>
                  <a:lnTo>
                    <a:pt x="0" y="12"/>
                  </a:lnTo>
                  <a:lnTo>
                    <a:pt x="1" y="24"/>
                  </a:lnTo>
                  <a:lnTo>
                    <a:pt x="5" y="37"/>
                  </a:lnTo>
                  <a:lnTo>
                    <a:pt x="11" y="47"/>
                  </a:lnTo>
                  <a:lnTo>
                    <a:pt x="17" y="56"/>
                  </a:lnTo>
                  <a:lnTo>
                    <a:pt x="27" y="64"/>
                  </a:lnTo>
                  <a:lnTo>
                    <a:pt x="39" y="68"/>
                  </a:lnTo>
                  <a:lnTo>
                    <a:pt x="53" y="71"/>
                  </a:lnTo>
                  <a:lnTo>
                    <a:pt x="54" y="58"/>
                  </a:lnTo>
                  <a:lnTo>
                    <a:pt x="51" y="46"/>
                  </a:lnTo>
                  <a:lnTo>
                    <a:pt x="47" y="35"/>
                  </a:lnTo>
                  <a:lnTo>
                    <a:pt x="42" y="24"/>
                  </a:lnTo>
                  <a:lnTo>
                    <a:pt x="34" y="16"/>
                  </a:lnTo>
                  <a:lnTo>
                    <a:pt x="24" y="10"/>
                  </a:lnTo>
                  <a:lnTo>
                    <a:pt x="12" y="4"/>
                  </a:lnTo>
                  <a:lnTo>
                    <a:pt x="0" y="0"/>
                  </a:lnTo>
                  <a:close/>
                </a:path>
              </a:pathLst>
            </a:custGeom>
            <a:solidFill>
              <a:srgbClr val="21D800"/>
            </a:solidFill>
            <a:ln w="9525">
              <a:solidFill>
                <a:srgbClr val="000000"/>
              </a:solidFill>
              <a:round/>
              <a:headEnd/>
              <a:tailEnd/>
            </a:ln>
          </p:spPr>
          <p:txBody>
            <a:bodyPr/>
            <a:lstStyle/>
            <a:p>
              <a:endParaRPr lang="fr-FR"/>
            </a:p>
          </p:txBody>
        </p:sp>
        <p:sp>
          <p:nvSpPr>
            <p:cNvPr id="35" name="Freeform 173"/>
            <p:cNvSpPr>
              <a:spLocks noChangeAspect="1"/>
            </p:cNvSpPr>
            <p:nvPr/>
          </p:nvSpPr>
          <p:spPr bwMode="auto">
            <a:xfrm>
              <a:off x="3456" y="389"/>
              <a:ext cx="107" cy="50"/>
            </a:xfrm>
            <a:custGeom>
              <a:avLst/>
              <a:gdLst/>
              <a:ahLst/>
              <a:cxnLst>
                <a:cxn ang="0">
                  <a:pos x="90" y="23"/>
                </a:cxn>
                <a:cxn ang="0">
                  <a:pos x="80" y="15"/>
                </a:cxn>
                <a:cxn ang="0">
                  <a:pos x="70" y="8"/>
                </a:cxn>
                <a:cxn ang="0">
                  <a:pos x="59" y="4"/>
                </a:cxn>
                <a:cxn ang="0">
                  <a:pos x="47" y="0"/>
                </a:cxn>
                <a:cxn ang="0">
                  <a:pos x="34" y="0"/>
                </a:cxn>
                <a:cxn ang="0">
                  <a:pos x="22" y="3"/>
                </a:cxn>
                <a:cxn ang="0">
                  <a:pos x="11" y="9"/>
                </a:cxn>
                <a:cxn ang="0">
                  <a:pos x="0" y="19"/>
                </a:cxn>
                <a:cxn ang="0">
                  <a:pos x="10" y="28"/>
                </a:cxn>
                <a:cxn ang="0">
                  <a:pos x="19" y="34"/>
                </a:cxn>
                <a:cxn ang="0">
                  <a:pos x="30" y="38"/>
                </a:cxn>
                <a:cxn ang="0">
                  <a:pos x="42" y="39"/>
                </a:cxn>
                <a:cxn ang="0">
                  <a:pos x="53" y="39"/>
                </a:cxn>
                <a:cxn ang="0">
                  <a:pos x="65" y="37"/>
                </a:cxn>
                <a:cxn ang="0">
                  <a:pos x="78" y="31"/>
                </a:cxn>
                <a:cxn ang="0">
                  <a:pos x="90" y="23"/>
                </a:cxn>
              </a:cxnLst>
              <a:rect l="0" t="0" r="r" b="b"/>
              <a:pathLst>
                <a:path w="90" h="39">
                  <a:moveTo>
                    <a:pt x="90" y="23"/>
                  </a:moveTo>
                  <a:lnTo>
                    <a:pt x="80" y="15"/>
                  </a:lnTo>
                  <a:lnTo>
                    <a:pt x="70" y="8"/>
                  </a:lnTo>
                  <a:lnTo>
                    <a:pt x="59" y="4"/>
                  </a:lnTo>
                  <a:lnTo>
                    <a:pt x="47" y="0"/>
                  </a:lnTo>
                  <a:lnTo>
                    <a:pt x="34" y="0"/>
                  </a:lnTo>
                  <a:lnTo>
                    <a:pt x="22" y="3"/>
                  </a:lnTo>
                  <a:lnTo>
                    <a:pt x="11" y="9"/>
                  </a:lnTo>
                  <a:lnTo>
                    <a:pt x="0" y="19"/>
                  </a:lnTo>
                  <a:lnTo>
                    <a:pt x="10" y="28"/>
                  </a:lnTo>
                  <a:lnTo>
                    <a:pt x="19" y="34"/>
                  </a:lnTo>
                  <a:lnTo>
                    <a:pt x="30" y="38"/>
                  </a:lnTo>
                  <a:lnTo>
                    <a:pt x="42" y="39"/>
                  </a:lnTo>
                  <a:lnTo>
                    <a:pt x="53" y="39"/>
                  </a:lnTo>
                  <a:lnTo>
                    <a:pt x="65" y="37"/>
                  </a:lnTo>
                  <a:lnTo>
                    <a:pt x="78" y="31"/>
                  </a:lnTo>
                  <a:lnTo>
                    <a:pt x="90" y="23"/>
                  </a:lnTo>
                  <a:close/>
                </a:path>
              </a:pathLst>
            </a:custGeom>
            <a:solidFill>
              <a:srgbClr val="21D800"/>
            </a:solidFill>
            <a:ln w="9525">
              <a:solidFill>
                <a:srgbClr val="000000"/>
              </a:solidFill>
              <a:round/>
              <a:headEnd/>
              <a:tailEnd/>
            </a:ln>
          </p:spPr>
          <p:txBody>
            <a:bodyPr/>
            <a:lstStyle/>
            <a:p>
              <a:endParaRPr lang="fr-FR"/>
            </a:p>
          </p:txBody>
        </p:sp>
        <p:sp>
          <p:nvSpPr>
            <p:cNvPr id="36" name="Freeform 174"/>
            <p:cNvSpPr>
              <a:spLocks noChangeAspect="1"/>
            </p:cNvSpPr>
            <p:nvPr/>
          </p:nvSpPr>
          <p:spPr bwMode="auto">
            <a:xfrm>
              <a:off x="3705" y="241"/>
              <a:ext cx="67" cy="91"/>
            </a:xfrm>
            <a:custGeom>
              <a:avLst/>
              <a:gdLst/>
              <a:ahLst/>
              <a:cxnLst>
                <a:cxn ang="0">
                  <a:pos x="0" y="0"/>
                </a:cxn>
                <a:cxn ang="0">
                  <a:pos x="0" y="12"/>
                </a:cxn>
                <a:cxn ang="0">
                  <a:pos x="1" y="25"/>
                </a:cxn>
                <a:cxn ang="0">
                  <a:pos x="6" y="37"/>
                </a:cxn>
                <a:cxn ang="0">
                  <a:pos x="11" y="48"/>
                </a:cxn>
                <a:cxn ang="0">
                  <a:pos x="19" y="57"/>
                </a:cxn>
                <a:cxn ang="0">
                  <a:pos x="29" y="64"/>
                </a:cxn>
                <a:cxn ang="0">
                  <a:pos x="41" y="69"/>
                </a:cxn>
                <a:cxn ang="0">
                  <a:pos x="54" y="71"/>
                </a:cxn>
                <a:cxn ang="0">
                  <a:pos x="56" y="58"/>
                </a:cxn>
                <a:cxn ang="0">
                  <a:pos x="54" y="46"/>
                </a:cxn>
                <a:cxn ang="0">
                  <a:pos x="50" y="35"/>
                </a:cxn>
                <a:cxn ang="0">
                  <a:pos x="44" y="26"/>
                </a:cxn>
                <a:cxn ang="0">
                  <a:pos x="35" y="18"/>
                </a:cxn>
                <a:cxn ang="0">
                  <a:pos x="26" y="10"/>
                </a:cxn>
                <a:cxn ang="0">
                  <a:pos x="14" y="4"/>
                </a:cxn>
                <a:cxn ang="0">
                  <a:pos x="0" y="0"/>
                </a:cxn>
              </a:cxnLst>
              <a:rect l="0" t="0" r="r" b="b"/>
              <a:pathLst>
                <a:path w="56" h="71">
                  <a:moveTo>
                    <a:pt x="0" y="0"/>
                  </a:moveTo>
                  <a:lnTo>
                    <a:pt x="0" y="12"/>
                  </a:lnTo>
                  <a:lnTo>
                    <a:pt x="1" y="25"/>
                  </a:lnTo>
                  <a:lnTo>
                    <a:pt x="6" y="37"/>
                  </a:lnTo>
                  <a:lnTo>
                    <a:pt x="11" y="48"/>
                  </a:lnTo>
                  <a:lnTo>
                    <a:pt x="19" y="57"/>
                  </a:lnTo>
                  <a:lnTo>
                    <a:pt x="29" y="64"/>
                  </a:lnTo>
                  <a:lnTo>
                    <a:pt x="41" y="69"/>
                  </a:lnTo>
                  <a:lnTo>
                    <a:pt x="54" y="71"/>
                  </a:lnTo>
                  <a:lnTo>
                    <a:pt x="56" y="58"/>
                  </a:lnTo>
                  <a:lnTo>
                    <a:pt x="54" y="46"/>
                  </a:lnTo>
                  <a:lnTo>
                    <a:pt x="50" y="35"/>
                  </a:lnTo>
                  <a:lnTo>
                    <a:pt x="44" y="26"/>
                  </a:lnTo>
                  <a:lnTo>
                    <a:pt x="35" y="18"/>
                  </a:lnTo>
                  <a:lnTo>
                    <a:pt x="26" y="10"/>
                  </a:lnTo>
                  <a:lnTo>
                    <a:pt x="14" y="4"/>
                  </a:lnTo>
                  <a:lnTo>
                    <a:pt x="0" y="0"/>
                  </a:lnTo>
                  <a:close/>
                </a:path>
              </a:pathLst>
            </a:custGeom>
            <a:solidFill>
              <a:srgbClr val="21D800"/>
            </a:solidFill>
            <a:ln w="9525">
              <a:solidFill>
                <a:srgbClr val="000000"/>
              </a:solidFill>
              <a:round/>
              <a:headEnd/>
              <a:tailEnd/>
            </a:ln>
          </p:spPr>
          <p:txBody>
            <a:bodyPr/>
            <a:lstStyle/>
            <a:p>
              <a:endParaRPr lang="fr-FR"/>
            </a:p>
          </p:txBody>
        </p:sp>
        <p:sp>
          <p:nvSpPr>
            <p:cNvPr id="37" name="Freeform 175"/>
            <p:cNvSpPr>
              <a:spLocks noChangeAspect="1"/>
            </p:cNvSpPr>
            <p:nvPr/>
          </p:nvSpPr>
          <p:spPr bwMode="auto">
            <a:xfrm>
              <a:off x="3935" y="613"/>
              <a:ext cx="106" cy="51"/>
            </a:xfrm>
            <a:custGeom>
              <a:avLst/>
              <a:gdLst/>
              <a:ahLst/>
              <a:cxnLst>
                <a:cxn ang="0">
                  <a:pos x="88" y="23"/>
                </a:cxn>
                <a:cxn ang="0">
                  <a:pos x="78" y="15"/>
                </a:cxn>
                <a:cxn ang="0">
                  <a:pos x="67" y="9"/>
                </a:cxn>
                <a:cxn ang="0">
                  <a:pos x="56" y="5"/>
                </a:cxn>
                <a:cxn ang="0">
                  <a:pos x="46" y="0"/>
                </a:cxn>
                <a:cxn ang="0">
                  <a:pos x="33" y="0"/>
                </a:cxn>
                <a:cxn ang="0">
                  <a:pos x="21" y="3"/>
                </a:cxn>
                <a:cxn ang="0">
                  <a:pos x="10" y="10"/>
                </a:cxn>
                <a:cxn ang="0">
                  <a:pos x="0" y="19"/>
                </a:cxn>
                <a:cxn ang="0">
                  <a:pos x="9" y="29"/>
                </a:cxn>
                <a:cxn ang="0">
                  <a:pos x="19" y="34"/>
                </a:cxn>
                <a:cxn ang="0">
                  <a:pos x="29" y="38"/>
                </a:cxn>
                <a:cxn ang="0">
                  <a:pos x="42" y="40"/>
                </a:cxn>
                <a:cxn ang="0">
                  <a:pos x="52" y="40"/>
                </a:cxn>
                <a:cxn ang="0">
                  <a:pos x="65" y="37"/>
                </a:cxn>
                <a:cxn ang="0">
                  <a:pos x="77" y="32"/>
                </a:cxn>
                <a:cxn ang="0">
                  <a:pos x="88" y="23"/>
                </a:cxn>
              </a:cxnLst>
              <a:rect l="0" t="0" r="r" b="b"/>
              <a:pathLst>
                <a:path w="88" h="40">
                  <a:moveTo>
                    <a:pt x="88" y="23"/>
                  </a:moveTo>
                  <a:lnTo>
                    <a:pt x="78" y="15"/>
                  </a:lnTo>
                  <a:lnTo>
                    <a:pt x="67" y="9"/>
                  </a:lnTo>
                  <a:lnTo>
                    <a:pt x="56" y="5"/>
                  </a:lnTo>
                  <a:lnTo>
                    <a:pt x="46" y="0"/>
                  </a:lnTo>
                  <a:lnTo>
                    <a:pt x="33" y="0"/>
                  </a:lnTo>
                  <a:lnTo>
                    <a:pt x="21" y="3"/>
                  </a:lnTo>
                  <a:lnTo>
                    <a:pt x="10" y="10"/>
                  </a:lnTo>
                  <a:lnTo>
                    <a:pt x="0" y="19"/>
                  </a:lnTo>
                  <a:lnTo>
                    <a:pt x="9" y="29"/>
                  </a:lnTo>
                  <a:lnTo>
                    <a:pt x="19" y="34"/>
                  </a:lnTo>
                  <a:lnTo>
                    <a:pt x="29" y="38"/>
                  </a:lnTo>
                  <a:lnTo>
                    <a:pt x="42" y="40"/>
                  </a:lnTo>
                  <a:lnTo>
                    <a:pt x="52" y="40"/>
                  </a:lnTo>
                  <a:lnTo>
                    <a:pt x="65" y="37"/>
                  </a:lnTo>
                  <a:lnTo>
                    <a:pt x="77" y="32"/>
                  </a:lnTo>
                  <a:lnTo>
                    <a:pt x="88" y="23"/>
                  </a:lnTo>
                  <a:close/>
                </a:path>
              </a:pathLst>
            </a:custGeom>
            <a:solidFill>
              <a:srgbClr val="21D800"/>
            </a:solidFill>
            <a:ln w="9525">
              <a:solidFill>
                <a:srgbClr val="000000"/>
              </a:solidFill>
              <a:round/>
              <a:headEnd/>
              <a:tailEnd/>
            </a:ln>
          </p:spPr>
          <p:txBody>
            <a:bodyPr/>
            <a:lstStyle/>
            <a:p>
              <a:endParaRPr lang="fr-FR"/>
            </a:p>
          </p:txBody>
        </p:sp>
        <p:sp>
          <p:nvSpPr>
            <p:cNvPr id="38" name="Freeform 176"/>
            <p:cNvSpPr>
              <a:spLocks noChangeAspect="1"/>
            </p:cNvSpPr>
            <p:nvPr/>
          </p:nvSpPr>
          <p:spPr bwMode="auto">
            <a:xfrm>
              <a:off x="3878" y="24"/>
              <a:ext cx="64" cy="93"/>
            </a:xfrm>
            <a:custGeom>
              <a:avLst/>
              <a:gdLst/>
              <a:ahLst/>
              <a:cxnLst>
                <a:cxn ang="0">
                  <a:pos x="0" y="0"/>
                </a:cxn>
                <a:cxn ang="0">
                  <a:pos x="0" y="13"/>
                </a:cxn>
                <a:cxn ang="0">
                  <a:pos x="1" y="25"/>
                </a:cxn>
                <a:cxn ang="0">
                  <a:pos x="5" y="37"/>
                </a:cxn>
                <a:cxn ang="0">
                  <a:pos x="11" y="48"/>
                </a:cxn>
                <a:cxn ang="0">
                  <a:pos x="17" y="57"/>
                </a:cxn>
                <a:cxn ang="0">
                  <a:pos x="27" y="66"/>
                </a:cxn>
                <a:cxn ang="0">
                  <a:pos x="39" y="70"/>
                </a:cxn>
                <a:cxn ang="0">
                  <a:pos x="53" y="72"/>
                </a:cxn>
                <a:cxn ang="0">
                  <a:pos x="54" y="60"/>
                </a:cxn>
                <a:cxn ang="0">
                  <a:pos x="51" y="48"/>
                </a:cxn>
                <a:cxn ang="0">
                  <a:pos x="49" y="37"/>
                </a:cxn>
                <a:cxn ang="0">
                  <a:pos x="42" y="26"/>
                </a:cxn>
                <a:cxn ang="0">
                  <a:pos x="34" y="18"/>
                </a:cxn>
                <a:cxn ang="0">
                  <a:pos x="24" y="11"/>
                </a:cxn>
                <a:cxn ang="0">
                  <a:pos x="13" y="5"/>
                </a:cxn>
                <a:cxn ang="0">
                  <a:pos x="0" y="0"/>
                </a:cxn>
              </a:cxnLst>
              <a:rect l="0" t="0" r="r" b="b"/>
              <a:pathLst>
                <a:path w="54" h="72">
                  <a:moveTo>
                    <a:pt x="0" y="0"/>
                  </a:moveTo>
                  <a:lnTo>
                    <a:pt x="0" y="13"/>
                  </a:lnTo>
                  <a:lnTo>
                    <a:pt x="1" y="25"/>
                  </a:lnTo>
                  <a:lnTo>
                    <a:pt x="5" y="37"/>
                  </a:lnTo>
                  <a:lnTo>
                    <a:pt x="11" y="48"/>
                  </a:lnTo>
                  <a:lnTo>
                    <a:pt x="17" y="57"/>
                  </a:lnTo>
                  <a:lnTo>
                    <a:pt x="27" y="66"/>
                  </a:lnTo>
                  <a:lnTo>
                    <a:pt x="39" y="70"/>
                  </a:lnTo>
                  <a:lnTo>
                    <a:pt x="53" y="72"/>
                  </a:lnTo>
                  <a:lnTo>
                    <a:pt x="54" y="60"/>
                  </a:lnTo>
                  <a:lnTo>
                    <a:pt x="51" y="48"/>
                  </a:lnTo>
                  <a:lnTo>
                    <a:pt x="49" y="37"/>
                  </a:lnTo>
                  <a:lnTo>
                    <a:pt x="42" y="26"/>
                  </a:lnTo>
                  <a:lnTo>
                    <a:pt x="34" y="18"/>
                  </a:lnTo>
                  <a:lnTo>
                    <a:pt x="24" y="11"/>
                  </a:lnTo>
                  <a:lnTo>
                    <a:pt x="13" y="5"/>
                  </a:lnTo>
                  <a:lnTo>
                    <a:pt x="0" y="0"/>
                  </a:lnTo>
                  <a:close/>
                </a:path>
              </a:pathLst>
            </a:custGeom>
            <a:solidFill>
              <a:srgbClr val="21D800"/>
            </a:solidFill>
            <a:ln w="9525">
              <a:solidFill>
                <a:srgbClr val="000000"/>
              </a:solidFill>
              <a:round/>
              <a:headEnd/>
              <a:tailEnd/>
            </a:ln>
          </p:spPr>
          <p:txBody>
            <a:bodyPr/>
            <a:lstStyle/>
            <a:p>
              <a:endParaRPr lang="fr-FR"/>
            </a:p>
          </p:txBody>
        </p:sp>
        <p:sp>
          <p:nvSpPr>
            <p:cNvPr id="39" name="Freeform 177"/>
            <p:cNvSpPr>
              <a:spLocks noChangeAspect="1"/>
            </p:cNvSpPr>
            <p:nvPr/>
          </p:nvSpPr>
          <p:spPr bwMode="auto">
            <a:xfrm>
              <a:off x="3609" y="116"/>
              <a:ext cx="64" cy="91"/>
            </a:xfrm>
            <a:custGeom>
              <a:avLst/>
              <a:gdLst/>
              <a:ahLst/>
              <a:cxnLst>
                <a:cxn ang="0">
                  <a:pos x="0" y="0"/>
                </a:cxn>
                <a:cxn ang="0">
                  <a:pos x="0" y="12"/>
                </a:cxn>
                <a:cxn ang="0">
                  <a:pos x="1" y="24"/>
                </a:cxn>
                <a:cxn ang="0">
                  <a:pos x="5" y="37"/>
                </a:cxn>
                <a:cxn ang="0">
                  <a:pos x="11" y="47"/>
                </a:cxn>
                <a:cxn ang="0">
                  <a:pos x="19" y="55"/>
                </a:cxn>
                <a:cxn ang="0">
                  <a:pos x="28" y="64"/>
                </a:cxn>
                <a:cxn ang="0">
                  <a:pos x="40" y="68"/>
                </a:cxn>
                <a:cxn ang="0">
                  <a:pos x="54" y="70"/>
                </a:cxn>
                <a:cxn ang="0">
                  <a:pos x="55" y="58"/>
                </a:cxn>
                <a:cxn ang="0">
                  <a:pos x="54" y="46"/>
                </a:cxn>
                <a:cxn ang="0">
                  <a:pos x="50" y="35"/>
                </a:cxn>
                <a:cxn ang="0">
                  <a:pos x="43" y="24"/>
                </a:cxn>
                <a:cxn ang="0">
                  <a:pos x="35" y="16"/>
                </a:cxn>
                <a:cxn ang="0">
                  <a:pos x="26" y="9"/>
                </a:cxn>
                <a:cxn ang="0">
                  <a:pos x="13" y="4"/>
                </a:cxn>
                <a:cxn ang="0">
                  <a:pos x="0" y="0"/>
                </a:cxn>
              </a:cxnLst>
              <a:rect l="0" t="0" r="r" b="b"/>
              <a:pathLst>
                <a:path w="55" h="70">
                  <a:moveTo>
                    <a:pt x="0" y="0"/>
                  </a:moveTo>
                  <a:lnTo>
                    <a:pt x="0" y="12"/>
                  </a:lnTo>
                  <a:lnTo>
                    <a:pt x="1" y="24"/>
                  </a:lnTo>
                  <a:lnTo>
                    <a:pt x="5" y="37"/>
                  </a:lnTo>
                  <a:lnTo>
                    <a:pt x="11" y="47"/>
                  </a:lnTo>
                  <a:lnTo>
                    <a:pt x="19" y="55"/>
                  </a:lnTo>
                  <a:lnTo>
                    <a:pt x="28" y="64"/>
                  </a:lnTo>
                  <a:lnTo>
                    <a:pt x="40" y="68"/>
                  </a:lnTo>
                  <a:lnTo>
                    <a:pt x="54" y="70"/>
                  </a:lnTo>
                  <a:lnTo>
                    <a:pt x="55" y="58"/>
                  </a:lnTo>
                  <a:lnTo>
                    <a:pt x="54" y="46"/>
                  </a:lnTo>
                  <a:lnTo>
                    <a:pt x="50" y="35"/>
                  </a:lnTo>
                  <a:lnTo>
                    <a:pt x="43" y="24"/>
                  </a:lnTo>
                  <a:lnTo>
                    <a:pt x="35" y="16"/>
                  </a:lnTo>
                  <a:lnTo>
                    <a:pt x="26" y="9"/>
                  </a:lnTo>
                  <a:lnTo>
                    <a:pt x="13" y="4"/>
                  </a:lnTo>
                  <a:lnTo>
                    <a:pt x="0" y="0"/>
                  </a:lnTo>
                  <a:close/>
                </a:path>
              </a:pathLst>
            </a:custGeom>
            <a:solidFill>
              <a:srgbClr val="21D800"/>
            </a:solidFill>
            <a:ln w="9525">
              <a:solidFill>
                <a:srgbClr val="000000"/>
              </a:solidFill>
              <a:round/>
              <a:headEnd/>
              <a:tailEnd/>
            </a:ln>
          </p:spPr>
          <p:txBody>
            <a:bodyPr/>
            <a:lstStyle/>
            <a:p>
              <a:endParaRPr lang="fr-FR"/>
            </a:p>
          </p:txBody>
        </p:sp>
        <p:sp>
          <p:nvSpPr>
            <p:cNvPr id="40" name="Freeform 178"/>
            <p:cNvSpPr>
              <a:spLocks noChangeAspect="1"/>
            </p:cNvSpPr>
            <p:nvPr/>
          </p:nvSpPr>
          <p:spPr bwMode="auto">
            <a:xfrm>
              <a:off x="3479" y="234"/>
              <a:ext cx="107" cy="48"/>
            </a:xfrm>
            <a:custGeom>
              <a:avLst/>
              <a:gdLst/>
              <a:ahLst/>
              <a:cxnLst>
                <a:cxn ang="0">
                  <a:pos x="90" y="21"/>
                </a:cxn>
                <a:cxn ang="0">
                  <a:pos x="80" y="13"/>
                </a:cxn>
                <a:cxn ang="0">
                  <a:pos x="70" y="7"/>
                </a:cxn>
                <a:cxn ang="0">
                  <a:pos x="59" y="2"/>
                </a:cxn>
                <a:cxn ang="0">
                  <a:pos x="46" y="0"/>
                </a:cxn>
                <a:cxn ang="0">
                  <a:pos x="34" y="0"/>
                </a:cxn>
                <a:cxn ang="0">
                  <a:pos x="22" y="2"/>
                </a:cxn>
                <a:cxn ang="0">
                  <a:pos x="11" y="8"/>
                </a:cxn>
                <a:cxn ang="0">
                  <a:pos x="0" y="17"/>
                </a:cxn>
                <a:cxn ang="0">
                  <a:pos x="10" y="27"/>
                </a:cxn>
                <a:cxn ang="0">
                  <a:pos x="21" y="32"/>
                </a:cxn>
                <a:cxn ang="0">
                  <a:pos x="32" y="36"/>
                </a:cxn>
                <a:cxn ang="0">
                  <a:pos x="42" y="38"/>
                </a:cxn>
                <a:cxn ang="0">
                  <a:pos x="55" y="38"/>
                </a:cxn>
                <a:cxn ang="0">
                  <a:pos x="67" y="35"/>
                </a:cxn>
                <a:cxn ang="0">
                  <a:pos x="78" y="30"/>
                </a:cxn>
                <a:cxn ang="0">
                  <a:pos x="90" y="21"/>
                </a:cxn>
              </a:cxnLst>
              <a:rect l="0" t="0" r="r" b="b"/>
              <a:pathLst>
                <a:path w="90" h="38">
                  <a:moveTo>
                    <a:pt x="90" y="21"/>
                  </a:moveTo>
                  <a:lnTo>
                    <a:pt x="80" y="13"/>
                  </a:lnTo>
                  <a:lnTo>
                    <a:pt x="70" y="7"/>
                  </a:lnTo>
                  <a:lnTo>
                    <a:pt x="59" y="2"/>
                  </a:lnTo>
                  <a:lnTo>
                    <a:pt x="46" y="0"/>
                  </a:lnTo>
                  <a:lnTo>
                    <a:pt x="34" y="0"/>
                  </a:lnTo>
                  <a:lnTo>
                    <a:pt x="22" y="2"/>
                  </a:lnTo>
                  <a:lnTo>
                    <a:pt x="11" y="8"/>
                  </a:lnTo>
                  <a:lnTo>
                    <a:pt x="0" y="17"/>
                  </a:lnTo>
                  <a:lnTo>
                    <a:pt x="10" y="27"/>
                  </a:lnTo>
                  <a:lnTo>
                    <a:pt x="21" y="32"/>
                  </a:lnTo>
                  <a:lnTo>
                    <a:pt x="32" y="36"/>
                  </a:lnTo>
                  <a:lnTo>
                    <a:pt x="42" y="38"/>
                  </a:lnTo>
                  <a:lnTo>
                    <a:pt x="55" y="38"/>
                  </a:lnTo>
                  <a:lnTo>
                    <a:pt x="67" y="35"/>
                  </a:lnTo>
                  <a:lnTo>
                    <a:pt x="78" y="30"/>
                  </a:lnTo>
                  <a:lnTo>
                    <a:pt x="90" y="21"/>
                  </a:lnTo>
                  <a:close/>
                </a:path>
              </a:pathLst>
            </a:custGeom>
            <a:solidFill>
              <a:srgbClr val="21D800"/>
            </a:solidFill>
            <a:ln w="9525">
              <a:solidFill>
                <a:srgbClr val="000000"/>
              </a:solidFill>
              <a:round/>
              <a:headEnd/>
              <a:tailEnd/>
            </a:ln>
          </p:spPr>
          <p:txBody>
            <a:bodyPr/>
            <a:lstStyle/>
            <a:p>
              <a:endParaRPr lang="fr-FR"/>
            </a:p>
          </p:txBody>
        </p:sp>
        <p:sp>
          <p:nvSpPr>
            <p:cNvPr id="41" name="Freeform 179"/>
            <p:cNvSpPr>
              <a:spLocks noChangeAspect="1"/>
            </p:cNvSpPr>
            <p:nvPr/>
          </p:nvSpPr>
          <p:spPr bwMode="auto">
            <a:xfrm>
              <a:off x="3990" y="387"/>
              <a:ext cx="65" cy="90"/>
            </a:xfrm>
            <a:custGeom>
              <a:avLst/>
              <a:gdLst/>
              <a:ahLst/>
              <a:cxnLst>
                <a:cxn ang="0">
                  <a:pos x="0" y="0"/>
                </a:cxn>
                <a:cxn ang="0">
                  <a:pos x="0" y="12"/>
                </a:cxn>
                <a:cxn ang="0">
                  <a:pos x="1" y="24"/>
                </a:cxn>
                <a:cxn ang="0">
                  <a:pos x="5" y="36"/>
                </a:cxn>
                <a:cxn ang="0">
                  <a:pos x="10" y="47"/>
                </a:cxn>
                <a:cxn ang="0">
                  <a:pos x="19" y="55"/>
                </a:cxn>
                <a:cxn ang="0">
                  <a:pos x="28" y="63"/>
                </a:cxn>
                <a:cxn ang="0">
                  <a:pos x="40" y="67"/>
                </a:cxn>
                <a:cxn ang="0">
                  <a:pos x="54" y="70"/>
                </a:cxn>
                <a:cxn ang="0">
                  <a:pos x="55" y="58"/>
                </a:cxn>
                <a:cxn ang="0">
                  <a:pos x="52" y="46"/>
                </a:cxn>
                <a:cxn ang="0">
                  <a:pos x="48" y="35"/>
                </a:cxn>
                <a:cxn ang="0">
                  <a:pos x="43" y="24"/>
                </a:cxn>
                <a:cxn ang="0">
                  <a:pos x="35" y="16"/>
                </a:cxn>
                <a:cxn ang="0">
                  <a:pos x="25" y="9"/>
                </a:cxn>
                <a:cxn ang="0">
                  <a:pos x="13" y="4"/>
                </a:cxn>
                <a:cxn ang="0">
                  <a:pos x="0" y="0"/>
                </a:cxn>
              </a:cxnLst>
              <a:rect l="0" t="0" r="r" b="b"/>
              <a:pathLst>
                <a:path w="55" h="70">
                  <a:moveTo>
                    <a:pt x="0" y="0"/>
                  </a:moveTo>
                  <a:lnTo>
                    <a:pt x="0" y="12"/>
                  </a:lnTo>
                  <a:lnTo>
                    <a:pt x="1" y="24"/>
                  </a:lnTo>
                  <a:lnTo>
                    <a:pt x="5" y="36"/>
                  </a:lnTo>
                  <a:lnTo>
                    <a:pt x="10" y="47"/>
                  </a:lnTo>
                  <a:lnTo>
                    <a:pt x="19" y="55"/>
                  </a:lnTo>
                  <a:lnTo>
                    <a:pt x="28" y="63"/>
                  </a:lnTo>
                  <a:lnTo>
                    <a:pt x="40" y="67"/>
                  </a:lnTo>
                  <a:lnTo>
                    <a:pt x="54" y="70"/>
                  </a:lnTo>
                  <a:lnTo>
                    <a:pt x="55" y="58"/>
                  </a:lnTo>
                  <a:lnTo>
                    <a:pt x="52" y="46"/>
                  </a:lnTo>
                  <a:lnTo>
                    <a:pt x="48" y="35"/>
                  </a:lnTo>
                  <a:lnTo>
                    <a:pt x="43" y="24"/>
                  </a:lnTo>
                  <a:lnTo>
                    <a:pt x="35" y="16"/>
                  </a:lnTo>
                  <a:lnTo>
                    <a:pt x="25" y="9"/>
                  </a:lnTo>
                  <a:lnTo>
                    <a:pt x="13" y="4"/>
                  </a:lnTo>
                  <a:lnTo>
                    <a:pt x="0" y="0"/>
                  </a:lnTo>
                  <a:close/>
                </a:path>
              </a:pathLst>
            </a:custGeom>
            <a:solidFill>
              <a:srgbClr val="21D800"/>
            </a:solidFill>
            <a:ln w="9525">
              <a:solidFill>
                <a:srgbClr val="000000"/>
              </a:solidFill>
              <a:round/>
              <a:headEnd/>
              <a:tailEnd/>
            </a:ln>
          </p:spPr>
          <p:txBody>
            <a:bodyPr/>
            <a:lstStyle/>
            <a:p>
              <a:endParaRPr lang="fr-FR"/>
            </a:p>
          </p:txBody>
        </p:sp>
        <p:sp>
          <p:nvSpPr>
            <p:cNvPr id="42" name="Freeform 180"/>
            <p:cNvSpPr>
              <a:spLocks noChangeAspect="1"/>
            </p:cNvSpPr>
            <p:nvPr/>
          </p:nvSpPr>
          <p:spPr bwMode="auto">
            <a:xfrm>
              <a:off x="3752" y="166"/>
              <a:ext cx="66" cy="90"/>
            </a:xfrm>
            <a:custGeom>
              <a:avLst/>
              <a:gdLst/>
              <a:ahLst/>
              <a:cxnLst>
                <a:cxn ang="0">
                  <a:pos x="0" y="0"/>
                </a:cxn>
                <a:cxn ang="0">
                  <a:pos x="0" y="12"/>
                </a:cxn>
                <a:cxn ang="0">
                  <a:pos x="2" y="24"/>
                </a:cxn>
                <a:cxn ang="0">
                  <a:pos x="6" y="36"/>
                </a:cxn>
                <a:cxn ang="0">
                  <a:pos x="11" y="47"/>
                </a:cxn>
                <a:cxn ang="0">
                  <a:pos x="18" y="57"/>
                </a:cxn>
                <a:cxn ang="0">
                  <a:pos x="28" y="64"/>
                </a:cxn>
                <a:cxn ang="0">
                  <a:pos x="40" y="69"/>
                </a:cxn>
                <a:cxn ang="0">
                  <a:pos x="55" y="70"/>
                </a:cxn>
                <a:cxn ang="0">
                  <a:pos x="56" y="58"/>
                </a:cxn>
                <a:cxn ang="0">
                  <a:pos x="53" y="46"/>
                </a:cxn>
                <a:cxn ang="0">
                  <a:pos x="49" y="35"/>
                </a:cxn>
                <a:cxn ang="0">
                  <a:pos x="44" y="26"/>
                </a:cxn>
                <a:cxn ang="0">
                  <a:pos x="36" y="17"/>
                </a:cxn>
                <a:cxn ang="0">
                  <a:pos x="26" y="11"/>
                </a:cxn>
                <a:cxn ang="0">
                  <a:pos x="14" y="4"/>
                </a:cxn>
                <a:cxn ang="0">
                  <a:pos x="0" y="0"/>
                </a:cxn>
              </a:cxnLst>
              <a:rect l="0" t="0" r="r" b="b"/>
              <a:pathLst>
                <a:path w="56" h="70">
                  <a:moveTo>
                    <a:pt x="0" y="0"/>
                  </a:moveTo>
                  <a:lnTo>
                    <a:pt x="0" y="12"/>
                  </a:lnTo>
                  <a:lnTo>
                    <a:pt x="2" y="24"/>
                  </a:lnTo>
                  <a:lnTo>
                    <a:pt x="6" y="36"/>
                  </a:lnTo>
                  <a:lnTo>
                    <a:pt x="11" y="47"/>
                  </a:lnTo>
                  <a:lnTo>
                    <a:pt x="18" y="57"/>
                  </a:lnTo>
                  <a:lnTo>
                    <a:pt x="28" y="64"/>
                  </a:lnTo>
                  <a:lnTo>
                    <a:pt x="40" y="69"/>
                  </a:lnTo>
                  <a:lnTo>
                    <a:pt x="55" y="70"/>
                  </a:lnTo>
                  <a:lnTo>
                    <a:pt x="56" y="58"/>
                  </a:lnTo>
                  <a:lnTo>
                    <a:pt x="53" y="46"/>
                  </a:lnTo>
                  <a:lnTo>
                    <a:pt x="49" y="35"/>
                  </a:lnTo>
                  <a:lnTo>
                    <a:pt x="44" y="26"/>
                  </a:lnTo>
                  <a:lnTo>
                    <a:pt x="36" y="17"/>
                  </a:lnTo>
                  <a:lnTo>
                    <a:pt x="26" y="11"/>
                  </a:lnTo>
                  <a:lnTo>
                    <a:pt x="14" y="4"/>
                  </a:lnTo>
                  <a:lnTo>
                    <a:pt x="0" y="0"/>
                  </a:lnTo>
                  <a:close/>
                </a:path>
              </a:pathLst>
            </a:custGeom>
            <a:solidFill>
              <a:srgbClr val="21D800"/>
            </a:solidFill>
            <a:ln w="9525">
              <a:solidFill>
                <a:srgbClr val="000000"/>
              </a:solidFill>
              <a:round/>
              <a:headEnd/>
              <a:tailEnd/>
            </a:ln>
          </p:spPr>
          <p:txBody>
            <a:bodyPr/>
            <a:lstStyle/>
            <a:p>
              <a:endParaRPr lang="fr-FR"/>
            </a:p>
          </p:txBody>
        </p:sp>
        <p:sp>
          <p:nvSpPr>
            <p:cNvPr id="43" name="Freeform 181"/>
            <p:cNvSpPr>
              <a:spLocks noChangeAspect="1"/>
            </p:cNvSpPr>
            <p:nvPr/>
          </p:nvSpPr>
          <p:spPr bwMode="auto">
            <a:xfrm>
              <a:off x="3466" y="454"/>
              <a:ext cx="105" cy="59"/>
            </a:xfrm>
            <a:custGeom>
              <a:avLst/>
              <a:gdLst/>
              <a:ahLst/>
              <a:cxnLst>
                <a:cxn ang="0">
                  <a:pos x="0" y="37"/>
                </a:cxn>
                <a:cxn ang="0">
                  <a:pos x="6" y="28"/>
                </a:cxn>
                <a:cxn ang="0">
                  <a:pos x="16" y="18"/>
                </a:cxn>
                <a:cxn ang="0">
                  <a:pos x="27" y="11"/>
                </a:cxn>
                <a:cxn ang="0">
                  <a:pos x="38" y="6"/>
                </a:cxn>
                <a:cxn ang="0">
                  <a:pos x="51" y="2"/>
                </a:cxn>
                <a:cxn ang="0">
                  <a:pos x="63" y="0"/>
                </a:cxn>
                <a:cxn ang="0">
                  <a:pos x="75" y="2"/>
                </a:cxn>
                <a:cxn ang="0">
                  <a:pos x="88" y="6"/>
                </a:cxn>
                <a:cxn ang="0">
                  <a:pos x="82" y="17"/>
                </a:cxn>
                <a:cxn ang="0">
                  <a:pos x="74" y="26"/>
                </a:cxn>
                <a:cxn ang="0">
                  <a:pos x="66" y="34"/>
                </a:cxn>
                <a:cxn ang="0">
                  <a:pos x="56" y="41"/>
                </a:cxn>
                <a:cxn ang="0">
                  <a:pos x="46" y="44"/>
                </a:cxn>
                <a:cxn ang="0">
                  <a:pos x="32" y="45"/>
                </a:cxn>
                <a:cxn ang="0">
                  <a:pos x="17" y="42"/>
                </a:cxn>
                <a:cxn ang="0">
                  <a:pos x="0" y="37"/>
                </a:cxn>
              </a:cxnLst>
              <a:rect l="0" t="0" r="r" b="b"/>
              <a:pathLst>
                <a:path w="88" h="45">
                  <a:moveTo>
                    <a:pt x="0" y="37"/>
                  </a:moveTo>
                  <a:lnTo>
                    <a:pt x="6" y="28"/>
                  </a:lnTo>
                  <a:lnTo>
                    <a:pt x="16" y="18"/>
                  </a:lnTo>
                  <a:lnTo>
                    <a:pt x="27" y="11"/>
                  </a:lnTo>
                  <a:lnTo>
                    <a:pt x="38" y="6"/>
                  </a:lnTo>
                  <a:lnTo>
                    <a:pt x="51" y="2"/>
                  </a:lnTo>
                  <a:lnTo>
                    <a:pt x="63" y="0"/>
                  </a:lnTo>
                  <a:lnTo>
                    <a:pt x="75" y="2"/>
                  </a:lnTo>
                  <a:lnTo>
                    <a:pt x="88" y="6"/>
                  </a:lnTo>
                  <a:lnTo>
                    <a:pt x="82" y="17"/>
                  </a:lnTo>
                  <a:lnTo>
                    <a:pt x="74" y="26"/>
                  </a:lnTo>
                  <a:lnTo>
                    <a:pt x="66" y="34"/>
                  </a:lnTo>
                  <a:lnTo>
                    <a:pt x="56" y="41"/>
                  </a:lnTo>
                  <a:lnTo>
                    <a:pt x="46" y="44"/>
                  </a:lnTo>
                  <a:lnTo>
                    <a:pt x="32" y="45"/>
                  </a:lnTo>
                  <a:lnTo>
                    <a:pt x="17" y="42"/>
                  </a:lnTo>
                  <a:lnTo>
                    <a:pt x="0" y="37"/>
                  </a:lnTo>
                  <a:close/>
                </a:path>
              </a:pathLst>
            </a:custGeom>
            <a:solidFill>
              <a:srgbClr val="21D800"/>
            </a:solidFill>
            <a:ln w="9525">
              <a:solidFill>
                <a:srgbClr val="000000"/>
              </a:solidFill>
              <a:round/>
              <a:headEnd/>
              <a:tailEnd/>
            </a:ln>
          </p:spPr>
          <p:txBody>
            <a:bodyPr/>
            <a:lstStyle/>
            <a:p>
              <a:endParaRPr lang="fr-FR"/>
            </a:p>
          </p:txBody>
        </p:sp>
        <p:sp>
          <p:nvSpPr>
            <p:cNvPr id="44" name="Freeform 182"/>
            <p:cNvSpPr>
              <a:spLocks noChangeAspect="1"/>
            </p:cNvSpPr>
            <p:nvPr/>
          </p:nvSpPr>
          <p:spPr bwMode="auto">
            <a:xfrm>
              <a:off x="3433" y="286"/>
              <a:ext cx="68" cy="91"/>
            </a:xfrm>
            <a:custGeom>
              <a:avLst/>
              <a:gdLst/>
              <a:ahLst/>
              <a:cxnLst>
                <a:cxn ang="0">
                  <a:pos x="0" y="0"/>
                </a:cxn>
                <a:cxn ang="0">
                  <a:pos x="0" y="13"/>
                </a:cxn>
                <a:cxn ang="0">
                  <a:pos x="2" y="25"/>
                </a:cxn>
                <a:cxn ang="0">
                  <a:pos x="6" y="37"/>
                </a:cxn>
                <a:cxn ang="0">
                  <a:pos x="11" y="48"/>
                </a:cxn>
                <a:cxn ang="0">
                  <a:pos x="19" y="56"/>
                </a:cxn>
                <a:cxn ang="0">
                  <a:pos x="29" y="64"/>
                </a:cxn>
                <a:cxn ang="0">
                  <a:pos x="41" y="68"/>
                </a:cxn>
                <a:cxn ang="0">
                  <a:pos x="55" y="71"/>
                </a:cxn>
                <a:cxn ang="0">
                  <a:pos x="56" y="59"/>
                </a:cxn>
                <a:cxn ang="0">
                  <a:pos x="53" y="46"/>
                </a:cxn>
                <a:cxn ang="0">
                  <a:pos x="49" y="36"/>
                </a:cxn>
                <a:cxn ang="0">
                  <a:pos x="44" y="25"/>
                </a:cxn>
                <a:cxn ang="0">
                  <a:pos x="36" y="17"/>
                </a:cxn>
                <a:cxn ang="0">
                  <a:pos x="26" y="10"/>
                </a:cxn>
                <a:cxn ang="0">
                  <a:pos x="14" y="4"/>
                </a:cxn>
                <a:cxn ang="0">
                  <a:pos x="0" y="0"/>
                </a:cxn>
              </a:cxnLst>
              <a:rect l="0" t="0" r="r" b="b"/>
              <a:pathLst>
                <a:path w="56" h="71">
                  <a:moveTo>
                    <a:pt x="0" y="0"/>
                  </a:moveTo>
                  <a:lnTo>
                    <a:pt x="0" y="13"/>
                  </a:lnTo>
                  <a:lnTo>
                    <a:pt x="2" y="25"/>
                  </a:lnTo>
                  <a:lnTo>
                    <a:pt x="6" y="37"/>
                  </a:lnTo>
                  <a:lnTo>
                    <a:pt x="11" y="48"/>
                  </a:lnTo>
                  <a:lnTo>
                    <a:pt x="19" y="56"/>
                  </a:lnTo>
                  <a:lnTo>
                    <a:pt x="29" y="64"/>
                  </a:lnTo>
                  <a:lnTo>
                    <a:pt x="41" y="68"/>
                  </a:lnTo>
                  <a:lnTo>
                    <a:pt x="55" y="71"/>
                  </a:lnTo>
                  <a:lnTo>
                    <a:pt x="56" y="59"/>
                  </a:lnTo>
                  <a:lnTo>
                    <a:pt x="53" y="46"/>
                  </a:lnTo>
                  <a:lnTo>
                    <a:pt x="49" y="36"/>
                  </a:lnTo>
                  <a:lnTo>
                    <a:pt x="44" y="25"/>
                  </a:lnTo>
                  <a:lnTo>
                    <a:pt x="36" y="17"/>
                  </a:lnTo>
                  <a:lnTo>
                    <a:pt x="26" y="10"/>
                  </a:lnTo>
                  <a:lnTo>
                    <a:pt x="14" y="4"/>
                  </a:lnTo>
                  <a:lnTo>
                    <a:pt x="0" y="0"/>
                  </a:lnTo>
                  <a:close/>
                </a:path>
              </a:pathLst>
            </a:custGeom>
            <a:solidFill>
              <a:srgbClr val="21D800"/>
            </a:solidFill>
            <a:ln w="9525">
              <a:solidFill>
                <a:srgbClr val="000000"/>
              </a:solidFill>
              <a:round/>
              <a:headEnd/>
              <a:tailEnd/>
            </a:ln>
          </p:spPr>
          <p:txBody>
            <a:bodyPr/>
            <a:lstStyle/>
            <a:p>
              <a:endParaRPr lang="fr-FR"/>
            </a:p>
          </p:txBody>
        </p:sp>
        <p:grpSp>
          <p:nvGrpSpPr>
            <p:cNvPr id="45" name="Group 240"/>
            <p:cNvGrpSpPr>
              <a:grpSpLocks/>
            </p:cNvGrpSpPr>
            <p:nvPr/>
          </p:nvGrpSpPr>
          <p:grpSpPr bwMode="auto">
            <a:xfrm>
              <a:off x="3297" y="767"/>
              <a:ext cx="1298" cy="1105"/>
              <a:chOff x="3297" y="767"/>
              <a:chExt cx="1298" cy="1105"/>
            </a:xfrm>
          </p:grpSpPr>
          <p:sp>
            <p:nvSpPr>
              <p:cNvPr id="46" name="Rectangle 139"/>
              <p:cNvSpPr>
                <a:spLocks noChangeAspect="1" noChangeArrowheads="1"/>
              </p:cNvSpPr>
              <p:nvPr/>
            </p:nvSpPr>
            <p:spPr bwMode="auto">
              <a:xfrm>
                <a:off x="3334" y="972"/>
                <a:ext cx="1056" cy="571"/>
              </a:xfrm>
              <a:prstGeom prst="rect">
                <a:avLst/>
              </a:prstGeom>
              <a:solidFill>
                <a:srgbClr val="969696"/>
              </a:solidFill>
              <a:ln w="12700">
                <a:solidFill>
                  <a:schemeClr val="tx1"/>
                </a:solidFill>
                <a:miter lim="800000"/>
                <a:headEnd/>
                <a:tailEnd/>
              </a:ln>
              <a:effectLst/>
            </p:spPr>
            <p:txBody>
              <a:bodyPr wrap="none" anchor="ctr"/>
              <a:lstStyle/>
              <a:p>
                <a:endParaRPr lang="fr-FR"/>
              </a:p>
            </p:txBody>
          </p:sp>
          <p:sp>
            <p:nvSpPr>
              <p:cNvPr id="47" name="Freeform 140"/>
              <p:cNvSpPr>
                <a:spLocks noChangeAspect="1"/>
              </p:cNvSpPr>
              <p:nvPr/>
            </p:nvSpPr>
            <p:spPr bwMode="auto">
              <a:xfrm>
                <a:off x="3339" y="981"/>
                <a:ext cx="1046" cy="530"/>
              </a:xfrm>
              <a:custGeom>
                <a:avLst/>
                <a:gdLst/>
                <a:ahLst/>
                <a:cxnLst>
                  <a:cxn ang="0">
                    <a:pos x="1111" y="42"/>
                  </a:cxn>
                  <a:cxn ang="0">
                    <a:pos x="1067" y="122"/>
                  </a:cxn>
                  <a:cxn ang="0">
                    <a:pos x="1012" y="194"/>
                  </a:cxn>
                  <a:cxn ang="0">
                    <a:pos x="947" y="256"/>
                  </a:cxn>
                  <a:cxn ang="0">
                    <a:pos x="874" y="309"/>
                  </a:cxn>
                  <a:cxn ang="0">
                    <a:pos x="792" y="351"/>
                  </a:cxn>
                  <a:cxn ang="0">
                    <a:pos x="706" y="380"/>
                  </a:cxn>
                  <a:cxn ang="0">
                    <a:pos x="612" y="395"/>
                  </a:cxn>
                  <a:cxn ang="0">
                    <a:pos x="516" y="395"/>
                  </a:cxn>
                  <a:cxn ang="0">
                    <a:pos x="424" y="380"/>
                  </a:cxn>
                  <a:cxn ang="0">
                    <a:pos x="336" y="351"/>
                  </a:cxn>
                  <a:cxn ang="0">
                    <a:pos x="254" y="309"/>
                  </a:cxn>
                  <a:cxn ang="0">
                    <a:pos x="180" y="256"/>
                  </a:cxn>
                  <a:cxn ang="0">
                    <a:pos x="116" y="194"/>
                  </a:cxn>
                  <a:cxn ang="0">
                    <a:pos x="61" y="122"/>
                  </a:cxn>
                  <a:cxn ang="0">
                    <a:pos x="17" y="42"/>
                  </a:cxn>
                  <a:cxn ang="0">
                    <a:pos x="35" y="0"/>
                  </a:cxn>
                  <a:cxn ang="0">
                    <a:pos x="109" y="0"/>
                  </a:cxn>
                  <a:cxn ang="0">
                    <a:pos x="189" y="0"/>
                  </a:cxn>
                  <a:cxn ang="0">
                    <a:pos x="272" y="0"/>
                  </a:cxn>
                  <a:cxn ang="0">
                    <a:pos x="357" y="0"/>
                  </a:cxn>
                  <a:cxn ang="0">
                    <a:pos x="443" y="0"/>
                  </a:cxn>
                  <a:cxn ang="0">
                    <a:pos x="529" y="0"/>
                  </a:cxn>
                  <a:cxn ang="0">
                    <a:pos x="615" y="0"/>
                  </a:cxn>
                  <a:cxn ang="0">
                    <a:pos x="697" y="0"/>
                  </a:cxn>
                  <a:cxn ang="0">
                    <a:pos x="777" y="0"/>
                  </a:cxn>
                  <a:cxn ang="0">
                    <a:pos x="852" y="0"/>
                  </a:cxn>
                  <a:cxn ang="0">
                    <a:pos x="921" y="0"/>
                  </a:cxn>
                  <a:cxn ang="0">
                    <a:pos x="983" y="0"/>
                  </a:cxn>
                  <a:cxn ang="0">
                    <a:pos x="1036" y="0"/>
                  </a:cxn>
                  <a:cxn ang="0">
                    <a:pos x="1081" y="0"/>
                  </a:cxn>
                  <a:cxn ang="0">
                    <a:pos x="1116" y="0"/>
                  </a:cxn>
                </a:cxnLst>
                <a:rect l="0" t="0" r="r" b="b"/>
                <a:pathLst>
                  <a:path w="1128" h="396">
                    <a:moveTo>
                      <a:pt x="1128" y="0"/>
                    </a:moveTo>
                    <a:lnTo>
                      <a:pt x="1111" y="42"/>
                    </a:lnTo>
                    <a:lnTo>
                      <a:pt x="1090" y="83"/>
                    </a:lnTo>
                    <a:lnTo>
                      <a:pt x="1067" y="122"/>
                    </a:lnTo>
                    <a:lnTo>
                      <a:pt x="1042" y="159"/>
                    </a:lnTo>
                    <a:lnTo>
                      <a:pt x="1012" y="194"/>
                    </a:lnTo>
                    <a:lnTo>
                      <a:pt x="981" y="227"/>
                    </a:lnTo>
                    <a:lnTo>
                      <a:pt x="947" y="256"/>
                    </a:lnTo>
                    <a:lnTo>
                      <a:pt x="912" y="285"/>
                    </a:lnTo>
                    <a:lnTo>
                      <a:pt x="874" y="309"/>
                    </a:lnTo>
                    <a:lnTo>
                      <a:pt x="834" y="331"/>
                    </a:lnTo>
                    <a:lnTo>
                      <a:pt x="792" y="351"/>
                    </a:lnTo>
                    <a:lnTo>
                      <a:pt x="749" y="366"/>
                    </a:lnTo>
                    <a:lnTo>
                      <a:pt x="706" y="380"/>
                    </a:lnTo>
                    <a:lnTo>
                      <a:pt x="660" y="388"/>
                    </a:lnTo>
                    <a:lnTo>
                      <a:pt x="612" y="395"/>
                    </a:lnTo>
                    <a:lnTo>
                      <a:pt x="565" y="396"/>
                    </a:lnTo>
                    <a:lnTo>
                      <a:pt x="516" y="395"/>
                    </a:lnTo>
                    <a:lnTo>
                      <a:pt x="470" y="388"/>
                    </a:lnTo>
                    <a:lnTo>
                      <a:pt x="424" y="380"/>
                    </a:lnTo>
                    <a:lnTo>
                      <a:pt x="379" y="366"/>
                    </a:lnTo>
                    <a:lnTo>
                      <a:pt x="336" y="351"/>
                    </a:lnTo>
                    <a:lnTo>
                      <a:pt x="294" y="331"/>
                    </a:lnTo>
                    <a:lnTo>
                      <a:pt x="254" y="309"/>
                    </a:lnTo>
                    <a:lnTo>
                      <a:pt x="216" y="285"/>
                    </a:lnTo>
                    <a:lnTo>
                      <a:pt x="180" y="256"/>
                    </a:lnTo>
                    <a:lnTo>
                      <a:pt x="147" y="227"/>
                    </a:lnTo>
                    <a:lnTo>
                      <a:pt x="116" y="194"/>
                    </a:lnTo>
                    <a:lnTo>
                      <a:pt x="86" y="159"/>
                    </a:lnTo>
                    <a:lnTo>
                      <a:pt x="61" y="122"/>
                    </a:lnTo>
                    <a:lnTo>
                      <a:pt x="38" y="83"/>
                    </a:lnTo>
                    <a:lnTo>
                      <a:pt x="17" y="42"/>
                    </a:lnTo>
                    <a:lnTo>
                      <a:pt x="0" y="0"/>
                    </a:lnTo>
                    <a:lnTo>
                      <a:pt x="35" y="0"/>
                    </a:lnTo>
                    <a:lnTo>
                      <a:pt x="71" y="0"/>
                    </a:lnTo>
                    <a:lnTo>
                      <a:pt x="109" y="0"/>
                    </a:lnTo>
                    <a:lnTo>
                      <a:pt x="149" y="0"/>
                    </a:lnTo>
                    <a:lnTo>
                      <a:pt x="189" y="0"/>
                    </a:lnTo>
                    <a:lnTo>
                      <a:pt x="230" y="0"/>
                    </a:lnTo>
                    <a:lnTo>
                      <a:pt x="272" y="0"/>
                    </a:lnTo>
                    <a:lnTo>
                      <a:pt x="314" y="0"/>
                    </a:lnTo>
                    <a:lnTo>
                      <a:pt x="357" y="0"/>
                    </a:lnTo>
                    <a:lnTo>
                      <a:pt x="399" y="0"/>
                    </a:lnTo>
                    <a:lnTo>
                      <a:pt x="443" y="0"/>
                    </a:lnTo>
                    <a:lnTo>
                      <a:pt x="486" y="0"/>
                    </a:lnTo>
                    <a:lnTo>
                      <a:pt x="529" y="0"/>
                    </a:lnTo>
                    <a:lnTo>
                      <a:pt x="573" y="0"/>
                    </a:lnTo>
                    <a:lnTo>
                      <a:pt x="615" y="0"/>
                    </a:lnTo>
                    <a:lnTo>
                      <a:pt x="657" y="0"/>
                    </a:lnTo>
                    <a:lnTo>
                      <a:pt x="697" y="0"/>
                    </a:lnTo>
                    <a:lnTo>
                      <a:pt x="738" y="0"/>
                    </a:lnTo>
                    <a:lnTo>
                      <a:pt x="777" y="0"/>
                    </a:lnTo>
                    <a:lnTo>
                      <a:pt x="815" y="0"/>
                    </a:lnTo>
                    <a:lnTo>
                      <a:pt x="852" y="0"/>
                    </a:lnTo>
                    <a:lnTo>
                      <a:pt x="887" y="0"/>
                    </a:lnTo>
                    <a:lnTo>
                      <a:pt x="921" y="0"/>
                    </a:lnTo>
                    <a:lnTo>
                      <a:pt x="952" y="0"/>
                    </a:lnTo>
                    <a:lnTo>
                      <a:pt x="983" y="0"/>
                    </a:lnTo>
                    <a:lnTo>
                      <a:pt x="1011" y="0"/>
                    </a:lnTo>
                    <a:lnTo>
                      <a:pt x="1036" y="0"/>
                    </a:lnTo>
                    <a:lnTo>
                      <a:pt x="1061" y="0"/>
                    </a:lnTo>
                    <a:lnTo>
                      <a:pt x="1081" y="0"/>
                    </a:lnTo>
                    <a:lnTo>
                      <a:pt x="1100" y="0"/>
                    </a:lnTo>
                    <a:lnTo>
                      <a:pt x="1116" y="0"/>
                    </a:lnTo>
                    <a:lnTo>
                      <a:pt x="1128" y="0"/>
                    </a:lnTo>
                    <a:close/>
                  </a:path>
                </a:pathLst>
              </a:custGeom>
              <a:solidFill>
                <a:srgbClr val="D7FFF7"/>
              </a:solidFill>
              <a:ln w="9525">
                <a:noFill/>
                <a:round/>
                <a:headEnd/>
                <a:tailEnd/>
              </a:ln>
            </p:spPr>
            <p:txBody>
              <a:bodyPr/>
              <a:lstStyle/>
              <a:p>
                <a:endParaRPr lang="fr-FR"/>
              </a:p>
            </p:txBody>
          </p:sp>
          <p:sp>
            <p:nvSpPr>
              <p:cNvPr id="48" name="Freeform 141"/>
              <p:cNvSpPr>
                <a:spLocks noChangeAspect="1"/>
              </p:cNvSpPr>
              <p:nvPr/>
            </p:nvSpPr>
            <p:spPr bwMode="auto">
              <a:xfrm>
                <a:off x="3446" y="986"/>
                <a:ext cx="838" cy="435"/>
              </a:xfrm>
              <a:custGeom>
                <a:avLst/>
                <a:gdLst/>
                <a:ahLst/>
                <a:cxnLst>
                  <a:cxn ang="0">
                    <a:pos x="361" y="211"/>
                  </a:cxn>
                  <a:cxn ang="0">
                    <a:pos x="326" y="194"/>
                  </a:cxn>
                  <a:cxn ang="0">
                    <a:pos x="310" y="182"/>
                  </a:cxn>
                  <a:cxn ang="0">
                    <a:pos x="273" y="165"/>
                  </a:cxn>
                  <a:cxn ang="0">
                    <a:pos x="268" y="279"/>
                  </a:cxn>
                  <a:cxn ang="0">
                    <a:pos x="246" y="167"/>
                  </a:cxn>
                  <a:cxn ang="0">
                    <a:pos x="263" y="336"/>
                  </a:cxn>
                  <a:cxn ang="0">
                    <a:pos x="223" y="294"/>
                  </a:cxn>
                  <a:cxn ang="0">
                    <a:pos x="216" y="294"/>
                  </a:cxn>
                  <a:cxn ang="0">
                    <a:pos x="238" y="144"/>
                  </a:cxn>
                  <a:cxn ang="0">
                    <a:pos x="208" y="219"/>
                  </a:cxn>
                  <a:cxn ang="0">
                    <a:pos x="165" y="312"/>
                  </a:cxn>
                  <a:cxn ang="0">
                    <a:pos x="203" y="127"/>
                  </a:cxn>
                  <a:cxn ang="0">
                    <a:pos x="155" y="286"/>
                  </a:cxn>
                  <a:cxn ang="0">
                    <a:pos x="164" y="183"/>
                  </a:cxn>
                  <a:cxn ang="0">
                    <a:pos x="104" y="256"/>
                  </a:cxn>
                  <a:cxn ang="0">
                    <a:pos x="112" y="198"/>
                  </a:cxn>
                  <a:cxn ang="0">
                    <a:pos x="165" y="134"/>
                  </a:cxn>
                  <a:cxn ang="0">
                    <a:pos x="69" y="180"/>
                  </a:cxn>
                  <a:cxn ang="0">
                    <a:pos x="109" y="156"/>
                  </a:cxn>
                  <a:cxn ang="0">
                    <a:pos x="78" y="125"/>
                  </a:cxn>
                  <a:cxn ang="0">
                    <a:pos x="177" y="122"/>
                  </a:cxn>
                  <a:cxn ang="0">
                    <a:pos x="223" y="37"/>
                  </a:cxn>
                  <a:cxn ang="0">
                    <a:pos x="109" y="91"/>
                  </a:cxn>
                  <a:cxn ang="0">
                    <a:pos x="1" y="129"/>
                  </a:cxn>
                  <a:cxn ang="0">
                    <a:pos x="92" y="87"/>
                  </a:cxn>
                  <a:cxn ang="0">
                    <a:pos x="58" y="73"/>
                  </a:cxn>
                  <a:cxn ang="0">
                    <a:pos x="94" y="54"/>
                  </a:cxn>
                  <a:cxn ang="0">
                    <a:pos x="206" y="37"/>
                  </a:cxn>
                  <a:cxn ang="0">
                    <a:pos x="151" y="3"/>
                  </a:cxn>
                  <a:cxn ang="0">
                    <a:pos x="464" y="3"/>
                  </a:cxn>
                  <a:cxn ang="0">
                    <a:pos x="558" y="53"/>
                  </a:cxn>
                  <a:cxn ang="0">
                    <a:pos x="603" y="42"/>
                  </a:cxn>
                  <a:cxn ang="0">
                    <a:pos x="578" y="57"/>
                  </a:cxn>
                  <a:cxn ang="0">
                    <a:pos x="674" y="91"/>
                  </a:cxn>
                  <a:cxn ang="0">
                    <a:pos x="632" y="79"/>
                  </a:cxn>
                  <a:cxn ang="0">
                    <a:pos x="512" y="53"/>
                  </a:cxn>
                  <a:cxn ang="0">
                    <a:pos x="486" y="96"/>
                  </a:cxn>
                  <a:cxn ang="0">
                    <a:pos x="592" y="115"/>
                  </a:cxn>
                  <a:cxn ang="0">
                    <a:pos x="604" y="115"/>
                  </a:cxn>
                  <a:cxn ang="0">
                    <a:pos x="653" y="154"/>
                  </a:cxn>
                  <a:cxn ang="0">
                    <a:pos x="567" y="135"/>
                  </a:cxn>
                  <a:cxn ang="0">
                    <a:pos x="569" y="158"/>
                  </a:cxn>
                  <a:cxn ang="0">
                    <a:pos x="619" y="259"/>
                  </a:cxn>
                  <a:cxn ang="0">
                    <a:pos x="567" y="164"/>
                  </a:cxn>
                  <a:cxn ang="0">
                    <a:pos x="573" y="274"/>
                  </a:cxn>
                  <a:cxn ang="0">
                    <a:pos x="536" y="160"/>
                  </a:cxn>
                  <a:cxn ang="0">
                    <a:pos x="531" y="245"/>
                  </a:cxn>
                  <a:cxn ang="0">
                    <a:pos x="529" y="261"/>
                  </a:cxn>
                  <a:cxn ang="0">
                    <a:pos x="474" y="119"/>
                  </a:cxn>
                  <a:cxn ang="0">
                    <a:pos x="494" y="259"/>
                  </a:cxn>
                  <a:cxn ang="0">
                    <a:pos x="519" y="324"/>
                  </a:cxn>
                  <a:cxn ang="0">
                    <a:pos x="470" y="314"/>
                  </a:cxn>
                  <a:cxn ang="0">
                    <a:pos x="478" y="240"/>
                  </a:cxn>
                  <a:cxn ang="0">
                    <a:pos x="443" y="226"/>
                  </a:cxn>
                  <a:cxn ang="0">
                    <a:pos x="437" y="225"/>
                  </a:cxn>
                  <a:cxn ang="0">
                    <a:pos x="412" y="125"/>
                  </a:cxn>
                  <a:cxn ang="0">
                    <a:pos x="395" y="237"/>
                  </a:cxn>
                  <a:cxn ang="0">
                    <a:pos x="328" y="257"/>
                  </a:cxn>
                  <a:cxn ang="0">
                    <a:pos x="407" y="100"/>
                  </a:cxn>
                  <a:cxn ang="0">
                    <a:pos x="361" y="83"/>
                  </a:cxn>
                  <a:cxn ang="0">
                    <a:pos x="348" y="47"/>
                  </a:cxn>
                </a:cxnLst>
                <a:rect l="0" t="0" r="r" b="b"/>
                <a:pathLst>
                  <a:path w="703" h="337">
                    <a:moveTo>
                      <a:pt x="311" y="39"/>
                    </a:moveTo>
                    <a:lnTo>
                      <a:pt x="306" y="53"/>
                    </a:lnTo>
                    <a:lnTo>
                      <a:pt x="298" y="61"/>
                    </a:lnTo>
                    <a:lnTo>
                      <a:pt x="291" y="68"/>
                    </a:lnTo>
                    <a:lnTo>
                      <a:pt x="290" y="79"/>
                    </a:lnTo>
                    <a:lnTo>
                      <a:pt x="294" y="98"/>
                    </a:lnTo>
                    <a:lnTo>
                      <a:pt x="296" y="110"/>
                    </a:lnTo>
                    <a:lnTo>
                      <a:pt x="296" y="119"/>
                    </a:lnTo>
                    <a:lnTo>
                      <a:pt x="298" y="125"/>
                    </a:lnTo>
                    <a:lnTo>
                      <a:pt x="302" y="137"/>
                    </a:lnTo>
                    <a:lnTo>
                      <a:pt x="305" y="149"/>
                    </a:lnTo>
                    <a:lnTo>
                      <a:pt x="309" y="163"/>
                    </a:lnTo>
                    <a:lnTo>
                      <a:pt x="315" y="176"/>
                    </a:lnTo>
                    <a:lnTo>
                      <a:pt x="322" y="186"/>
                    </a:lnTo>
                    <a:lnTo>
                      <a:pt x="329" y="187"/>
                    </a:lnTo>
                    <a:lnTo>
                      <a:pt x="337" y="190"/>
                    </a:lnTo>
                    <a:lnTo>
                      <a:pt x="349" y="199"/>
                    </a:lnTo>
                    <a:lnTo>
                      <a:pt x="361" y="211"/>
                    </a:lnTo>
                    <a:lnTo>
                      <a:pt x="370" y="218"/>
                    </a:lnTo>
                    <a:lnTo>
                      <a:pt x="375" y="224"/>
                    </a:lnTo>
                    <a:lnTo>
                      <a:pt x="382" y="230"/>
                    </a:lnTo>
                    <a:lnTo>
                      <a:pt x="387" y="238"/>
                    </a:lnTo>
                    <a:lnTo>
                      <a:pt x="391" y="243"/>
                    </a:lnTo>
                    <a:lnTo>
                      <a:pt x="391" y="245"/>
                    </a:lnTo>
                    <a:lnTo>
                      <a:pt x="387" y="244"/>
                    </a:lnTo>
                    <a:lnTo>
                      <a:pt x="383" y="241"/>
                    </a:lnTo>
                    <a:lnTo>
                      <a:pt x="380" y="238"/>
                    </a:lnTo>
                    <a:lnTo>
                      <a:pt x="376" y="236"/>
                    </a:lnTo>
                    <a:lnTo>
                      <a:pt x="372" y="229"/>
                    </a:lnTo>
                    <a:lnTo>
                      <a:pt x="367" y="222"/>
                    </a:lnTo>
                    <a:lnTo>
                      <a:pt x="360" y="215"/>
                    </a:lnTo>
                    <a:lnTo>
                      <a:pt x="352" y="211"/>
                    </a:lnTo>
                    <a:lnTo>
                      <a:pt x="344" y="206"/>
                    </a:lnTo>
                    <a:lnTo>
                      <a:pt x="336" y="201"/>
                    </a:lnTo>
                    <a:lnTo>
                      <a:pt x="330" y="196"/>
                    </a:lnTo>
                    <a:lnTo>
                      <a:pt x="326" y="194"/>
                    </a:lnTo>
                    <a:lnTo>
                      <a:pt x="325" y="192"/>
                    </a:lnTo>
                    <a:lnTo>
                      <a:pt x="325" y="194"/>
                    </a:lnTo>
                    <a:lnTo>
                      <a:pt x="323" y="199"/>
                    </a:lnTo>
                    <a:lnTo>
                      <a:pt x="321" y="209"/>
                    </a:lnTo>
                    <a:lnTo>
                      <a:pt x="321" y="222"/>
                    </a:lnTo>
                    <a:lnTo>
                      <a:pt x="322" y="233"/>
                    </a:lnTo>
                    <a:lnTo>
                      <a:pt x="323" y="238"/>
                    </a:lnTo>
                    <a:lnTo>
                      <a:pt x="322" y="241"/>
                    </a:lnTo>
                    <a:lnTo>
                      <a:pt x="318" y="247"/>
                    </a:lnTo>
                    <a:lnTo>
                      <a:pt x="314" y="252"/>
                    </a:lnTo>
                    <a:lnTo>
                      <a:pt x="314" y="252"/>
                    </a:lnTo>
                    <a:lnTo>
                      <a:pt x="315" y="247"/>
                    </a:lnTo>
                    <a:lnTo>
                      <a:pt x="315" y="234"/>
                    </a:lnTo>
                    <a:lnTo>
                      <a:pt x="315" y="221"/>
                    </a:lnTo>
                    <a:lnTo>
                      <a:pt x="317" y="211"/>
                    </a:lnTo>
                    <a:lnTo>
                      <a:pt x="317" y="203"/>
                    </a:lnTo>
                    <a:lnTo>
                      <a:pt x="314" y="192"/>
                    </a:lnTo>
                    <a:lnTo>
                      <a:pt x="310" y="182"/>
                    </a:lnTo>
                    <a:lnTo>
                      <a:pt x="306" y="173"/>
                    </a:lnTo>
                    <a:lnTo>
                      <a:pt x="302" y="165"/>
                    </a:lnTo>
                    <a:lnTo>
                      <a:pt x="298" y="153"/>
                    </a:lnTo>
                    <a:lnTo>
                      <a:pt x="295" y="141"/>
                    </a:lnTo>
                    <a:lnTo>
                      <a:pt x="294" y="131"/>
                    </a:lnTo>
                    <a:lnTo>
                      <a:pt x="292" y="122"/>
                    </a:lnTo>
                    <a:lnTo>
                      <a:pt x="291" y="114"/>
                    </a:lnTo>
                    <a:lnTo>
                      <a:pt x="288" y="107"/>
                    </a:lnTo>
                    <a:lnTo>
                      <a:pt x="284" y="102"/>
                    </a:lnTo>
                    <a:lnTo>
                      <a:pt x="281" y="96"/>
                    </a:lnTo>
                    <a:lnTo>
                      <a:pt x="277" y="89"/>
                    </a:lnTo>
                    <a:lnTo>
                      <a:pt x="272" y="104"/>
                    </a:lnTo>
                    <a:lnTo>
                      <a:pt x="269" y="112"/>
                    </a:lnTo>
                    <a:lnTo>
                      <a:pt x="268" y="121"/>
                    </a:lnTo>
                    <a:lnTo>
                      <a:pt x="267" y="137"/>
                    </a:lnTo>
                    <a:lnTo>
                      <a:pt x="268" y="146"/>
                    </a:lnTo>
                    <a:lnTo>
                      <a:pt x="271" y="154"/>
                    </a:lnTo>
                    <a:lnTo>
                      <a:pt x="273" y="165"/>
                    </a:lnTo>
                    <a:lnTo>
                      <a:pt x="275" y="177"/>
                    </a:lnTo>
                    <a:lnTo>
                      <a:pt x="276" y="190"/>
                    </a:lnTo>
                    <a:lnTo>
                      <a:pt x="277" y="198"/>
                    </a:lnTo>
                    <a:lnTo>
                      <a:pt x="277" y="205"/>
                    </a:lnTo>
                    <a:lnTo>
                      <a:pt x="279" y="214"/>
                    </a:lnTo>
                    <a:lnTo>
                      <a:pt x="279" y="225"/>
                    </a:lnTo>
                    <a:lnTo>
                      <a:pt x="277" y="233"/>
                    </a:lnTo>
                    <a:lnTo>
                      <a:pt x="276" y="243"/>
                    </a:lnTo>
                    <a:lnTo>
                      <a:pt x="275" y="256"/>
                    </a:lnTo>
                    <a:lnTo>
                      <a:pt x="273" y="270"/>
                    </a:lnTo>
                    <a:lnTo>
                      <a:pt x="273" y="279"/>
                    </a:lnTo>
                    <a:lnTo>
                      <a:pt x="272" y="286"/>
                    </a:lnTo>
                    <a:lnTo>
                      <a:pt x="271" y="294"/>
                    </a:lnTo>
                    <a:lnTo>
                      <a:pt x="267" y="294"/>
                    </a:lnTo>
                    <a:lnTo>
                      <a:pt x="265" y="298"/>
                    </a:lnTo>
                    <a:lnTo>
                      <a:pt x="265" y="298"/>
                    </a:lnTo>
                    <a:lnTo>
                      <a:pt x="267" y="290"/>
                    </a:lnTo>
                    <a:lnTo>
                      <a:pt x="268" y="279"/>
                    </a:lnTo>
                    <a:lnTo>
                      <a:pt x="269" y="271"/>
                    </a:lnTo>
                    <a:lnTo>
                      <a:pt x="271" y="264"/>
                    </a:lnTo>
                    <a:lnTo>
                      <a:pt x="271" y="253"/>
                    </a:lnTo>
                    <a:lnTo>
                      <a:pt x="271" y="243"/>
                    </a:lnTo>
                    <a:lnTo>
                      <a:pt x="272" y="234"/>
                    </a:lnTo>
                    <a:lnTo>
                      <a:pt x="273" y="228"/>
                    </a:lnTo>
                    <a:lnTo>
                      <a:pt x="275" y="219"/>
                    </a:lnTo>
                    <a:lnTo>
                      <a:pt x="275" y="210"/>
                    </a:lnTo>
                    <a:lnTo>
                      <a:pt x="272" y="199"/>
                    </a:lnTo>
                    <a:lnTo>
                      <a:pt x="269" y="188"/>
                    </a:lnTo>
                    <a:lnTo>
                      <a:pt x="265" y="177"/>
                    </a:lnTo>
                    <a:lnTo>
                      <a:pt x="264" y="168"/>
                    </a:lnTo>
                    <a:lnTo>
                      <a:pt x="261" y="157"/>
                    </a:lnTo>
                    <a:lnTo>
                      <a:pt x="258" y="148"/>
                    </a:lnTo>
                    <a:lnTo>
                      <a:pt x="253" y="138"/>
                    </a:lnTo>
                    <a:lnTo>
                      <a:pt x="250" y="152"/>
                    </a:lnTo>
                    <a:lnTo>
                      <a:pt x="249" y="160"/>
                    </a:lnTo>
                    <a:lnTo>
                      <a:pt x="246" y="167"/>
                    </a:lnTo>
                    <a:lnTo>
                      <a:pt x="244" y="177"/>
                    </a:lnTo>
                    <a:lnTo>
                      <a:pt x="242" y="191"/>
                    </a:lnTo>
                    <a:lnTo>
                      <a:pt x="241" y="203"/>
                    </a:lnTo>
                    <a:lnTo>
                      <a:pt x="239" y="217"/>
                    </a:lnTo>
                    <a:lnTo>
                      <a:pt x="239" y="232"/>
                    </a:lnTo>
                    <a:lnTo>
                      <a:pt x="239" y="243"/>
                    </a:lnTo>
                    <a:lnTo>
                      <a:pt x="239" y="249"/>
                    </a:lnTo>
                    <a:lnTo>
                      <a:pt x="239" y="255"/>
                    </a:lnTo>
                    <a:lnTo>
                      <a:pt x="242" y="268"/>
                    </a:lnTo>
                    <a:lnTo>
                      <a:pt x="246" y="283"/>
                    </a:lnTo>
                    <a:lnTo>
                      <a:pt x="250" y="293"/>
                    </a:lnTo>
                    <a:lnTo>
                      <a:pt x="253" y="301"/>
                    </a:lnTo>
                    <a:lnTo>
                      <a:pt x="258" y="308"/>
                    </a:lnTo>
                    <a:lnTo>
                      <a:pt x="263" y="316"/>
                    </a:lnTo>
                    <a:lnTo>
                      <a:pt x="264" y="321"/>
                    </a:lnTo>
                    <a:lnTo>
                      <a:pt x="264" y="327"/>
                    </a:lnTo>
                    <a:lnTo>
                      <a:pt x="265" y="332"/>
                    </a:lnTo>
                    <a:lnTo>
                      <a:pt x="263" y="336"/>
                    </a:lnTo>
                    <a:lnTo>
                      <a:pt x="264" y="337"/>
                    </a:lnTo>
                    <a:lnTo>
                      <a:pt x="264" y="337"/>
                    </a:lnTo>
                    <a:lnTo>
                      <a:pt x="261" y="332"/>
                    </a:lnTo>
                    <a:lnTo>
                      <a:pt x="258" y="325"/>
                    </a:lnTo>
                    <a:lnTo>
                      <a:pt x="257" y="321"/>
                    </a:lnTo>
                    <a:lnTo>
                      <a:pt x="256" y="317"/>
                    </a:lnTo>
                    <a:lnTo>
                      <a:pt x="253" y="309"/>
                    </a:lnTo>
                    <a:lnTo>
                      <a:pt x="248" y="298"/>
                    </a:lnTo>
                    <a:lnTo>
                      <a:pt x="242" y="289"/>
                    </a:lnTo>
                    <a:lnTo>
                      <a:pt x="239" y="283"/>
                    </a:lnTo>
                    <a:lnTo>
                      <a:pt x="238" y="280"/>
                    </a:lnTo>
                    <a:lnTo>
                      <a:pt x="238" y="278"/>
                    </a:lnTo>
                    <a:lnTo>
                      <a:pt x="237" y="274"/>
                    </a:lnTo>
                    <a:lnTo>
                      <a:pt x="234" y="272"/>
                    </a:lnTo>
                    <a:lnTo>
                      <a:pt x="230" y="276"/>
                    </a:lnTo>
                    <a:lnTo>
                      <a:pt x="227" y="283"/>
                    </a:lnTo>
                    <a:lnTo>
                      <a:pt x="226" y="289"/>
                    </a:lnTo>
                    <a:lnTo>
                      <a:pt x="223" y="294"/>
                    </a:lnTo>
                    <a:lnTo>
                      <a:pt x="219" y="302"/>
                    </a:lnTo>
                    <a:lnTo>
                      <a:pt x="215" y="310"/>
                    </a:lnTo>
                    <a:lnTo>
                      <a:pt x="212" y="314"/>
                    </a:lnTo>
                    <a:lnTo>
                      <a:pt x="211" y="318"/>
                    </a:lnTo>
                    <a:lnTo>
                      <a:pt x="210" y="325"/>
                    </a:lnTo>
                    <a:lnTo>
                      <a:pt x="210" y="332"/>
                    </a:lnTo>
                    <a:lnTo>
                      <a:pt x="211" y="335"/>
                    </a:lnTo>
                    <a:lnTo>
                      <a:pt x="211" y="336"/>
                    </a:lnTo>
                    <a:lnTo>
                      <a:pt x="208" y="336"/>
                    </a:lnTo>
                    <a:lnTo>
                      <a:pt x="204" y="336"/>
                    </a:lnTo>
                    <a:lnTo>
                      <a:pt x="202" y="336"/>
                    </a:lnTo>
                    <a:lnTo>
                      <a:pt x="202" y="333"/>
                    </a:lnTo>
                    <a:lnTo>
                      <a:pt x="204" y="325"/>
                    </a:lnTo>
                    <a:lnTo>
                      <a:pt x="207" y="317"/>
                    </a:lnTo>
                    <a:lnTo>
                      <a:pt x="208" y="312"/>
                    </a:lnTo>
                    <a:lnTo>
                      <a:pt x="211" y="308"/>
                    </a:lnTo>
                    <a:lnTo>
                      <a:pt x="214" y="301"/>
                    </a:lnTo>
                    <a:lnTo>
                      <a:pt x="216" y="294"/>
                    </a:lnTo>
                    <a:lnTo>
                      <a:pt x="218" y="289"/>
                    </a:lnTo>
                    <a:lnTo>
                      <a:pt x="220" y="283"/>
                    </a:lnTo>
                    <a:lnTo>
                      <a:pt x="223" y="275"/>
                    </a:lnTo>
                    <a:lnTo>
                      <a:pt x="226" y="270"/>
                    </a:lnTo>
                    <a:lnTo>
                      <a:pt x="226" y="268"/>
                    </a:lnTo>
                    <a:lnTo>
                      <a:pt x="226" y="264"/>
                    </a:lnTo>
                    <a:lnTo>
                      <a:pt x="227" y="253"/>
                    </a:lnTo>
                    <a:lnTo>
                      <a:pt x="229" y="240"/>
                    </a:lnTo>
                    <a:lnTo>
                      <a:pt x="231" y="229"/>
                    </a:lnTo>
                    <a:lnTo>
                      <a:pt x="233" y="219"/>
                    </a:lnTo>
                    <a:lnTo>
                      <a:pt x="233" y="210"/>
                    </a:lnTo>
                    <a:lnTo>
                      <a:pt x="233" y="201"/>
                    </a:lnTo>
                    <a:lnTo>
                      <a:pt x="235" y="191"/>
                    </a:lnTo>
                    <a:lnTo>
                      <a:pt x="237" y="183"/>
                    </a:lnTo>
                    <a:lnTo>
                      <a:pt x="237" y="173"/>
                    </a:lnTo>
                    <a:lnTo>
                      <a:pt x="238" y="164"/>
                    </a:lnTo>
                    <a:lnTo>
                      <a:pt x="238" y="153"/>
                    </a:lnTo>
                    <a:lnTo>
                      <a:pt x="238" y="144"/>
                    </a:lnTo>
                    <a:lnTo>
                      <a:pt x="239" y="135"/>
                    </a:lnTo>
                    <a:lnTo>
                      <a:pt x="242" y="129"/>
                    </a:lnTo>
                    <a:lnTo>
                      <a:pt x="242" y="122"/>
                    </a:lnTo>
                    <a:lnTo>
                      <a:pt x="241" y="119"/>
                    </a:lnTo>
                    <a:lnTo>
                      <a:pt x="235" y="121"/>
                    </a:lnTo>
                    <a:lnTo>
                      <a:pt x="230" y="123"/>
                    </a:lnTo>
                    <a:lnTo>
                      <a:pt x="227" y="126"/>
                    </a:lnTo>
                    <a:lnTo>
                      <a:pt x="225" y="131"/>
                    </a:lnTo>
                    <a:lnTo>
                      <a:pt x="220" y="141"/>
                    </a:lnTo>
                    <a:lnTo>
                      <a:pt x="216" y="150"/>
                    </a:lnTo>
                    <a:lnTo>
                      <a:pt x="215" y="157"/>
                    </a:lnTo>
                    <a:lnTo>
                      <a:pt x="214" y="163"/>
                    </a:lnTo>
                    <a:lnTo>
                      <a:pt x="212" y="173"/>
                    </a:lnTo>
                    <a:lnTo>
                      <a:pt x="212" y="183"/>
                    </a:lnTo>
                    <a:lnTo>
                      <a:pt x="214" y="188"/>
                    </a:lnTo>
                    <a:lnTo>
                      <a:pt x="215" y="194"/>
                    </a:lnTo>
                    <a:lnTo>
                      <a:pt x="212" y="206"/>
                    </a:lnTo>
                    <a:lnTo>
                      <a:pt x="208" y="219"/>
                    </a:lnTo>
                    <a:lnTo>
                      <a:pt x="206" y="228"/>
                    </a:lnTo>
                    <a:lnTo>
                      <a:pt x="203" y="236"/>
                    </a:lnTo>
                    <a:lnTo>
                      <a:pt x="197" y="248"/>
                    </a:lnTo>
                    <a:lnTo>
                      <a:pt x="193" y="259"/>
                    </a:lnTo>
                    <a:lnTo>
                      <a:pt x="192" y="266"/>
                    </a:lnTo>
                    <a:lnTo>
                      <a:pt x="191" y="272"/>
                    </a:lnTo>
                    <a:lnTo>
                      <a:pt x="187" y="283"/>
                    </a:lnTo>
                    <a:lnTo>
                      <a:pt x="181" y="294"/>
                    </a:lnTo>
                    <a:lnTo>
                      <a:pt x="177" y="303"/>
                    </a:lnTo>
                    <a:lnTo>
                      <a:pt x="173" y="310"/>
                    </a:lnTo>
                    <a:lnTo>
                      <a:pt x="166" y="317"/>
                    </a:lnTo>
                    <a:lnTo>
                      <a:pt x="160" y="324"/>
                    </a:lnTo>
                    <a:lnTo>
                      <a:pt x="155" y="328"/>
                    </a:lnTo>
                    <a:lnTo>
                      <a:pt x="154" y="328"/>
                    </a:lnTo>
                    <a:lnTo>
                      <a:pt x="155" y="324"/>
                    </a:lnTo>
                    <a:lnTo>
                      <a:pt x="158" y="318"/>
                    </a:lnTo>
                    <a:lnTo>
                      <a:pt x="162" y="316"/>
                    </a:lnTo>
                    <a:lnTo>
                      <a:pt x="165" y="312"/>
                    </a:lnTo>
                    <a:lnTo>
                      <a:pt x="169" y="305"/>
                    </a:lnTo>
                    <a:lnTo>
                      <a:pt x="173" y="297"/>
                    </a:lnTo>
                    <a:lnTo>
                      <a:pt x="177" y="291"/>
                    </a:lnTo>
                    <a:lnTo>
                      <a:pt x="180" y="285"/>
                    </a:lnTo>
                    <a:lnTo>
                      <a:pt x="184" y="271"/>
                    </a:lnTo>
                    <a:lnTo>
                      <a:pt x="188" y="255"/>
                    </a:lnTo>
                    <a:lnTo>
                      <a:pt x="192" y="244"/>
                    </a:lnTo>
                    <a:lnTo>
                      <a:pt x="196" y="233"/>
                    </a:lnTo>
                    <a:lnTo>
                      <a:pt x="200" y="219"/>
                    </a:lnTo>
                    <a:lnTo>
                      <a:pt x="203" y="205"/>
                    </a:lnTo>
                    <a:lnTo>
                      <a:pt x="204" y="194"/>
                    </a:lnTo>
                    <a:lnTo>
                      <a:pt x="204" y="183"/>
                    </a:lnTo>
                    <a:lnTo>
                      <a:pt x="206" y="171"/>
                    </a:lnTo>
                    <a:lnTo>
                      <a:pt x="210" y="157"/>
                    </a:lnTo>
                    <a:lnTo>
                      <a:pt x="215" y="144"/>
                    </a:lnTo>
                    <a:lnTo>
                      <a:pt x="216" y="133"/>
                    </a:lnTo>
                    <a:lnTo>
                      <a:pt x="211" y="127"/>
                    </a:lnTo>
                    <a:lnTo>
                      <a:pt x="203" y="127"/>
                    </a:lnTo>
                    <a:lnTo>
                      <a:pt x="196" y="131"/>
                    </a:lnTo>
                    <a:lnTo>
                      <a:pt x="191" y="140"/>
                    </a:lnTo>
                    <a:lnTo>
                      <a:pt x="184" y="150"/>
                    </a:lnTo>
                    <a:lnTo>
                      <a:pt x="177" y="158"/>
                    </a:lnTo>
                    <a:lnTo>
                      <a:pt x="174" y="164"/>
                    </a:lnTo>
                    <a:lnTo>
                      <a:pt x="173" y="171"/>
                    </a:lnTo>
                    <a:lnTo>
                      <a:pt x="172" y="180"/>
                    </a:lnTo>
                    <a:lnTo>
                      <a:pt x="170" y="190"/>
                    </a:lnTo>
                    <a:lnTo>
                      <a:pt x="170" y="194"/>
                    </a:lnTo>
                    <a:lnTo>
                      <a:pt x="169" y="199"/>
                    </a:lnTo>
                    <a:lnTo>
                      <a:pt x="169" y="210"/>
                    </a:lnTo>
                    <a:lnTo>
                      <a:pt x="170" y="222"/>
                    </a:lnTo>
                    <a:lnTo>
                      <a:pt x="170" y="232"/>
                    </a:lnTo>
                    <a:lnTo>
                      <a:pt x="170" y="241"/>
                    </a:lnTo>
                    <a:lnTo>
                      <a:pt x="168" y="255"/>
                    </a:lnTo>
                    <a:lnTo>
                      <a:pt x="164" y="268"/>
                    </a:lnTo>
                    <a:lnTo>
                      <a:pt x="160" y="278"/>
                    </a:lnTo>
                    <a:lnTo>
                      <a:pt x="155" y="286"/>
                    </a:lnTo>
                    <a:lnTo>
                      <a:pt x="150" y="294"/>
                    </a:lnTo>
                    <a:lnTo>
                      <a:pt x="146" y="301"/>
                    </a:lnTo>
                    <a:lnTo>
                      <a:pt x="143" y="305"/>
                    </a:lnTo>
                    <a:lnTo>
                      <a:pt x="142" y="303"/>
                    </a:lnTo>
                    <a:lnTo>
                      <a:pt x="145" y="297"/>
                    </a:lnTo>
                    <a:lnTo>
                      <a:pt x="150" y="287"/>
                    </a:lnTo>
                    <a:lnTo>
                      <a:pt x="154" y="280"/>
                    </a:lnTo>
                    <a:lnTo>
                      <a:pt x="157" y="272"/>
                    </a:lnTo>
                    <a:lnTo>
                      <a:pt x="160" y="263"/>
                    </a:lnTo>
                    <a:lnTo>
                      <a:pt x="162" y="253"/>
                    </a:lnTo>
                    <a:lnTo>
                      <a:pt x="165" y="247"/>
                    </a:lnTo>
                    <a:lnTo>
                      <a:pt x="166" y="241"/>
                    </a:lnTo>
                    <a:lnTo>
                      <a:pt x="165" y="232"/>
                    </a:lnTo>
                    <a:lnTo>
                      <a:pt x="164" y="222"/>
                    </a:lnTo>
                    <a:lnTo>
                      <a:pt x="162" y="214"/>
                    </a:lnTo>
                    <a:lnTo>
                      <a:pt x="162" y="206"/>
                    </a:lnTo>
                    <a:lnTo>
                      <a:pt x="162" y="195"/>
                    </a:lnTo>
                    <a:lnTo>
                      <a:pt x="164" y="183"/>
                    </a:lnTo>
                    <a:lnTo>
                      <a:pt x="165" y="172"/>
                    </a:lnTo>
                    <a:lnTo>
                      <a:pt x="168" y="165"/>
                    </a:lnTo>
                    <a:lnTo>
                      <a:pt x="168" y="163"/>
                    </a:lnTo>
                    <a:lnTo>
                      <a:pt x="160" y="167"/>
                    </a:lnTo>
                    <a:lnTo>
                      <a:pt x="151" y="172"/>
                    </a:lnTo>
                    <a:lnTo>
                      <a:pt x="142" y="177"/>
                    </a:lnTo>
                    <a:lnTo>
                      <a:pt x="134" y="183"/>
                    </a:lnTo>
                    <a:lnTo>
                      <a:pt x="126" y="190"/>
                    </a:lnTo>
                    <a:lnTo>
                      <a:pt x="120" y="195"/>
                    </a:lnTo>
                    <a:lnTo>
                      <a:pt x="116" y="201"/>
                    </a:lnTo>
                    <a:lnTo>
                      <a:pt x="113" y="205"/>
                    </a:lnTo>
                    <a:lnTo>
                      <a:pt x="108" y="210"/>
                    </a:lnTo>
                    <a:lnTo>
                      <a:pt x="104" y="213"/>
                    </a:lnTo>
                    <a:lnTo>
                      <a:pt x="103" y="218"/>
                    </a:lnTo>
                    <a:lnTo>
                      <a:pt x="104" y="230"/>
                    </a:lnTo>
                    <a:lnTo>
                      <a:pt x="107" y="243"/>
                    </a:lnTo>
                    <a:lnTo>
                      <a:pt x="105" y="249"/>
                    </a:lnTo>
                    <a:lnTo>
                      <a:pt x="104" y="256"/>
                    </a:lnTo>
                    <a:lnTo>
                      <a:pt x="104" y="266"/>
                    </a:lnTo>
                    <a:lnTo>
                      <a:pt x="107" y="276"/>
                    </a:lnTo>
                    <a:lnTo>
                      <a:pt x="109" y="280"/>
                    </a:lnTo>
                    <a:lnTo>
                      <a:pt x="109" y="282"/>
                    </a:lnTo>
                    <a:lnTo>
                      <a:pt x="105" y="280"/>
                    </a:lnTo>
                    <a:lnTo>
                      <a:pt x="101" y="278"/>
                    </a:lnTo>
                    <a:lnTo>
                      <a:pt x="101" y="276"/>
                    </a:lnTo>
                    <a:lnTo>
                      <a:pt x="101" y="272"/>
                    </a:lnTo>
                    <a:lnTo>
                      <a:pt x="101" y="264"/>
                    </a:lnTo>
                    <a:lnTo>
                      <a:pt x="100" y="256"/>
                    </a:lnTo>
                    <a:lnTo>
                      <a:pt x="100" y="248"/>
                    </a:lnTo>
                    <a:lnTo>
                      <a:pt x="99" y="241"/>
                    </a:lnTo>
                    <a:lnTo>
                      <a:pt x="99" y="233"/>
                    </a:lnTo>
                    <a:lnTo>
                      <a:pt x="99" y="225"/>
                    </a:lnTo>
                    <a:lnTo>
                      <a:pt x="99" y="219"/>
                    </a:lnTo>
                    <a:lnTo>
                      <a:pt x="100" y="214"/>
                    </a:lnTo>
                    <a:lnTo>
                      <a:pt x="105" y="206"/>
                    </a:lnTo>
                    <a:lnTo>
                      <a:pt x="112" y="198"/>
                    </a:lnTo>
                    <a:lnTo>
                      <a:pt x="118" y="192"/>
                    </a:lnTo>
                    <a:lnTo>
                      <a:pt x="122" y="187"/>
                    </a:lnTo>
                    <a:lnTo>
                      <a:pt x="128" y="183"/>
                    </a:lnTo>
                    <a:lnTo>
                      <a:pt x="134" y="180"/>
                    </a:lnTo>
                    <a:lnTo>
                      <a:pt x="136" y="176"/>
                    </a:lnTo>
                    <a:lnTo>
                      <a:pt x="141" y="173"/>
                    </a:lnTo>
                    <a:lnTo>
                      <a:pt x="147" y="167"/>
                    </a:lnTo>
                    <a:lnTo>
                      <a:pt x="154" y="161"/>
                    </a:lnTo>
                    <a:lnTo>
                      <a:pt x="157" y="158"/>
                    </a:lnTo>
                    <a:lnTo>
                      <a:pt x="160" y="156"/>
                    </a:lnTo>
                    <a:lnTo>
                      <a:pt x="165" y="152"/>
                    </a:lnTo>
                    <a:lnTo>
                      <a:pt x="170" y="148"/>
                    </a:lnTo>
                    <a:lnTo>
                      <a:pt x="176" y="144"/>
                    </a:lnTo>
                    <a:lnTo>
                      <a:pt x="178" y="141"/>
                    </a:lnTo>
                    <a:lnTo>
                      <a:pt x="176" y="138"/>
                    </a:lnTo>
                    <a:lnTo>
                      <a:pt x="172" y="135"/>
                    </a:lnTo>
                    <a:lnTo>
                      <a:pt x="168" y="134"/>
                    </a:lnTo>
                    <a:lnTo>
                      <a:pt x="165" y="134"/>
                    </a:lnTo>
                    <a:lnTo>
                      <a:pt x="160" y="137"/>
                    </a:lnTo>
                    <a:lnTo>
                      <a:pt x="155" y="140"/>
                    </a:lnTo>
                    <a:lnTo>
                      <a:pt x="154" y="141"/>
                    </a:lnTo>
                    <a:lnTo>
                      <a:pt x="150" y="144"/>
                    </a:lnTo>
                    <a:lnTo>
                      <a:pt x="145" y="146"/>
                    </a:lnTo>
                    <a:lnTo>
                      <a:pt x="138" y="150"/>
                    </a:lnTo>
                    <a:lnTo>
                      <a:pt x="134" y="153"/>
                    </a:lnTo>
                    <a:lnTo>
                      <a:pt x="130" y="156"/>
                    </a:lnTo>
                    <a:lnTo>
                      <a:pt x="126" y="160"/>
                    </a:lnTo>
                    <a:lnTo>
                      <a:pt x="119" y="161"/>
                    </a:lnTo>
                    <a:lnTo>
                      <a:pt x="112" y="161"/>
                    </a:lnTo>
                    <a:lnTo>
                      <a:pt x="104" y="163"/>
                    </a:lnTo>
                    <a:lnTo>
                      <a:pt x="97" y="167"/>
                    </a:lnTo>
                    <a:lnTo>
                      <a:pt x="93" y="172"/>
                    </a:lnTo>
                    <a:lnTo>
                      <a:pt x="89" y="173"/>
                    </a:lnTo>
                    <a:lnTo>
                      <a:pt x="84" y="173"/>
                    </a:lnTo>
                    <a:lnTo>
                      <a:pt x="75" y="176"/>
                    </a:lnTo>
                    <a:lnTo>
                      <a:pt x="69" y="180"/>
                    </a:lnTo>
                    <a:lnTo>
                      <a:pt x="63" y="184"/>
                    </a:lnTo>
                    <a:lnTo>
                      <a:pt x="59" y="186"/>
                    </a:lnTo>
                    <a:lnTo>
                      <a:pt x="54" y="187"/>
                    </a:lnTo>
                    <a:lnTo>
                      <a:pt x="51" y="184"/>
                    </a:lnTo>
                    <a:lnTo>
                      <a:pt x="52" y="182"/>
                    </a:lnTo>
                    <a:lnTo>
                      <a:pt x="57" y="179"/>
                    </a:lnTo>
                    <a:lnTo>
                      <a:pt x="58" y="177"/>
                    </a:lnTo>
                    <a:lnTo>
                      <a:pt x="58" y="177"/>
                    </a:lnTo>
                    <a:lnTo>
                      <a:pt x="61" y="176"/>
                    </a:lnTo>
                    <a:lnTo>
                      <a:pt x="65" y="175"/>
                    </a:lnTo>
                    <a:lnTo>
                      <a:pt x="71" y="172"/>
                    </a:lnTo>
                    <a:lnTo>
                      <a:pt x="77" y="169"/>
                    </a:lnTo>
                    <a:lnTo>
                      <a:pt x="82" y="165"/>
                    </a:lnTo>
                    <a:lnTo>
                      <a:pt x="86" y="163"/>
                    </a:lnTo>
                    <a:lnTo>
                      <a:pt x="93" y="160"/>
                    </a:lnTo>
                    <a:lnTo>
                      <a:pt x="100" y="157"/>
                    </a:lnTo>
                    <a:lnTo>
                      <a:pt x="105" y="157"/>
                    </a:lnTo>
                    <a:lnTo>
                      <a:pt x="109" y="156"/>
                    </a:lnTo>
                    <a:lnTo>
                      <a:pt x="112" y="152"/>
                    </a:lnTo>
                    <a:lnTo>
                      <a:pt x="115" y="148"/>
                    </a:lnTo>
                    <a:lnTo>
                      <a:pt x="118" y="145"/>
                    </a:lnTo>
                    <a:lnTo>
                      <a:pt x="116" y="142"/>
                    </a:lnTo>
                    <a:lnTo>
                      <a:pt x="109" y="138"/>
                    </a:lnTo>
                    <a:lnTo>
                      <a:pt x="100" y="134"/>
                    </a:lnTo>
                    <a:lnTo>
                      <a:pt x="94" y="131"/>
                    </a:lnTo>
                    <a:lnTo>
                      <a:pt x="88" y="131"/>
                    </a:lnTo>
                    <a:lnTo>
                      <a:pt x="80" y="130"/>
                    </a:lnTo>
                    <a:lnTo>
                      <a:pt x="70" y="131"/>
                    </a:lnTo>
                    <a:lnTo>
                      <a:pt x="62" y="134"/>
                    </a:lnTo>
                    <a:lnTo>
                      <a:pt x="57" y="137"/>
                    </a:lnTo>
                    <a:lnTo>
                      <a:pt x="55" y="138"/>
                    </a:lnTo>
                    <a:lnTo>
                      <a:pt x="59" y="131"/>
                    </a:lnTo>
                    <a:lnTo>
                      <a:pt x="62" y="129"/>
                    </a:lnTo>
                    <a:lnTo>
                      <a:pt x="65" y="127"/>
                    </a:lnTo>
                    <a:lnTo>
                      <a:pt x="71" y="126"/>
                    </a:lnTo>
                    <a:lnTo>
                      <a:pt x="78" y="125"/>
                    </a:lnTo>
                    <a:lnTo>
                      <a:pt x="84" y="123"/>
                    </a:lnTo>
                    <a:lnTo>
                      <a:pt x="90" y="125"/>
                    </a:lnTo>
                    <a:lnTo>
                      <a:pt x="99" y="126"/>
                    </a:lnTo>
                    <a:lnTo>
                      <a:pt x="107" y="129"/>
                    </a:lnTo>
                    <a:lnTo>
                      <a:pt x="111" y="130"/>
                    </a:lnTo>
                    <a:lnTo>
                      <a:pt x="113" y="133"/>
                    </a:lnTo>
                    <a:lnTo>
                      <a:pt x="119" y="138"/>
                    </a:lnTo>
                    <a:lnTo>
                      <a:pt x="124" y="144"/>
                    </a:lnTo>
                    <a:lnTo>
                      <a:pt x="126" y="148"/>
                    </a:lnTo>
                    <a:lnTo>
                      <a:pt x="127" y="149"/>
                    </a:lnTo>
                    <a:lnTo>
                      <a:pt x="135" y="145"/>
                    </a:lnTo>
                    <a:lnTo>
                      <a:pt x="142" y="140"/>
                    </a:lnTo>
                    <a:lnTo>
                      <a:pt x="145" y="134"/>
                    </a:lnTo>
                    <a:lnTo>
                      <a:pt x="149" y="131"/>
                    </a:lnTo>
                    <a:lnTo>
                      <a:pt x="158" y="127"/>
                    </a:lnTo>
                    <a:lnTo>
                      <a:pt x="168" y="125"/>
                    </a:lnTo>
                    <a:lnTo>
                      <a:pt x="173" y="123"/>
                    </a:lnTo>
                    <a:lnTo>
                      <a:pt x="177" y="122"/>
                    </a:lnTo>
                    <a:lnTo>
                      <a:pt x="184" y="119"/>
                    </a:lnTo>
                    <a:lnTo>
                      <a:pt x="192" y="118"/>
                    </a:lnTo>
                    <a:lnTo>
                      <a:pt x="196" y="118"/>
                    </a:lnTo>
                    <a:lnTo>
                      <a:pt x="202" y="116"/>
                    </a:lnTo>
                    <a:lnTo>
                      <a:pt x="208" y="108"/>
                    </a:lnTo>
                    <a:lnTo>
                      <a:pt x="215" y="102"/>
                    </a:lnTo>
                    <a:lnTo>
                      <a:pt x="218" y="100"/>
                    </a:lnTo>
                    <a:lnTo>
                      <a:pt x="219" y="98"/>
                    </a:lnTo>
                    <a:lnTo>
                      <a:pt x="223" y="87"/>
                    </a:lnTo>
                    <a:lnTo>
                      <a:pt x="227" y="74"/>
                    </a:lnTo>
                    <a:lnTo>
                      <a:pt x="230" y="68"/>
                    </a:lnTo>
                    <a:lnTo>
                      <a:pt x="231" y="64"/>
                    </a:lnTo>
                    <a:lnTo>
                      <a:pt x="234" y="54"/>
                    </a:lnTo>
                    <a:lnTo>
                      <a:pt x="238" y="42"/>
                    </a:lnTo>
                    <a:lnTo>
                      <a:pt x="239" y="35"/>
                    </a:lnTo>
                    <a:lnTo>
                      <a:pt x="237" y="31"/>
                    </a:lnTo>
                    <a:lnTo>
                      <a:pt x="230" y="32"/>
                    </a:lnTo>
                    <a:lnTo>
                      <a:pt x="223" y="37"/>
                    </a:lnTo>
                    <a:lnTo>
                      <a:pt x="220" y="39"/>
                    </a:lnTo>
                    <a:lnTo>
                      <a:pt x="216" y="43"/>
                    </a:lnTo>
                    <a:lnTo>
                      <a:pt x="210" y="49"/>
                    </a:lnTo>
                    <a:lnTo>
                      <a:pt x="199" y="53"/>
                    </a:lnTo>
                    <a:lnTo>
                      <a:pt x="191" y="57"/>
                    </a:lnTo>
                    <a:lnTo>
                      <a:pt x="184" y="61"/>
                    </a:lnTo>
                    <a:lnTo>
                      <a:pt x="177" y="65"/>
                    </a:lnTo>
                    <a:lnTo>
                      <a:pt x="173" y="68"/>
                    </a:lnTo>
                    <a:lnTo>
                      <a:pt x="170" y="70"/>
                    </a:lnTo>
                    <a:lnTo>
                      <a:pt x="165" y="72"/>
                    </a:lnTo>
                    <a:lnTo>
                      <a:pt x="157" y="74"/>
                    </a:lnTo>
                    <a:lnTo>
                      <a:pt x="147" y="79"/>
                    </a:lnTo>
                    <a:lnTo>
                      <a:pt x="141" y="81"/>
                    </a:lnTo>
                    <a:lnTo>
                      <a:pt x="134" y="84"/>
                    </a:lnTo>
                    <a:lnTo>
                      <a:pt x="127" y="87"/>
                    </a:lnTo>
                    <a:lnTo>
                      <a:pt x="120" y="88"/>
                    </a:lnTo>
                    <a:lnTo>
                      <a:pt x="115" y="89"/>
                    </a:lnTo>
                    <a:lnTo>
                      <a:pt x="109" y="91"/>
                    </a:lnTo>
                    <a:lnTo>
                      <a:pt x="103" y="92"/>
                    </a:lnTo>
                    <a:lnTo>
                      <a:pt x="96" y="93"/>
                    </a:lnTo>
                    <a:lnTo>
                      <a:pt x="90" y="95"/>
                    </a:lnTo>
                    <a:lnTo>
                      <a:pt x="85" y="98"/>
                    </a:lnTo>
                    <a:lnTo>
                      <a:pt x="77" y="99"/>
                    </a:lnTo>
                    <a:lnTo>
                      <a:pt x="67" y="102"/>
                    </a:lnTo>
                    <a:lnTo>
                      <a:pt x="58" y="106"/>
                    </a:lnTo>
                    <a:lnTo>
                      <a:pt x="50" y="111"/>
                    </a:lnTo>
                    <a:lnTo>
                      <a:pt x="43" y="116"/>
                    </a:lnTo>
                    <a:lnTo>
                      <a:pt x="38" y="121"/>
                    </a:lnTo>
                    <a:lnTo>
                      <a:pt x="31" y="122"/>
                    </a:lnTo>
                    <a:lnTo>
                      <a:pt x="25" y="122"/>
                    </a:lnTo>
                    <a:lnTo>
                      <a:pt x="17" y="125"/>
                    </a:lnTo>
                    <a:lnTo>
                      <a:pt x="10" y="129"/>
                    </a:lnTo>
                    <a:lnTo>
                      <a:pt x="5" y="134"/>
                    </a:lnTo>
                    <a:lnTo>
                      <a:pt x="1" y="135"/>
                    </a:lnTo>
                    <a:lnTo>
                      <a:pt x="0" y="133"/>
                    </a:lnTo>
                    <a:lnTo>
                      <a:pt x="1" y="129"/>
                    </a:lnTo>
                    <a:lnTo>
                      <a:pt x="5" y="126"/>
                    </a:lnTo>
                    <a:lnTo>
                      <a:pt x="8" y="123"/>
                    </a:lnTo>
                    <a:lnTo>
                      <a:pt x="10" y="122"/>
                    </a:lnTo>
                    <a:lnTo>
                      <a:pt x="19" y="121"/>
                    </a:lnTo>
                    <a:lnTo>
                      <a:pt x="24" y="119"/>
                    </a:lnTo>
                    <a:lnTo>
                      <a:pt x="27" y="118"/>
                    </a:lnTo>
                    <a:lnTo>
                      <a:pt x="28" y="118"/>
                    </a:lnTo>
                    <a:lnTo>
                      <a:pt x="29" y="116"/>
                    </a:lnTo>
                    <a:lnTo>
                      <a:pt x="32" y="115"/>
                    </a:lnTo>
                    <a:lnTo>
                      <a:pt x="39" y="111"/>
                    </a:lnTo>
                    <a:lnTo>
                      <a:pt x="47" y="107"/>
                    </a:lnTo>
                    <a:lnTo>
                      <a:pt x="55" y="103"/>
                    </a:lnTo>
                    <a:lnTo>
                      <a:pt x="59" y="100"/>
                    </a:lnTo>
                    <a:lnTo>
                      <a:pt x="63" y="99"/>
                    </a:lnTo>
                    <a:lnTo>
                      <a:pt x="71" y="95"/>
                    </a:lnTo>
                    <a:lnTo>
                      <a:pt x="81" y="91"/>
                    </a:lnTo>
                    <a:lnTo>
                      <a:pt x="86" y="89"/>
                    </a:lnTo>
                    <a:lnTo>
                      <a:pt x="92" y="87"/>
                    </a:lnTo>
                    <a:lnTo>
                      <a:pt x="101" y="84"/>
                    </a:lnTo>
                    <a:lnTo>
                      <a:pt x="111" y="81"/>
                    </a:lnTo>
                    <a:lnTo>
                      <a:pt x="118" y="79"/>
                    </a:lnTo>
                    <a:lnTo>
                      <a:pt x="122" y="77"/>
                    </a:lnTo>
                    <a:lnTo>
                      <a:pt x="123" y="77"/>
                    </a:lnTo>
                    <a:lnTo>
                      <a:pt x="119" y="73"/>
                    </a:lnTo>
                    <a:lnTo>
                      <a:pt x="116" y="70"/>
                    </a:lnTo>
                    <a:lnTo>
                      <a:pt x="113" y="70"/>
                    </a:lnTo>
                    <a:lnTo>
                      <a:pt x="105" y="69"/>
                    </a:lnTo>
                    <a:lnTo>
                      <a:pt x="96" y="68"/>
                    </a:lnTo>
                    <a:lnTo>
                      <a:pt x="90" y="66"/>
                    </a:lnTo>
                    <a:lnTo>
                      <a:pt x="85" y="65"/>
                    </a:lnTo>
                    <a:lnTo>
                      <a:pt x="78" y="68"/>
                    </a:lnTo>
                    <a:lnTo>
                      <a:pt x="70" y="70"/>
                    </a:lnTo>
                    <a:lnTo>
                      <a:pt x="65" y="73"/>
                    </a:lnTo>
                    <a:lnTo>
                      <a:pt x="59" y="74"/>
                    </a:lnTo>
                    <a:lnTo>
                      <a:pt x="52" y="76"/>
                    </a:lnTo>
                    <a:lnTo>
                      <a:pt x="58" y="73"/>
                    </a:lnTo>
                    <a:lnTo>
                      <a:pt x="61" y="70"/>
                    </a:lnTo>
                    <a:lnTo>
                      <a:pt x="65" y="69"/>
                    </a:lnTo>
                    <a:lnTo>
                      <a:pt x="73" y="66"/>
                    </a:lnTo>
                    <a:lnTo>
                      <a:pt x="84" y="64"/>
                    </a:lnTo>
                    <a:lnTo>
                      <a:pt x="90" y="62"/>
                    </a:lnTo>
                    <a:lnTo>
                      <a:pt x="93" y="61"/>
                    </a:lnTo>
                    <a:lnTo>
                      <a:pt x="94" y="61"/>
                    </a:lnTo>
                    <a:lnTo>
                      <a:pt x="85" y="54"/>
                    </a:lnTo>
                    <a:lnTo>
                      <a:pt x="78" y="49"/>
                    </a:lnTo>
                    <a:lnTo>
                      <a:pt x="74" y="43"/>
                    </a:lnTo>
                    <a:lnTo>
                      <a:pt x="73" y="42"/>
                    </a:lnTo>
                    <a:lnTo>
                      <a:pt x="78" y="43"/>
                    </a:lnTo>
                    <a:lnTo>
                      <a:pt x="84" y="45"/>
                    </a:lnTo>
                    <a:lnTo>
                      <a:pt x="88" y="47"/>
                    </a:lnTo>
                    <a:lnTo>
                      <a:pt x="89" y="49"/>
                    </a:lnTo>
                    <a:lnTo>
                      <a:pt x="89" y="50"/>
                    </a:lnTo>
                    <a:lnTo>
                      <a:pt x="90" y="51"/>
                    </a:lnTo>
                    <a:lnTo>
                      <a:pt x="94" y="54"/>
                    </a:lnTo>
                    <a:lnTo>
                      <a:pt x="101" y="57"/>
                    </a:lnTo>
                    <a:lnTo>
                      <a:pt x="109" y="60"/>
                    </a:lnTo>
                    <a:lnTo>
                      <a:pt x="115" y="62"/>
                    </a:lnTo>
                    <a:lnTo>
                      <a:pt x="122" y="65"/>
                    </a:lnTo>
                    <a:lnTo>
                      <a:pt x="131" y="66"/>
                    </a:lnTo>
                    <a:lnTo>
                      <a:pt x="139" y="66"/>
                    </a:lnTo>
                    <a:lnTo>
                      <a:pt x="145" y="66"/>
                    </a:lnTo>
                    <a:lnTo>
                      <a:pt x="149" y="64"/>
                    </a:lnTo>
                    <a:lnTo>
                      <a:pt x="157" y="61"/>
                    </a:lnTo>
                    <a:lnTo>
                      <a:pt x="162" y="60"/>
                    </a:lnTo>
                    <a:lnTo>
                      <a:pt x="169" y="57"/>
                    </a:lnTo>
                    <a:lnTo>
                      <a:pt x="174" y="54"/>
                    </a:lnTo>
                    <a:lnTo>
                      <a:pt x="180" y="51"/>
                    </a:lnTo>
                    <a:lnTo>
                      <a:pt x="185" y="49"/>
                    </a:lnTo>
                    <a:lnTo>
                      <a:pt x="191" y="46"/>
                    </a:lnTo>
                    <a:lnTo>
                      <a:pt x="196" y="42"/>
                    </a:lnTo>
                    <a:lnTo>
                      <a:pt x="200" y="39"/>
                    </a:lnTo>
                    <a:lnTo>
                      <a:pt x="206" y="37"/>
                    </a:lnTo>
                    <a:lnTo>
                      <a:pt x="214" y="32"/>
                    </a:lnTo>
                    <a:lnTo>
                      <a:pt x="222" y="30"/>
                    </a:lnTo>
                    <a:lnTo>
                      <a:pt x="230" y="27"/>
                    </a:lnTo>
                    <a:lnTo>
                      <a:pt x="235" y="24"/>
                    </a:lnTo>
                    <a:lnTo>
                      <a:pt x="239" y="20"/>
                    </a:lnTo>
                    <a:lnTo>
                      <a:pt x="239" y="19"/>
                    </a:lnTo>
                    <a:lnTo>
                      <a:pt x="234" y="16"/>
                    </a:lnTo>
                    <a:lnTo>
                      <a:pt x="226" y="13"/>
                    </a:lnTo>
                    <a:lnTo>
                      <a:pt x="216" y="13"/>
                    </a:lnTo>
                    <a:lnTo>
                      <a:pt x="206" y="12"/>
                    </a:lnTo>
                    <a:lnTo>
                      <a:pt x="195" y="12"/>
                    </a:lnTo>
                    <a:lnTo>
                      <a:pt x="183" y="9"/>
                    </a:lnTo>
                    <a:lnTo>
                      <a:pt x="174" y="8"/>
                    </a:lnTo>
                    <a:lnTo>
                      <a:pt x="166" y="5"/>
                    </a:lnTo>
                    <a:lnTo>
                      <a:pt x="160" y="3"/>
                    </a:lnTo>
                    <a:lnTo>
                      <a:pt x="154" y="1"/>
                    </a:lnTo>
                    <a:lnTo>
                      <a:pt x="151" y="1"/>
                    </a:lnTo>
                    <a:lnTo>
                      <a:pt x="151" y="3"/>
                    </a:lnTo>
                    <a:lnTo>
                      <a:pt x="154" y="3"/>
                    </a:lnTo>
                    <a:lnTo>
                      <a:pt x="164" y="3"/>
                    </a:lnTo>
                    <a:lnTo>
                      <a:pt x="177" y="3"/>
                    </a:lnTo>
                    <a:lnTo>
                      <a:pt x="195" y="3"/>
                    </a:lnTo>
                    <a:lnTo>
                      <a:pt x="215" y="3"/>
                    </a:lnTo>
                    <a:lnTo>
                      <a:pt x="239" y="3"/>
                    </a:lnTo>
                    <a:lnTo>
                      <a:pt x="265" y="1"/>
                    </a:lnTo>
                    <a:lnTo>
                      <a:pt x="291" y="1"/>
                    </a:lnTo>
                    <a:lnTo>
                      <a:pt x="319" y="1"/>
                    </a:lnTo>
                    <a:lnTo>
                      <a:pt x="347" y="1"/>
                    </a:lnTo>
                    <a:lnTo>
                      <a:pt x="372" y="1"/>
                    </a:lnTo>
                    <a:lnTo>
                      <a:pt x="397" y="0"/>
                    </a:lnTo>
                    <a:lnTo>
                      <a:pt x="420" y="0"/>
                    </a:lnTo>
                    <a:lnTo>
                      <a:pt x="439" y="0"/>
                    </a:lnTo>
                    <a:lnTo>
                      <a:pt x="455" y="0"/>
                    </a:lnTo>
                    <a:lnTo>
                      <a:pt x="466" y="0"/>
                    </a:lnTo>
                    <a:lnTo>
                      <a:pt x="473" y="0"/>
                    </a:lnTo>
                    <a:lnTo>
                      <a:pt x="464" y="3"/>
                    </a:lnTo>
                    <a:lnTo>
                      <a:pt x="459" y="4"/>
                    </a:lnTo>
                    <a:lnTo>
                      <a:pt x="456" y="7"/>
                    </a:lnTo>
                    <a:lnTo>
                      <a:pt x="456" y="12"/>
                    </a:lnTo>
                    <a:lnTo>
                      <a:pt x="466" y="22"/>
                    </a:lnTo>
                    <a:lnTo>
                      <a:pt x="475" y="26"/>
                    </a:lnTo>
                    <a:lnTo>
                      <a:pt x="485" y="28"/>
                    </a:lnTo>
                    <a:lnTo>
                      <a:pt x="494" y="32"/>
                    </a:lnTo>
                    <a:lnTo>
                      <a:pt x="500" y="35"/>
                    </a:lnTo>
                    <a:lnTo>
                      <a:pt x="504" y="38"/>
                    </a:lnTo>
                    <a:lnTo>
                      <a:pt x="509" y="41"/>
                    </a:lnTo>
                    <a:lnTo>
                      <a:pt x="515" y="42"/>
                    </a:lnTo>
                    <a:lnTo>
                      <a:pt x="521" y="45"/>
                    </a:lnTo>
                    <a:lnTo>
                      <a:pt x="527" y="46"/>
                    </a:lnTo>
                    <a:lnTo>
                      <a:pt x="534" y="47"/>
                    </a:lnTo>
                    <a:lnTo>
                      <a:pt x="539" y="49"/>
                    </a:lnTo>
                    <a:lnTo>
                      <a:pt x="548" y="50"/>
                    </a:lnTo>
                    <a:lnTo>
                      <a:pt x="552" y="51"/>
                    </a:lnTo>
                    <a:lnTo>
                      <a:pt x="558" y="53"/>
                    </a:lnTo>
                    <a:lnTo>
                      <a:pt x="566" y="51"/>
                    </a:lnTo>
                    <a:lnTo>
                      <a:pt x="576" y="49"/>
                    </a:lnTo>
                    <a:lnTo>
                      <a:pt x="581" y="45"/>
                    </a:lnTo>
                    <a:lnTo>
                      <a:pt x="586" y="41"/>
                    </a:lnTo>
                    <a:lnTo>
                      <a:pt x="593" y="38"/>
                    </a:lnTo>
                    <a:lnTo>
                      <a:pt x="600" y="35"/>
                    </a:lnTo>
                    <a:lnTo>
                      <a:pt x="604" y="31"/>
                    </a:lnTo>
                    <a:lnTo>
                      <a:pt x="605" y="30"/>
                    </a:lnTo>
                    <a:lnTo>
                      <a:pt x="605" y="28"/>
                    </a:lnTo>
                    <a:lnTo>
                      <a:pt x="607" y="27"/>
                    </a:lnTo>
                    <a:lnTo>
                      <a:pt x="609" y="24"/>
                    </a:lnTo>
                    <a:lnTo>
                      <a:pt x="615" y="22"/>
                    </a:lnTo>
                    <a:lnTo>
                      <a:pt x="620" y="20"/>
                    </a:lnTo>
                    <a:lnTo>
                      <a:pt x="619" y="23"/>
                    </a:lnTo>
                    <a:lnTo>
                      <a:pt x="615" y="27"/>
                    </a:lnTo>
                    <a:lnTo>
                      <a:pt x="609" y="35"/>
                    </a:lnTo>
                    <a:lnTo>
                      <a:pt x="601" y="42"/>
                    </a:lnTo>
                    <a:lnTo>
                      <a:pt x="603" y="42"/>
                    </a:lnTo>
                    <a:lnTo>
                      <a:pt x="607" y="42"/>
                    </a:lnTo>
                    <a:lnTo>
                      <a:pt x="612" y="43"/>
                    </a:lnTo>
                    <a:lnTo>
                      <a:pt x="623" y="45"/>
                    </a:lnTo>
                    <a:lnTo>
                      <a:pt x="632" y="46"/>
                    </a:lnTo>
                    <a:lnTo>
                      <a:pt x="637" y="47"/>
                    </a:lnTo>
                    <a:lnTo>
                      <a:pt x="639" y="50"/>
                    </a:lnTo>
                    <a:lnTo>
                      <a:pt x="645" y="51"/>
                    </a:lnTo>
                    <a:lnTo>
                      <a:pt x="638" y="50"/>
                    </a:lnTo>
                    <a:lnTo>
                      <a:pt x="632" y="50"/>
                    </a:lnTo>
                    <a:lnTo>
                      <a:pt x="627" y="49"/>
                    </a:lnTo>
                    <a:lnTo>
                      <a:pt x="619" y="47"/>
                    </a:lnTo>
                    <a:lnTo>
                      <a:pt x="611" y="46"/>
                    </a:lnTo>
                    <a:lnTo>
                      <a:pt x="607" y="46"/>
                    </a:lnTo>
                    <a:lnTo>
                      <a:pt x="601" y="47"/>
                    </a:lnTo>
                    <a:lnTo>
                      <a:pt x="592" y="50"/>
                    </a:lnTo>
                    <a:lnTo>
                      <a:pt x="584" y="53"/>
                    </a:lnTo>
                    <a:lnTo>
                      <a:pt x="581" y="54"/>
                    </a:lnTo>
                    <a:lnTo>
                      <a:pt x="578" y="57"/>
                    </a:lnTo>
                    <a:lnTo>
                      <a:pt x="574" y="61"/>
                    </a:lnTo>
                    <a:lnTo>
                      <a:pt x="576" y="61"/>
                    </a:lnTo>
                    <a:lnTo>
                      <a:pt x="580" y="62"/>
                    </a:lnTo>
                    <a:lnTo>
                      <a:pt x="586" y="64"/>
                    </a:lnTo>
                    <a:lnTo>
                      <a:pt x="597" y="65"/>
                    </a:lnTo>
                    <a:lnTo>
                      <a:pt x="607" y="66"/>
                    </a:lnTo>
                    <a:lnTo>
                      <a:pt x="612" y="69"/>
                    </a:lnTo>
                    <a:lnTo>
                      <a:pt x="619" y="70"/>
                    </a:lnTo>
                    <a:lnTo>
                      <a:pt x="628" y="73"/>
                    </a:lnTo>
                    <a:lnTo>
                      <a:pt x="638" y="76"/>
                    </a:lnTo>
                    <a:lnTo>
                      <a:pt x="642" y="77"/>
                    </a:lnTo>
                    <a:lnTo>
                      <a:pt x="646" y="79"/>
                    </a:lnTo>
                    <a:lnTo>
                      <a:pt x="654" y="83"/>
                    </a:lnTo>
                    <a:lnTo>
                      <a:pt x="664" y="87"/>
                    </a:lnTo>
                    <a:lnTo>
                      <a:pt x="669" y="88"/>
                    </a:lnTo>
                    <a:lnTo>
                      <a:pt x="672" y="91"/>
                    </a:lnTo>
                    <a:lnTo>
                      <a:pt x="673" y="91"/>
                    </a:lnTo>
                    <a:lnTo>
                      <a:pt x="674" y="91"/>
                    </a:lnTo>
                    <a:lnTo>
                      <a:pt x="677" y="92"/>
                    </a:lnTo>
                    <a:lnTo>
                      <a:pt x="684" y="92"/>
                    </a:lnTo>
                    <a:lnTo>
                      <a:pt x="692" y="93"/>
                    </a:lnTo>
                    <a:lnTo>
                      <a:pt x="695" y="95"/>
                    </a:lnTo>
                    <a:lnTo>
                      <a:pt x="697" y="96"/>
                    </a:lnTo>
                    <a:lnTo>
                      <a:pt x="702" y="99"/>
                    </a:lnTo>
                    <a:lnTo>
                      <a:pt x="703" y="103"/>
                    </a:lnTo>
                    <a:lnTo>
                      <a:pt x="703" y="106"/>
                    </a:lnTo>
                    <a:lnTo>
                      <a:pt x="699" y="103"/>
                    </a:lnTo>
                    <a:lnTo>
                      <a:pt x="692" y="99"/>
                    </a:lnTo>
                    <a:lnTo>
                      <a:pt x="685" y="96"/>
                    </a:lnTo>
                    <a:lnTo>
                      <a:pt x="677" y="95"/>
                    </a:lnTo>
                    <a:lnTo>
                      <a:pt x="672" y="95"/>
                    </a:lnTo>
                    <a:lnTo>
                      <a:pt x="665" y="93"/>
                    </a:lnTo>
                    <a:lnTo>
                      <a:pt x="658" y="91"/>
                    </a:lnTo>
                    <a:lnTo>
                      <a:pt x="650" y="85"/>
                    </a:lnTo>
                    <a:lnTo>
                      <a:pt x="642" y="81"/>
                    </a:lnTo>
                    <a:lnTo>
                      <a:pt x="632" y="79"/>
                    </a:lnTo>
                    <a:lnTo>
                      <a:pt x="623" y="77"/>
                    </a:lnTo>
                    <a:lnTo>
                      <a:pt x="615" y="76"/>
                    </a:lnTo>
                    <a:lnTo>
                      <a:pt x="609" y="76"/>
                    </a:lnTo>
                    <a:lnTo>
                      <a:pt x="603" y="74"/>
                    </a:lnTo>
                    <a:lnTo>
                      <a:pt x="596" y="73"/>
                    </a:lnTo>
                    <a:lnTo>
                      <a:pt x="589" y="72"/>
                    </a:lnTo>
                    <a:lnTo>
                      <a:pt x="584" y="72"/>
                    </a:lnTo>
                    <a:lnTo>
                      <a:pt x="578" y="72"/>
                    </a:lnTo>
                    <a:lnTo>
                      <a:pt x="571" y="70"/>
                    </a:lnTo>
                    <a:lnTo>
                      <a:pt x="565" y="68"/>
                    </a:lnTo>
                    <a:lnTo>
                      <a:pt x="558" y="66"/>
                    </a:lnTo>
                    <a:lnTo>
                      <a:pt x="551" y="64"/>
                    </a:lnTo>
                    <a:lnTo>
                      <a:pt x="540" y="62"/>
                    </a:lnTo>
                    <a:lnTo>
                      <a:pt x="532" y="61"/>
                    </a:lnTo>
                    <a:lnTo>
                      <a:pt x="527" y="60"/>
                    </a:lnTo>
                    <a:lnTo>
                      <a:pt x="523" y="58"/>
                    </a:lnTo>
                    <a:lnTo>
                      <a:pt x="519" y="56"/>
                    </a:lnTo>
                    <a:lnTo>
                      <a:pt x="512" y="53"/>
                    </a:lnTo>
                    <a:lnTo>
                      <a:pt x="505" y="50"/>
                    </a:lnTo>
                    <a:lnTo>
                      <a:pt x="497" y="46"/>
                    </a:lnTo>
                    <a:lnTo>
                      <a:pt x="486" y="42"/>
                    </a:lnTo>
                    <a:lnTo>
                      <a:pt x="478" y="38"/>
                    </a:lnTo>
                    <a:lnTo>
                      <a:pt x="474" y="35"/>
                    </a:lnTo>
                    <a:lnTo>
                      <a:pt x="470" y="32"/>
                    </a:lnTo>
                    <a:lnTo>
                      <a:pt x="463" y="30"/>
                    </a:lnTo>
                    <a:lnTo>
                      <a:pt x="456" y="28"/>
                    </a:lnTo>
                    <a:lnTo>
                      <a:pt x="455" y="32"/>
                    </a:lnTo>
                    <a:lnTo>
                      <a:pt x="458" y="39"/>
                    </a:lnTo>
                    <a:lnTo>
                      <a:pt x="462" y="50"/>
                    </a:lnTo>
                    <a:lnTo>
                      <a:pt x="466" y="60"/>
                    </a:lnTo>
                    <a:lnTo>
                      <a:pt x="467" y="64"/>
                    </a:lnTo>
                    <a:lnTo>
                      <a:pt x="471" y="70"/>
                    </a:lnTo>
                    <a:lnTo>
                      <a:pt x="477" y="83"/>
                    </a:lnTo>
                    <a:lnTo>
                      <a:pt x="482" y="93"/>
                    </a:lnTo>
                    <a:lnTo>
                      <a:pt x="483" y="95"/>
                    </a:lnTo>
                    <a:lnTo>
                      <a:pt x="486" y="96"/>
                    </a:lnTo>
                    <a:lnTo>
                      <a:pt x="494" y="102"/>
                    </a:lnTo>
                    <a:lnTo>
                      <a:pt x="502" y="108"/>
                    </a:lnTo>
                    <a:lnTo>
                      <a:pt x="506" y="110"/>
                    </a:lnTo>
                    <a:lnTo>
                      <a:pt x="510" y="110"/>
                    </a:lnTo>
                    <a:lnTo>
                      <a:pt x="519" y="110"/>
                    </a:lnTo>
                    <a:lnTo>
                      <a:pt x="525" y="112"/>
                    </a:lnTo>
                    <a:lnTo>
                      <a:pt x="529" y="112"/>
                    </a:lnTo>
                    <a:lnTo>
                      <a:pt x="535" y="114"/>
                    </a:lnTo>
                    <a:lnTo>
                      <a:pt x="546" y="115"/>
                    </a:lnTo>
                    <a:lnTo>
                      <a:pt x="555" y="118"/>
                    </a:lnTo>
                    <a:lnTo>
                      <a:pt x="559" y="121"/>
                    </a:lnTo>
                    <a:lnTo>
                      <a:pt x="562" y="125"/>
                    </a:lnTo>
                    <a:lnTo>
                      <a:pt x="570" y="130"/>
                    </a:lnTo>
                    <a:lnTo>
                      <a:pt x="578" y="133"/>
                    </a:lnTo>
                    <a:lnTo>
                      <a:pt x="581" y="131"/>
                    </a:lnTo>
                    <a:lnTo>
                      <a:pt x="582" y="126"/>
                    </a:lnTo>
                    <a:lnTo>
                      <a:pt x="586" y="121"/>
                    </a:lnTo>
                    <a:lnTo>
                      <a:pt x="592" y="115"/>
                    </a:lnTo>
                    <a:lnTo>
                      <a:pt x="593" y="112"/>
                    </a:lnTo>
                    <a:lnTo>
                      <a:pt x="597" y="110"/>
                    </a:lnTo>
                    <a:lnTo>
                      <a:pt x="604" y="107"/>
                    </a:lnTo>
                    <a:lnTo>
                      <a:pt x="613" y="104"/>
                    </a:lnTo>
                    <a:lnTo>
                      <a:pt x="619" y="103"/>
                    </a:lnTo>
                    <a:lnTo>
                      <a:pt x="624" y="102"/>
                    </a:lnTo>
                    <a:lnTo>
                      <a:pt x="631" y="103"/>
                    </a:lnTo>
                    <a:lnTo>
                      <a:pt x="638" y="104"/>
                    </a:lnTo>
                    <a:lnTo>
                      <a:pt x="642" y="106"/>
                    </a:lnTo>
                    <a:lnTo>
                      <a:pt x="645" y="108"/>
                    </a:lnTo>
                    <a:lnTo>
                      <a:pt x="649" y="114"/>
                    </a:lnTo>
                    <a:lnTo>
                      <a:pt x="647" y="112"/>
                    </a:lnTo>
                    <a:lnTo>
                      <a:pt x="642" y="111"/>
                    </a:lnTo>
                    <a:lnTo>
                      <a:pt x="634" y="110"/>
                    </a:lnTo>
                    <a:lnTo>
                      <a:pt x="624" y="110"/>
                    </a:lnTo>
                    <a:lnTo>
                      <a:pt x="616" y="111"/>
                    </a:lnTo>
                    <a:lnTo>
                      <a:pt x="609" y="112"/>
                    </a:lnTo>
                    <a:lnTo>
                      <a:pt x="604" y="115"/>
                    </a:lnTo>
                    <a:lnTo>
                      <a:pt x="596" y="119"/>
                    </a:lnTo>
                    <a:lnTo>
                      <a:pt x="589" y="125"/>
                    </a:lnTo>
                    <a:lnTo>
                      <a:pt x="589" y="127"/>
                    </a:lnTo>
                    <a:lnTo>
                      <a:pt x="590" y="130"/>
                    </a:lnTo>
                    <a:lnTo>
                      <a:pt x="593" y="134"/>
                    </a:lnTo>
                    <a:lnTo>
                      <a:pt x="597" y="137"/>
                    </a:lnTo>
                    <a:lnTo>
                      <a:pt x="601" y="138"/>
                    </a:lnTo>
                    <a:lnTo>
                      <a:pt x="607" y="138"/>
                    </a:lnTo>
                    <a:lnTo>
                      <a:pt x="613" y="140"/>
                    </a:lnTo>
                    <a:lnTo>
                      <a:pt x="620" y="142"/>
                    </a:lnTo>
                    <a:lnTo>
                      <a:pt x="626" y="144"/>
                    </a:lnTo>
                    <a:lnTo>
                      <a:pt x="631" y="146"/>
                    </a:lnTo>
                    <a:lnTo>
                      <a:pt x="638" y="149"/>
                    </a:lnTo>
                    <a:lnTo>
                      <a:pt x="645" y="150"/>
                    </a:lnTo>
                    <a:lnTo>
                      <a:pt x="649" y="152"/>
                    </a:lnTo>
                    <a:lnTo>
                      <a:pt x="650" y="153"/>
                    </a:lnTo>
                    <a:lnTo>
                      <a:pt x="651" y="153"/>
                    </a:lnTo>
                    <a:lnTo>
                      <a:pt x="653" y="154"/>
                    </a:lnTo>
                    <a:lnTo>
                      <a:pt x="657" y="157"/>
                    </a:lnTo>
                    <a:lnTo>
                      <a:pt x="658" y="160"/>
                    </a:lnTo>
                    <a:lnTo>
                      <a:pt x="655" y="161"/>
                    </a:lnTo>
                    <a:lnTo>
                      <a:pt x="651" y="163"/>
                    </a:lnTo>
                    <a:lnTo>
                      <a:pt x="646" y="161"/>
                    </a:lnTo>
                    <a:lnTo>
                      <a:pt x="641" y="158"/>
                    </a:lnTo>
                    <a:lnTo>
                      <a:pt x="632" y="154"/>
                    </a:lnTo>
                    <a:lnTo>
                      <a:pt x="624" y="152"/>
                    </a:lnTo>
                    <a:lnTo>
                      <a:pt x="620" y="152"/>
                    </a:lnTo>
                    <a:lnTo>
                      <a:pt x="616" y="152"/>
                    </a:lnTo>
                    <a:lnTo>
                      <a:pt x="611" y="148"/>
                    </a:lnTo>
                    <a:lnTo>
                      <a:pt x="604" y="144"/>
                    </a:lnTo>
                    <a:lnTo>
                      <a:pt x="596" y="144"/>
                    </a:lnTo>
                    <a:lnTo>
                      <a:pt x="589" y="145"/>
                    </a:lnTo>
                    <a:lnTo>
                      <a:pt x="582" y="144"/>
                    </a:lnTo>
                    <a:lnTo>
                      <a:pt x="577" y="141"/>
                    </a:lnTo>
                    <a:lnTo>
                      <a:pt x="573" y="138"/>
                    </a:lnTo>
                    <a:lnTo>
                      <a:pt x="567" y="135"/>
                    </a:lnTo>
                    <a:lnTo>
                      <a:pt x="561" y="133"/>
                    </a:lnTo>
                    <a:lnTo>
                      <a:pt x="555" y="130"/>
                    </a:lnTo>
                    <a:lnTo>
                      <a:pt x="551" y="129"/>
                    </a:lnTo>
                    <a:lnTo>
                      <a:pt x="548" y="127"/>
                    </a:lnTo>
                    <a:lnTo>
                      <a:pt x="544" y="125"/>
                    </a:lnTo>
                    <a:lnTo>
                      <a:pt x="539" y="123"/>
                    </a:lnTo>
                    <a:lnTo>
                      <a:pt x="536" y="123"/>
                    </a:lnTo>
                    <a:lnTo>
                      <a:pt x="534" y="125"/>
                    </a:lnTo>
                    <a:lnTo>
                      <a:pt x="529" y="127"/>
                    </a:lnTo>
                    <a:lnTo>
                      <a:pt x="527" y="130"/>
                    </a:lnTo>
                    <a:lnTo>
                      <a:pt x="529" y="133"/>
                    </a:lnTo>
                    <a:lnTo>
                      <a:pt x="535" y="137"/>
                    </a:lnTo>
                    <a:lnTo>
                      <a:pt x="542" y="141"/>
                    </a:lnTo>
                    <a:lnTo>
                      <a:pt x="547" y="144"/>
                    </a:lnTo>
                    <a:lnTo>
                      <a:pt x="550" y="145"/>
                    </a:lnTo>
                    <a:lnTo>
                      <a:pt x="554" y="148"/>
                    </a:lnTo>
                    <a:lnTo>
                      <a:pt x="561" y="153"/>
                    </a:lnTo>
                    <a:lnTo>
                      <a:pt x="569" y="158"/>
                    </a:lnTo>
                    <a:lnTo>
                      <a:pt x="571" y="163"/>
                    </a:lnTo>
                    <a:lnTo>
                      <a:pt x="574" y="165"/>
                    </a:lnTo>
                    <a:lnTo>
                      <a:pt x="581" y="168"/>
                    </a:lnTo>
                    <a:lnTo>
                      <a:pt x="588" y="171"/>
                    </a:lnTo>
                    <a:lnTo>
                      <a:pt x="593" y="175"/>
                    </a:lnTo>
                    <a:lnTo>
                      <a:pt x="599" y="179"/>
                    </a:lnTo>
                    <a:lnTo>
                      <a:pt x="607" y="187"/>
                    </a:lnTo>
                    <a:lnTo>
                      <a:pt x="613" y="195"/>
                    </a:lnTo>
                    <a:lnTo>
                      <a:pt x="616" y="201"/>
                    </a:lnTo>
                    <a:lnTo>
                      <a:pt x="616" y="206"/>
                    </a:lnTo>
                    <a:lnTo>
                      <a:pt x="616" y="214"/>
                    </a:lnTo>
                    <a:lnTo>
                      <a:pt x="618" y="222"/>
                    </a:lnTo>
                    <a:lnTo>
                      <a:pt x="618" y="229"/>
                    </a:lnTo>
                    <a:lnTo>
                      <a:pt x="618" y="236"/>
                    </a:lnTo>
                    <a:lnTo>
                      <a:pt x="618" y="245"/>
                    </a:lnTo>
                    <a:lnTo>
                      <a:pt x="618" y="253"/>
                    </a:lnTo>
                    <a:lnTo>
                      <a:pt x="619" y="257"/>
                    </a:lnTo>
                    <a:lnTo>
                      <a:pt x="619" y="259"/>
                    </a:lnTo>
                    <a:lnTo>
                      <a:pt x="615" y="261"/>
                    </a:lnTo>
                    <a:lnTo>
                      <a:pt x="611" y="263"/>
                    </a:lnTo>
                    <a:lnTo>
                      <a:pt x="612" y="261"/>
                    </a:lnTo>
                    <a:lnTo>
                      <a:pt x="613" y="256"/>
                    </a:lnTo>
                    <a:lnTo>
                      <a:pt x="615" y="247"/>
                    </a:lnTo>
                    <a:lnTo>
                      <a:pt x="613" y="237"/>
                    </a:lnTo>
                    <a:lnTo>
                      <a:pt x="611" y="230"/>
                    </a:lnTo>
                    <a:lnTo>
                      <a:pt x="609" y="224"/>
                    </a:lnTo>
                    <a:lnTo>
                      <a:pt x="611" y="211"/>
                    </a:lnTo>
                    <a:lnTo>
                      <a:pt x="611" y="199"/>
                    </a:lnTo>
                    <a:lnTo>
                      <a:pt x="608" y="194"/>
                    </a:lnTo>
                    <a:lnTo>
                      <a:pt x="604" y="191"/>
                    </a:lnTo>
                    <a:lnTo>
                      <a:pt x="599" y="186"/>
                    </a:lnTo>
                    <a:lnTo>
                      <a:pt x="595" y="182"/>
                    </a:lnTo>
                    <a:lnTo>
                      <a:pt x="590" y="177"/>
                    </a:lnTo>
                    <a:lnTo>
                      <a:pt x="584" y="173"/>
                    </a:lnTo>
                    <a:lnTo>
                      <a:pt x="576" y="168"/>
                    </a:lnTo>
                    <a:lnTo>
                      <a:pt x="567" y="164"/>
                    </a:lnTo>
                    <a:lnTo>
                      <a:pt x="558" y="158"/>
                    </a:lnTo>
                    <a:lnTo>
                      <a:pt x="548" y="154"/>
                    </a:lnTo>
                    <a:lnTo>
                      <a:pt x="539" y="150"/>
                    </a:lnTo>
                    <a:lnTo>
                      <a:pt x="540" y="153"/>
                    </a:lnTo>
                    <a:lnTo>
                      <a:pt x="543" y="160"/>
                    </a:lnTo>
                    <a:lnTo>
                      <a:pt x="546" y="171"/>
                    </a:lnTo>
                    <a:lnTo>
                      <a:pt x="550" y="183"/>
                    </a:lnTo>
                    <a:lnTo>
                      <a:pt x="551" y="192"/>
                    </a:lnTo>
                    <a:lnTo>
                      <a:pt x="551" y="201"/>
                    </a:lnTo>
                    <a:lnTo>
                      <a:pt x="551" y="210"/>
                    </a:lnTo>
                    <a:lnTo>
                      <a:pt x="550" y="219"/>
                    </a:lnTo>
                    <a:lnTo>
                      <a:pt x="551" y="229"/>
                    </a:lnTo>
                    <a:lnTo>
                      <a:pt x="552" y="234"/>
                    </a:lnTo>
                    <a:lnTo>
                      <a:pt x="555" y="241"/>
                    </a:lnTo>
                    <a:lnTo>
                      <a:pt x="559" y="249"/>
                    </a:lnTo>
                    <a:lnTo>
                      <a:pt x="563" y="259"/>
                    </a:lnTo>
                    <a:lnTo>
                      <a:pt x="567" y="267"/>
                    </a:lnTo>
                    <a:lnTo>
                      <a:pt x="573" y="274"/>
                    </a:lnTo>
                    <a:lnTo>
                      <a:pt x="578" y="282"/>
                    </a:lnTo>
                    <a:lnTo>
                      <a:pt x="581" y="289"/>
                    </a:lnTo>
                    <a:lnTo>
                      <a:pt x="581" y="290"/>
                    </a:lnTo>
                    <a:lnTo>
                      <a:pt x="577" y="287"/>
                    </a:lnTo>
                    <a:lnTo>
                      <a:pt x="571" y="280"/>
                    </a:lnTo>
                    <a:lnTo>
                      <a:pt x="566" y="272"/>
                    </a:lnTo>
                    <a:lnTo>
                      <a:pt x="562" y="266"/>
                    </a:lnTo>
                    <a:lnTo>
                      <a:pt x="557" y="256"/>
                    </a:lnTo>
                    <a:lnTo>
                      <a:pt x="551" y="243"/>
                    </a:lnTo>
                    <a:lnTo>
                      <a:pt x="546" y="230"/>
                    </a:lnTo>
                    <a:lnTo>
                      <a:pt x="544" y="221"/>
                    </a:lnTo>
                    <a:lnTo>
                      <a:pt x="544" y="211"/>
                    </a:lnTo>
                    <a:lnTo>
                      <a:pt x="544" y="199"/>
                    </a:lnTo>
                    <a:lnTo>
                      <a:pt x="543" y="188"/>
                    </a:lnTo>
                    <a:lnTo>
                      <a:pt x="542" y="183"/>
                    </a:lnTo>
                    <a:lnTo>
                      <a:pt x="540" y="177"/>
                    </a:lnTo>
                    <a:lnTo>
                      <a:pt x="538" y="169"/>
                    </a:lnTo>
                    <a:lnTo>
                      <a:pt x="536" y="160"/>
                    </a:lnTo>
                    <a:lnTo>
                      <a:pt x="534" y="153"/>
                    </a:lnTo>
                    <a:lnTo>
                      <a:pt x="529" y="148"/>
                    </a:lnTo>
                    <a:lnTo>
                      <a:pt x="521" y="141"/>
                    </a:lnTo>
                    <a:lnTo>
                      <a:pt x="513" y="131"/>
                    </a:lnTo>
                    <a:lnTo>
                      <a:pt x="508" y="123"/>
                    </a:lnTo>
                    <a:lnTo>
                      <a:pt x="502" y="119"/>
                    </a:lnTo>
                    <a:lnTo>
                      <a:pt x="493" y="121"/>
                    </a:lnTo>
                    <a:lnTo>
                      <a:pt x="487" y="127"/>
                    </a:lnTo>
                    <a:lnTo>
                      <a:pt x="492" y="137"/>
                    </a:lnTo>
                    <a:lnTo>
                      <a:pt x="497" y="149"/>
                    </a:lnTo>
                    <a:lnTo>
                      <a:pt x="502" y="163"/>
                    </a:lnTo>
                    <a:lnTo>
                      <a:pt x="505" y="175"/>
                    </a:lnTo>
                    <a:lnTo>
                      <a:pt x="508" y="186"/>
                    </a:lnTo>
                    <a:lnTo>
                      <a:pt x="509" y="196"/>
                    </a:lnTo>
                    <a:lnTo>
                      <a:pt x="513" y="211"/>
                    </a:lnTo>
                    <a:lnTo>
                      <a:pt x="519" y="225"/>
                    </a:lnTo>
                    <a:lnTo>
                      <a:pt x="525" y="236"/>
                    </a:lnTo>
                    <a:lnTo>
                      <a:pt x="531" y="245"/>
                    </a:lnTo>
                    <a:lnTo>
                      <a:pt x="536" y="260"/>
                    </a:lnTo>
                    <a:lnTo>
                      <a:pt x="542" y="274"/>
                    </a:lnTo>
                    <a:lnTo>
                      <a:pt x="546" y="280"/>
                    </a:lnTo>
                    <a:lnTo>
                      <a:pt x="550" y="286"/>
                    </a:lnTo>
                    <a:lnTo>
                      <a:pt x="555" y="293"/>
                    </a:lnTo>
                    <a:lnTo>
                      <a:pt x="559" y="299"/>
                    </a:lnTo>
                    <a:lnTo>
                      <a:pt x="563" y="303"/>
                    </a:lnTo>
                    <a:lnTo>
                      <a:pt x="566" y="305"/>
                    </a:lnTo>
                    <a:lnTo>
                      <a:pt x="570" y="310"/>
                    </a:lnTo>
                    <a:lnTo>
                      <a:pt x="571" y="314"/>
                    </a:lnTo>
                    <a:lnTo>
                      <a:pt x="570" y="313"/>
                    </a:lnTo>
                    <a:lnTo>
                      <a:pt x="565" y="309"/>
                    </a:lnTo>
                    <a:lnTo>
                      <a:pt x="558" y="303"/>
                    </a:lnTo>
                    <a:lnTo>
                      <a:pt x="551" y="298"/>
                    </a:lnTo>
                    <a:lnTo>
                      <a:pt x="546" y="291"/>
                    </a:lnTo>
                    <a:lnTo>
                      <a:pt x="540" y="283"/>
                    </a:lnTo>
                    <a:lnTo>
                      <a:pt x="535" y="272"/>
                    </a:lnTo>
                    <a:lnTo>
                      <a:pt x="529" y="261"/>
                    </a:lnTo>
                    <a:lnTo>
                      <a:pt x="528" y="255"/>
                    </a:lnTo>
                    <a:lnTo>
                      <a:pt x="525" y="249"/>
                    </a:lnTo>
                    <a:lnTo>
                      <a:pt x="520" y="238"/>
                    </a:lnTo>
                    <a:lnTo>
                      <a:pt x="515" y="228"/>
                    </a:lnTo>
                    <a:lnTo>
                      <a:pt x="510" y="219"/>
                    </a:lnTo>
                    <a:lnTo>
                      <a:pt x="506" y="211"/>
                    </a:lnTo>
                    <a:lnTo>
                      <a:pt x="501" y="199"/>
                    </a:lnTo>
                    <a:lnTo>
                      <a:pt x="497" y="188"/>
                    </a:lnTo>
                    <a:lnTo>
                      <a:pt x="497" y="182"/>
                    </a:lnTo>
                    <a:lnTo>
                      <a:pt x="498" y="176"/>
                    </a:lnTo>
                    <a:lnTo>
                      <a:pt x="497" y="167"/>
                    </a:lnTo>
                    <a:lnTo>
                      <a:pt x="494" y="157"/>
                    </a:lnTo>
                    <a:lnTo>
                      <a:pt x="492" y="150"/>
                    </a:lnTo>
                    <a:lnTo>
                      <a:pt x="489" y="145"/>
                    </a:lnTo>
                    <a:lnTo>
                      <a:pt x="485" y="135"/>
                    </a:lnTo>
                    <a:lnTo>
                      <a:pt x="479" y="127"/>
                    </a:lnTo>
                    <a:lnTo>
                      <a:pt x="477" y="122"/>
                    </a:lnTo>
                    <a:lnTo>
                      <a:pt x="474" y="119"/>
                    </a:lnTo>
                    <a:lnTo>
                      <a:pt x="467" y="116"/>
                    </a:lnTo>
                    <a:lnTo>
                      <a:pt x="462" y="116"/>
                    </a:lnTo>
                    <a:lnTo>
                      <a:pt x="460" y="119"/>
                    </a:lnTo>
                    <a:lnTo>
                      <a:pt x="463" y="126"/>
                    </a:lnTo>
                    <a:lnTo>
                      <a:pt x="466" y="133"/>
                    </a:lnTo>
                    <a:lnTo>
                      <a:pt x="467" y="141"/>
                    </a:lnTo>
                    <a:lnTo>
                      <a:pt x="468" y="149"/>
                    </a:lnTo>
                    <a:lnTo>
                      <a:pt x="470" y="160"/>
                    </a:lnTo>
                    <a:lnTo>
                      <a:pt x="471" y="169"/>
                    </a:lnTo>
                    <a:lnTo>
                      <a:pt x="474" y="179"/>
                    </a:lnTo>
                    <a:lnTo>
                      <a:pt x="477" y="187"/>
                    </a:lnTo>
                    <a:lnTo>
                      <a:pt x="479" y="195"/>
                    </a:lnTo>
                    <a:lnTo>
                      <a:pt x="481" y="205"/>
                    </a:lnTo>
                    <a:lnTo>
                      <a:pt x="482" y="214"/>
                    </a:lnTo>
                    <a:lnTo>
                      <a:pt x="485" y="224"/>
                    </a:lnTo>
                    <a:lnTo>
                      <a:pt x="487" y="234"/>
                    </a:lnTo>
                    <a:lnTo>
                      <a:pt x="492" y="248"/>
                    </a:lnTo>
                    <a:lnTo>
                      <a:pt x="494" y="259"/>
                    </a:lnTo>
                    <a:lnTo>
                      <a:pt x="494" y="263"/>
                    </a:lnTo>
                    <a:lnTo>
                      <a:pt x="494" y="264"/>
                    </a:lnTo>
                    <a:lnTo>
                      <a:pt x="497" y="270"/>
                    </a:lnTo>
                    <a:lnTo>
                      <a:pt x="501" y="276"/>
                    </a:lnTo>
                    <a:lnTo>
                      <a:pt x="504" y="282"/>
                    </a:lnTo>
                    <a:lnTo>
                      <a:pt x="506" y="287"/>
                    </a:lnTo>
                    <a:lnTo>
                      <a:pt x="510" y="294"/>
                    </a:lnTo>
                    <a:lnTo>
                      <a:pt x="515" y="301"/>
                    </a:lnTo>
                    <a:lnTo>
                      <a:pt x="517" y="305"/>
                    </a:lnTo>
                    <a:lnTo>
                      <a:pt x="519" y="309"/>
                    </a:lnTo>
                    <a:lnTo>
                      <a:pt x="523" y="317"/>
                    </a:lnTo>
                    <a:lnTo>
                      <a:pt x="525" y="325"/>
                    </a:lnTo>
                    <a:lnTo>
                      <a:pt x="525" y="328"/>
                    </a:lnTo>
                    <a:lnTo>
                      <a:pt x="524" y="328"/>
                    </a:lnTo>
                    <a:lnTo>
                      <a:pt x="520" y="328"/>
                    </a:lnTo>
                    <a:lnTo>
                      <a:pt x="517" y="328"/>
                    </a:lnTo>
                    <a:lnTo>
                      <a:pt x="517" y="328"/>
                    </a:lnTo>
                    <a:lnTo>
                      <a:pt x="519" y="324"/>
                    </a:lnTo>
                    <a:lnTo>
                      <a:pt x="517" y="317"/>
                    </a:lnTo>
                    <a:lnTo>
                      <a:pt x="515" y="310"/>
                    </a:lnTo>
                    <a:lnTo>
                      <a:pt x="513" y="306"/>
                    </a:lnTo>
                    <a:lnTo>
                      <a:pt x="509" y="302"/>
                    </a:lnTo>
                    <a:lnTo>
                      <a:pt x="504" y="295"/>
                    </a:lnTo>
                    <a:lnTo>
                      <a:pt x="498" y="289"/>
                    </a:lnTo>
                    <a:lnTo>
                      <a:pt x="496" y="283"/>
                    </a:lnTo>
                    <a:lnTo>
                      <a:pt x="494" y="279"/>
                    </a:lnTo>
                    <a:lnTo>
                      <a:pt x="490" y="272"/>
                    </a:lnTo>
                    <a:lnTo>
                      <a:pt x="486" y="268"/>
                    </a:lnTo>
                    <a:lnTo>
                      <a:pt x="485" y="270"/>
                    </a:lnTo>
                    <a:lnTo>
                      <a:pt x="483" y="274"/>
                    </a:lnTo>
                    <a:lnTo>
                      <a:pt x="483" y="275"/>
                    </a:lnTo>
                    <a:lnTo>
                      <a:pt x="482" y="278"/>
                    </a:lnTo>
                    <a:lnTo>
                      <a:pt x="481" y="285"/>
                    </a:lnTo>
                    <a:lnTo>
                      <a:pt x="477" y="294"/>
                    </a:lnTo>
                    <a:lnTo>
                      <a:pt x="473" y="306"/>
                    </a:lnTo>
                    <a:lnTo>
                      <a:pt x="470" y="314"/>
                    </a:lnTo>
                    <a:lnTo>
                      <a:pt x="468" y="320"/>
                    </a:lnTo>
                    <a:lnTo>
                      <a:pt x="468" y="324"/>
                    </a:lnTo>
                    <a:lnTo>
                      <a:pt x="466" y="329"/>
                    </a:lnTo>
                    <a:lnTo>
                      <a:pt x="464" y="335"/>
                    </a:lnTo>
                    <a:lnTo>
                      <a:pt x="464" y="336"/>
                    </a:lnTo>
                    <a:lnTo>
                      <a:pt x="464" y="333"/>
                    </a:lnTo>
                    <a:lnTo>
                      <a:pt x="462" y="331"/>
                    </a:lnTo>
                    <a:lnTo>
                      <a:pt x="463" y="325"/>
                    </a:lnTo>
                    <a:lnTo>
                      <a:pt x="463" y="320"/>
                    </a:lnTo>
                    <a:lnTo>
                      <a:pt x="463" y="314"/>
                    </a:lnTo>
                    <a:lnTo>
                      <a:pt x="467" y="306"/>
                    </a:lnTo>
                    <a:lnTo>
                      <a:pt x="471" y="298"/>
                    </a:lnTo>
                    <a:lnTo>
                      <a:pt x="474" y="290"/>
                    </a:lnTo>
                    <a:lnTo>
                      <a:pt x="475" y="279"/>
                    </a:lnTo>
                    <a:lnTo>
                      <a:pt x="478" y="264"/>
                    </a:lnTo>
                    <a:lnTo>
                      <a:pt x="479" y="252"/>
                    </a:lnTo>
                    <a:lnTo>
                      <a:pt x="479" y="245"/>
                    </a:lnTo>
                    <a:lnTo>
                      <a:pt x="478" y="240"/>
                    </a:lnTo>
                    <a:lnTo>
                      <a:pt x="477" y="228"/>
                    </a:lnTo>
                    <a:lnTo>
                      <a:pt x="475" y="213"/>
                    </a:lnTo>
                    <a:lnTo>
                      <a:pt x="473" y="199"/>
                    </a:lnTo>
                    <a:lnTo>
                      <a:pt x="468" y="188"/>
                    </a:lnTo>
                    <a:lnTo>
                      <a:pt x="466" y="175"/>
                    </a:lnTo>
                    <a:lnTo>
                      <a:pt x="463" y="164"/>
                    </a:lnTo>
                    <a:lnTo>
                      <a:pt x="460" y="157"/>
                    </a:lnTo>
                    <a:lnTo>
                      <a:pt x="456" y="149"/>
                    </a:lnTo>
                    <a:lnTo>
                      <a:pt x="454" y="137"/>
                    </a:lnTo>
                    <a:lnTo>
                      <a:pt x="450" y="146"/>
                    </a:lnTo>
                    <a:lnTo>
                      <a:pt x="447" y="156"/>
                    </a:lnTo>
                    <a:lnTo>
                      <a:pt x="445" y="167"/>
                    </a:lnTo>
                    <a:lnTo>
                      <a:pt x="444" y="176"/>
                    </a:lnTo>
                    <a:lnTo>
                      <a:pt x="443" y="187"/>
                    </a:lnTo>
                    <a:lnTo>
                      <a:pt x="440" y="199"/>
                    </a:lnTo>
                    <a:lnTo>
                      <a:pt x="439" y="210"/>
                    </a:lnTo>
                    <a:lnTo>
                      <a:pt x="440" y="219"/>
                    </a:lnTo>
                    <a:lnTo>
                      <a:pt x="443" y="226"/>
                    </a:lnTo>
                    <a:lnTo>
                      <a:pt x="444" y="233"/>
                    </a:lnTo>
                    <a:lnTo>
                      <a:pt x="447" y="243"/>
                    </a:lnTo>
                    <a:lnTo>
                      <a:pt x="448" y="253"/>
                    </a:lnTo>
                    <a:lnTo>
                      <a:pt x="450" y="263"/>
                    </a:lnTo>
                    <a:lnTo>
                      <a:pt x="451" y="270"/>
                    </a:lnTo>
                    <a:lnTo>
                      <a:pt x="454" y="278"/>
                    </a:lnTo>
                    <a:lnTo>
                      <a:pt x="456" y="289"/>
                    </a:lnTo>
                    <a:lnTo>
                      <a:pt x="458" y="297"/>
                    </a:lnTo>
                    <a:lnTo>
                      <a:pt x="459" y="297"/>
                    </a:lnTo>
                    <a:lnTo>
                      <a:pt x="456" y="294"/>
                    </a:lnTo>
                    <a:lnTo>
                      <a:pt x="452" y="294"/>
                    </a:lnTo>
                    <a:lnTo>
                      <a:pt x="451" y="285"/>
                    </a:lnTo>
                    <a:lnTo>
                      <a:pt x="448" y="278"/>
                    </a:lnTo>
                    <a:lnTo>
                      <a:pt x="447" y="270"/>
                    </a:lnTo>
                    <a:lnTo>
                      <a:pt x="444" y="256"/>
                    </a:lnTo>
                    <a:lnTo>
                      <a:pt x="441" y="243"/>
                    </a:lnTo>
                    <a:lnTo>
                      <a:pt x="439" y="233"/>
                    </a:lnTo>
                    <a:lnTo>
                      <a:pt x="437" y="225"/>
                    </a:lnTo>
                    <a:lnTo>
                      <a:pt x="436" y="215"/>
                    </a:lnTo>
                    <a:lnTo>
                      <a:pt x="435" y="205"/>
                    </a:lnTo>
                    <a:lnTo>
                      <a:pt x="435" y="198"/>
                    </a:lnTo>
                    <a:lnTo>
                      <a:pt x="435" y="190"/>
                    </a:lnTo>
                    <a:lnTo>
                      <a:pt x="435" y="177"/>
                    </a:lnTo>
                    <a:lnTo>
                      <a:pt x="436" y="164"/>
                    </a:lnTo>
                    <a:lnTo>
                      <a:pt x="437" y="154"/>
                    </a:lnTo>
                    <a:lnTo>
                      <a:pt x="439" y="146"/>
                    </a:lnTo>
                    <a:lnTo>
                      <a:pt x="439" y="137"/>
                    </a:lnTo>
                    <a:lnTo>
                      <a:pt x="436" y="121"/>
                    </a:lnTo>
                    <a:lnTo>
                      <a:pt x="433" y="112"/>
                    </a:lnTo>
                    <a:lnTo>
                      <a:pt x="431" y="104"/>
                    </a:lnTo>
                    <a:lnTo>
                      <a:pt x="424" y="91"/>
                    </a:lnTo>
                    <a:lnTo>
                      <a:pt x="421" y="99"/>
                    </a:lnTo>
                    <a:lnTo>
                      <a:pt x="417" y="104"/>
                    </a:lnTo>
                    <a:lnTo>
                      <a:pt x="414" y="110"/>
                    </a:lnTo>
                    <a:lnTo>
                      <a:pt x="413" y="116"/>
                    </a:lnTo>
                    <a:lnTo>
                      <a:pt x="412" y="125"/>
                    </a:lnTo>
                    <a:lnTo>
                      <a:pt x="412" y="134"/>
                    </a:lnTo>
                    <a:lnTo>
                      <a:pt x="410" y="144"/>
                    </a:lnTo>
                    <a:lnTo>
                      <a:pt x="409" y="156"/>
                    </a:lnTo>
                    <a:lnTo>
                      <a:pt x="406" y="168"/>
                    </a:lnTo>
                    <a:lnTo>
                      <a:pt x="403" y="177"/>
                    </a:lnTo>
                    <a:lnTo>
                      <a:pt x="401" y="187"/>
                    </a:lnTo>
                    <a:lnTo>
                      <a:pt x="398" y="198"/>
                    </a:lnTo>
                    <a:lnTo>
                      <a:pt x="397" y="207"/>
                    </a:lnTo>
                    <a:lnTo>
                      <a:pt x="398" y="215"/>
                    </a:lnTo>
                    <a:lnTo>
                      <a:pt x="401" y="225"/>
                    </a:lnTo>
                    <a:lnTo>
                      <a:pt x="402" y="238"/>
                    </a:lnTo>
                    <a:lnTo>
                      <a:pt x="403" y="252"/>
                    </a:lnTo>
                    <a:lnTo>
                      <a:pt x="406" y="256"/>
                    </a:lnTo>
                    <a:lnTo>
                      <a:pt x="405" y="256"/>
                    </a:lnTo>
                    <a:lnTo>
                      <a:pt x="401" y="251"/>
                    </a:lnTo>
                    <a:lnTo>
                      <a:pt x="395" y="247"/>
                    </a:lnTo>
                    <a:lnTo>
                      <a:pt x="394" y="243"/>
                    </a:lnTo>
                    <a:lnTo>
                      <a:pt x="395" y="237"/>
                    </a:lnTo>
                    <a:lnTo>
                      <a:pt x="395" y="226"/>
                    </a:lnTo>
                    <a:lnTo>
                      <a:pt x="393" y="214"/>
                    </a:lnTo>
                    <a:lnTo>
                      <a:pt x="390" y="205"/>
                    </a:lnTo>
                    <a:lnTo>
                      <a:pt x="389" y="199"/>
                    </a:lnTo>
                    <a:lnTo>
                      <a:pt x="387" y="198"/>
                    </a:lnTo>
                    <a:lnTo>
                      <a:pt x="386" y="199"/>
                    </a:lnTo>
                    <a:lnTo>
                      <a:pt x="383" y="203"/>
                    </a:lnTo>
                    <a:lnTo>
                      <a:pt x="378" y="209"/>
                    </a:lnTo>
                    <a:lnTo>
                      <a:pt x="371" y="214"/>
                    </a:lnTo>
                    <a:lnTo>
                      <a:pt x="364" y="219"/>
                    </a:lnTo>
                    <a:lnTo>
                      <a:pt x="356" y="226"/>
                    </a:lnTo>
                    <a:lnTo>
                      <a:pt x="351" y="232"/>
                    </a:lnTo>
                    <a:lnTo>
                      <a:pt x="345" y="240"/>
                    </a:lnTo>
                    <a:lnTo>
                      <a:pt x="342" y="247"/>
                    </a:lnTo>
                    <a:lnTo>
                      <a:pt x="338" y="251"/>
                    </a:lnTo>
                    <a:lnTo>
                      <a:pt x="334" y="253"/>
                    </a:lnTo>
                    <a:lnTo>
                      <a:pt x="330" y="256"/>
                    </a:lnTo>
                    <a:lnTo>
                      <a:pt x="328" y="257"/>
                    </a:lnTo>
                    <a:lnTo>
                      <a:pt x="328" y="256"/>
                    </a:lnTo>
                    <a:lnTo>
                      <a:pt x="330" y="252"/>
                    </a:lnTo>
                    <a:lnTo>
                      <a:pt x="336" y="243"/>
                    </a:lnTo>
                    <a:lnTo>
                      <a:pt x="341" y="234"/>
                    </a:lnTo>
                    <a:lnTo>
                      <a:pt x="347" y="229"/>
                    </a:lnTo>
                    <a:lnTo>
                      <a:pt x="355" y="221"/>
                    </a:lnTo>
                    <a:lnTo>
                      <a:pt x="365" y="209"/>
                    </a:lnTo>
                    <a:lnTo>
                      <a:pt x="376" y="198"/>
                    </a:lnTo>
                    <a:lnTo>
                      <a:pt x="383" y="194"/>
                    </a:lnTo>
                    <a:lnTo>
                      <a:pt x="389" y="190"/>
                    </a:lnTo>
                    <a:lnTo>
                      <a:pt x="394" y="180"/>
                    </a:lnTo>
                    <a:lnTo>
                      <a:pt x="399" y="167"/>
                    </a:lnTo>
                    <a:lnTo>
                      <a:pt x="402" y="153"/>
                    </a:lnTo>
                    <a:lnTo>
                      <a:pt x="405" y="140"/>
                    </a:lnTo>
                    <a:lnTo>
                      <a:pt x="406" y="127"/>
                    </a:lnTo>
                    <a:lnTo>
                      <a:pt x="406" y="122"/>
                    </a:lnTo>
                    <a:lnTo>
                      <a:pt x="407" y="112"/>
                    </a:lnTo>
                    <a:lnTo>
                      <a:pt x="407" y="100"/>
                    </a:lnTo>
                    <a:lnTo>
                      <a:pt x="409" y="81"/>
                    </a:lnTo>
                    <a:lnTo>
                      <a:pt x="406" y="65"/>
                    </a:lnTo>
                    <a:lnTo>
                      <a:pt x="399" y="60"/>
                    </a:lnTo>
                    <a:lnTo>
                      <a:pt x="390" y="56"/>
                    </a:lnTo>
                    <a:lnTo>
                      <a:pt x="384" y="45"/>
                    </a:lnTo>
                    <a:lnTo>
                      <a:pt x="380" y="39"/>
                    </a:lnTo>
                    <a:lnTo>
                      <a:pt x="380" y="31"/>
                    </a:lnTo>
                    <a:lnTo>
                      <a:pt x="380" y="26"/>
                    </a:lnTo>
                    <a:lnTo>
                      <a:pt x="374" y="23"/>
                    </a:lnTo>
                    <a:lnTo>
                      <a:pt x="364" y="23"/>
                    </a:lnTo>
                    <a:lnTo>
                      <a:pt x="359" y="26"/>
                    </a:lnTo>
                    <a:lnTo>
                      <a:pt x="356" y="30"/>
                    </a:lnTo>
                    <a:lnTo>
                      <a:pt x="356" y="37"/>
                    </a:lnTo>
                    <a:lnTo>
                      <a:pt x="356" y="45"/>
                    </a:lnTo>
                    <a:lnTo>
                      <a:pt x="355" y="50"/>
                    </a:lnTo>
                    <a:lnTo>
                      <a:pt x="355" y="58"/>
                    </a:lnTo>
                    <a:lnTo>
                      <a:pt x="356" y="70"/>
                    </a:lnTo>
                    <a:lnTo>
                      <a:pt x="361" y="83"/>
                    </a:lnTo>
                    <a:lnTo>
                      <a:pt x="365" y="91"/>
                    </a:lnTo>
                    <a:lnTo>
                      <a:pt x="368" y="99"/>
                    </a:lnTo>
                    <a:lnTo>
                      <a:pt x="368" y="107"/>
                    </a:lnTo>
                    <a:lnTo>
                      <a:pt x="364" y="114"/>
                    </a:lnTo>
                    <a:lnTo>
                      <a:pt x="359" y="118"/>
                    </a:lnTo>
                    <a:lnTo>
                      <a:pt x="352" y="125"/>
                    </a:lnTo>
                    <a:lnTo>
                      <a:pt x="351" y="135"/>
                    </a:lnTo>
                    <a:lnTo>
                      <a:pt x="353" y="123"/>
                    </a:lnTo>
                    <a:lnTo>
                      <a:pt x="355" y="116"/>
                    </a:lnTo>
                    <a:lnTo>
                      <a:pt x="356" y="111"/>
                    </a:lnTo>
                    <a:lnTo>
                      <a:pt x="356" y="103"/>
                    </a:lnTo>
                    <a:lnTo>
                      <a:pt x="356" y="93"/>
                    </a:lnTo>
                    <a:lnTo>
                      <a:pt x="355" y="88"/>
                    </a:lnTo>
                    <a:lnTo>
                      <a:pt x="352" y="83"/>
                    </a:lnTo>
                    <a:lnTo>
                      <a:pt x="349" y="73"/>
                    </a:lnTo>
                    <a:lnTo>
                      <a:pt x="347" y="64"/>
                    </a:lnTo>
                    <a:lnTo>
                      <a:pt x="347" y="54"/>
                    </a:lnTo>
                    <a:lnTo>
                      <a:pt x="348" y="47"/>
                    </a:lnTo>
                    <a:lnTo>
                      <a:pt x="349" y="39"/>
                    </a:lnTo>
                    <a:lnTo>
                      <a:pt x="351" y="32"/>
                    </a:lnTo>
                    <a:lnTo>
                      <a:pt x="349" y="30"/>
                    </a:lnTo>
                    <a:lnTo>
                      <a:pt x="347" y="28"/>
                    </a:lnTo>
                    <a:lnTo>
                      <a:pt x="337" y="27"/>
                    </a:lnTo>
                    <a:lnTo>
                      <a:pt x="330" y="27"/>
                    </a:lnTo>
                    <a:lnTo>
                      <a:pt x="330" y="30"/>
                    </a:lnTo>
                    <a:lnTo>
                      <a:pt x="332" y="34"/>
                    </a:lnTo>
                    <a:lnTo>
                      <a:pt x="330" y="37"/>
                    </a:lnTo>
                    <a:lnTo>
                      <a:pt x="325" y="37"/>
                    </a:lnTo>
                    <a:lnTo>
                      <a:pt x="321" y="37"/>
                    </a:lnTo>
                    <a:lnTo>
                      <a:pt x="315" y="37"/>
                    </a:lnTo>
                    <a:lnTo>
                      <a:pt x="311" y="39"/>
                    </a:lnTo>
                    <a:close/>
                  </a:path>
                </a:pathLst>
              </a:custGeom>
              <a:solidFill>
                <a:srgbClr val="FFCC66"/>
              </a:solidFill>
              <a:ln w="9525">
                <a:solidFill>
                  <a:srgbClr val="000000"/>
                </a:solidFill>
                <a:round/>
                <a:headEnd/>
                <a:tailEnd/>
              </a:ln>
            </p:spPr>
            <p:txBody>
              <a:bodyPr/>
              <a:lstStyle/>
              <a:p>
                <a:endParaRPr lang="fr-FR"/>
              </a:p>
            </p:txBody>
          </p:sp>
          <p:sp>
            <p:nvSpPr>
              <p:cNvPr id="49" name="Arc 183"/>
              <p:cNvSpPr>
                <a:spLocks noChangeAspect="1"/>
              </p:cNvSpPr>
              <p:nvPr/>
            </p:nvSpPr>
            <p:spPr bwMode="auto">
              <a:xfrm rot="303457">
                <a:off x="3660" y="1372"/>
                <a:ext cx="190" cy="237"/>
              </a:xfrm>
              <a:custGeom>
                <a:avLst/>
                <a:gdLst>
                  <a:gd name="G0" fmla="+- 0 0 0"/>
                  <a:gd name="G1" fmla="+- 21600 0 0"/>
                  <a:gd name="G2" fmla="+- 21600 0 0"/>
                  <a:gd name="T0" fmla="*/ 0 w 21600"/>
                  <a:gd name="T1" fmla="*/ 0 h 21600"/>
                  <a:gd name="T2" fmla="*/ 21600 w 21600"/>
                  <a:gd name="T3" fmla="*/ 21591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5" y="0"/>
                      <a:pt x="21595" y="9665"/>
                      <a:pt x="21599" y="21591"/>
                    </a:cubicBezTo>
                  </a:path>
                  <a:path w="21600" h="21600" stroke="0" extrusionOk="0">
                    <a:moveTo>
                      <a:pt x="-1" y="0"/>
                    </a:moveTo>
                    <a:cubicBezTo>
                      <a:pt x="11925" y="0"/>
                      <a:pt x="21595" y="9665"/>
                      <a:pt x="21599" y="21591"/>
                    </a:cubicBezTo>
                    <a:lnTo>
                      <a:pt x="0" y="21600"/>
                    </a:lnTo>
                    <a:close/>
                  </a:path>
                </a:pathLst>
              </a:custGeom>
              <a:noFill/>
              <a:ln w="28575">
                <a:solidFill>
                  <a:srgbClr val="0000FF"/>
                </a:solidFill>
                <a:round/>
                <a:headEnd/>
                <a:tailEnd type="stealth" w="sm" len="sm"/>
              </a:ln>
              <a:effectLst/>
            </p:spPr>
            <p:txBody>
              <a:bodyPr wrap="none" anchor="ctr"/>
              <a:lstStyle/>
              <a:p>
                <a:endParaRPr lang="fr-FR"/>
              </a:p>
            </p:txBody>
          </p:sp>
          <p:sp>
            <p:nvSpPr>
              <p:cNvPr id="50" name="Arc 184"/>
              <p:cNvSpPr>
                <a:spLocks noChangeAspect="1"/>
              </p:cNvSpPr>
              <p:nvPr/>
            </p:nvSpPr>
            <p:spPr bwMode="auto">
              <a:xfrm rot="10950002">
                <a:off x="3861" y="767"/>
                <a:ext cx="149" cy="365"/>
              </a:xfrm>
              <a:custGeom>
                <a:avLst/>
                <a:gdLst>
                  <a:gd name="G0" fmla="+- 0 0 0"/>
                  <a:gd name="G1" fmla="+- 21600 0 0"/>
                  <a:gd name="G2" fmla="+- 21600 0 0"/>
                  <a:gd name="T0" fmla="*/ 0 w 21554"/>
                  <a:gd name="T1" fmla="*/ 0 h 21600"/>
                  <a:gd name="T2" fmla="*/ 21554 w 21554"/>
                  <a:gd name="T3" fmla="*/ 20192 h 21600"/>
                  <a:gd name="T4" fmla="*/ 0 w 21554"/>
                  <a:gd name="T5" fmla="*/ 21600 h 21600"/>
                </a:gdLst>
                <a:ahLst/>
                <a:cxnLst>
                  <a:cxn ang="0">
                    <a:pos x="T0" y="T1"/>
                  </a:cxn>
                  <a:cxn ang="0">
                    <a:pos x="T2" y="T3"/>
                  </a:cxn>
                  <a:cxn ang="0">
                    <a:pos x="T4" y="T5"/>
                  </a:cxn>
                </a:cxnLst>
                <a:rect l="0" t="0" r="r" b="b"/>
                <a:pathLst>
                  <a:path w="21554" h="21600" fill="none" extrusionOk="0">
                    <a:moveTo>
                      <a:pt x="-1" y="0"/>
                    </a:moveTo>
                    <a:cubicBezTo>
                      <a:pt x="11382" y="0"/>
                      <a:pt x="20812" y="8833"/>
                      <a:pt x="21554" y="20191"/>
                    </a:cubicBezTo>
                  </a:path>
                  <a:path w="21554" h="21600" stroke="0" extrusionOk="0">
                    <a:moveTo>
                      <a:pt x="-1" y="0"/>
                    </a:moveTo>
                    <a:cubicBezTo>
                      <a:pt x="11382" y="0"/>
                      <a:pt x="20812" y="8833"/>
                      <a:pt x="21554" y="20191"/>
                    </a:cubicBezTo>
                    <a:lnTo>
                      <a:pt x="0" y="21600"/>
                    </a:lnTo>
                    <a:close/>
                  </a:path>
                </a:pathLst>
              </a:custGeom>
              <a:noFill/>
              <a:ln w="28575">
                <a:solidFill>
                  <a:srgbClr val="FF0000"/>
                </a:solidFill>
                <a:round/>
                <a:headEnd/>
                <a:tailEnd type="stealth" w="sm" len="sm"/>
              </a:ln>
              <a:effectLst/>
            </p:spPr>
            <p:txBody>
              <a:bodyPr rot="10800000" wrap="none" anchor="ctr"/>
              <a:lstStyle/>
              <a:p>
                <a:pPr algn="ctr" eaLnBrk="0" hangingPunct="0"/>
                <a:endParaRPr lang="fr-FR" sz="1300" b="0" i="1">
                  <a:solidFill>
                    <a:srgbClr val="FFFF00"/>
                  </a:solidFill>
                  <a:effectLst>
                    <a:outerShdw blurRad="38100" dist="38100" dir="2700000" algn="tl">
                      <a:srgbClr val="C0C0C0"/>
                    </a:outerShdw>
                  </a:effectLst>
                </a:endParaRPr>
              </a:p>
            </p:txBody>
          </p:sp>
          <p:grpSp>
            <p:nvGrpSpPr>
              <p:cNvPr id="51" name="Group 185"/>
              <p:cNvGrpSpPr>
                <a:grpSpLocks/>
              </p:cNvGrpSpPr>
              <p:nvPr/>
            </p:nvGrpSpPr>
            <p:grpSpPr bwMode="auto">
              <a:xfrm>
                <a:off x="3746" y="1147"/>
                <a:ext cx="248" cy="245"/>
                <a:chOff x="3746" y="1242"/>
                <a:chExt cx="248" cy="245"/>
              </a:xfrm>
            </p:grpSpPr>
            <p:sp>
              <p:nvSpPr>
                <p:cNvPr id="55" name="Arc 186"/>
                <p:cNvSpPr>
                  <a:spLocks noChangeAspect="1"/>
                </p:cNvSpPr>
                <p:nvPr/>
              </p:nvSpPr>
              <p:spPr bwMode="auto">
                <a:xfrm rot="-461763">
                  <a:off x="3882" y="1245"/>
                  <a:ext cx="107" cy="1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8000"/>
                  </a:solidFill>
                  <a:round/>
                  <a:headEnd type="stealth" w="sm" len="sm"/>
                  <a:tailEnd/>
                </a:ln>
                <a:effectLst/>
              </p:spPr>
              <p:txBody>
                <a:bodyPr wrap="none" anchor="ctr"/>
                <a:lstStyle/>
                <a:p>
                  <a:endParaRPr lang="fr-FR"/>
                </a:p>
              </p:txBody>
            </p:sp>
            <p:sp>
              <p:nvSpPr>
                <p:cNvPr id="56" name="Arc 187"/>
                <p:cNvSpPr>
                  <a:spLocks noChangeAspect="1"/>
                </p:cNvSpPr>
                <p:nvPr/>
              </p:nvSpPr>
              <p:spPr bwMode="auto">
                <a:xfrm rot="-16328917">
                  <a:off x="3886" y="1368"/>
                  <a:ext cx="109" cy="10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8000"/>
                  </a:solidFill>
                  <a:round/>
                  <a:headEnd type="stealth" w="sm" len="sm"/>
                  <a:tailEnd/>
                </a:ln>
                <a:effectLst/>
              </p:spPr>
              <p:txBody>
                <a:bodyPr wrap="none" anchor="ctr"/>
                <a:lstStyle/>
                <a:p>
                  <a:endParaRPr lang="fr-FR"/>
                </a:p>
              </p:txBody>
            </p:sp>
            <p:sp>
              <p:nvSpPr>
                <p:cNvPr id="57" name="Arc 188"/>
                <p:cNvSpPr>
                  <a:spLocks noChangeAspect="1"/>
                </p:cNvSpPr>
                <p:nvPr/>
              </p:nvSpPr>
              <p:spPr bwMode="auto">
                <a:xfrm rot="-11279341">
                  <a:off x="3755" y="1380"/>
                  <a:ext cx="107" cy="10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8000"/>
                  </a:solidFill>
                  <a:round/>
                  <a:headEnd type="stealth" w="sm" len="sm"/>
                  <a:tailEnd/>
                </a:ln>
                <a:effectLst/>
              </p:spPr>
              <p:txBody>
                <a:bodyPr wrap="none" anchor="ctr"/>
                <a:lstStyle/>
                <a:p>
                  <a:endParaRPr lang="fr-FR"/>
                </a:p>
              </p:txBody>
            </p:sp>
            <p:sp>
              <p:nvSpPr>
                <p:cNvPr id="58" name="Arc 189"/>
                <p:cNvSpPr>
                  <a:spLocks noChangeAspect="1"/>
                </p:cNvSpPr>
                <p:nvPr/>
              </p:nvSpPr>
              <p:spPr bwMode="auto">
                <a:xfrm rot="-5307591">
                  <a:off x="3735" y="1253"/>
                  <a:ext cx="130" cy="107"/>
                </a:xfrm>
                <a:custGeom>
                  <a:avLst/>
                  <a:gdLst>
                    <a:gd name="G0" fmla="+- 4388 0 0"/>
                    <a:gd name="G1" fmla="+- 21600 0 0"/>
                    <a:gd name="G2" fmla="+- 21600 0 0"/>
                    <a:gd name="T0" fmla="*/ 0 w 25988"/>
                    <a:gd name="T1" fmla="*/ 450 h 21600"/>
                    <a:gd name="T2" fmla="*/ 25988 w 25988"/>
                    <a:gd name="T3" fmla="*/ 21600 h 21600"/>
                    <a:gd name="T4" fmla="*/ 4388 w 25988"/>
                    <a:gd name="T5" fmla="*/ 21600 h 21600"/>
                  </a:gdLst>
                  <a:ahLst/>
                  <a:cxnLst>
                    <a:cxn ang="0">
                      <a:pos x="T0" y="T1"/>
                    </a:cxn>
                    <a:cxn ang="0">
                      <a:pos x="T2" y="T3"/>
                    </a:cxn>
                    <a:cxn ang="0">
                      <a:pos x="T4" y="T5"/>
                    </a:cxn>
                  </a:cxnLst>
                  <a:rect l="0" t="0" r="r" b="b"/>
                  <a:pathLst>
                    <a:path w="25988" h="21600" fill="none" extrusionOk="0">
                      <a:moveTo>
                        <a:pt x="0" y="450"/>
                      </a:moveTo>
                      <a:cubicBezTo>
                        <a:pt x="1443" y="150"/>
                        <a:pt x="2913" y="-1"/>
                        <a:pt x="4388" y="0"/>
                      </a:cubicBezTo>
                      <a:cubicBezTo>
                        <a:pt x="16317" y="0"/>
                        <a:pt x="25988" y="9670"/>
                        <a:pt x="25988" y="21600"/>
                      </a:cubicBezTo>
                    </a:path>
                    <a:path w="25988" h="21600" stroke="0" extrusionOk="0">
                      <a:moveTo>
                        <a:pt x="0" y="450"/>
                      </a:moveTo>
                      <a:cubicBezTo>
                        <a:pt x="1443" y="150"/>
                        <a:pt x="2913" y="-1"/>
                        <a:pt x="4388" y="0"/>
                      </a:cubicBezTo>
                      <a:cubicBezTo>
                        <a:pt x="16317" y="0"/>
                        <a:pt x="25988" y="9670"/>
                        <a:pt x="25988" y="21600"/>
                      </a:cubicBezTo>
                      <a:lnTo>
                        <a:pt x="4388" y="21600"/>
                      </a:lnTo>
                      <a:close/>
                    </a:path>
                  </a:pathLst>
                </a:custGeom>
                <a:noFill/>
                <a:ln w="28575">
                  <a:solidFill>
                    <a:srgbClr val="008000"/>
                  </a:solidFill>
                  <a:round/>
                  <a:headEnd type="stealth" w="sm" len="sm"/>
                  <a:tailEnd/>
                </a:ln>
                <a:effectLst/>
              </p:spPr>
              <p:txBody>
                <a:bodyPr wrap="none" anchor="ctr"/>
                <a:lstStyle/>
                <a:p>
                  <a:endParaRPr lang="fr-FR"/>
                </a:p>
              </p:txBody>
            </p:sp>
          </p:grpSp>
          <p:sp>
            <p:nvSpPr>
              <p:cNvPr id="52" name="Arc 190"/>
              <p:cNvSpPr>
                <a:spLocks noChangeAspect="1"/>
              </p:cNvSpPr>
              <p:nvPr/>
            </p:nvSpPr>
            <p:spPr bwMode="auto">
              <a:xfrm rot="10950002" flipH="1">
                <a:off x="3675" y="839"/>
                <a:ext cx="149" cy="364"/>
              </a:xfrm>
              <a:custGeom>
                <a:avLst/>
                <a:gdLst>
                  <a:gd name="G0" fmla="+- 0 0 0"/>
                  <a:gd name="G1" fmla="+- 21600 0 0"/>
                  <a:gd name="G2" fmla="+- 21600 0 0"/>
                  <a:gd name="T0" fmla="*/ 0 w 21554"/>
                  <a:gd name="T1" fmla="*/ 0 h 21600"/>
                  <a:gd name="T2" fmla="*/ 21554 w 21554"/>
                  <a:gd name="T3" fmla="*/ 20192 h 21600"/>
                  <a:gd name="T4" fmla="*/ 0 w 21554"/>
                  <a:gd name="T5" fmla="*/ 21600 h 21600"/>
                </a:gdLst>
                <a:ahLst/>
                <a:cxnLst>
                  <a:cxn ang="0">
                    <a:pos x="T0" y="T1"/>
                  </a:cxn>
                  <a:cxn ang="0">
                    <a:pos x="T2" y="T3"/>
                  </a:cxn>
                  <a:cxn ang="0">
                    <a:pos x="T4" y="T5"/>
                  </a:cxn>
                </a:cxnLst>
                <a:rect l="0" t="0" r="r" b="b"/>
                <a:pathLst>
                  <a:path w="21554" h="21600" fill="none" extrusionOk="0">
                    <a:moveTo>
                      <a:pt x="-1" y="0"/>
                    </a:moveTo>
                    <a:cubicBezTo>
                      <a:pt x="11382" y="0"/>
                      <a:pt x="20812" y="8833"/>
                      <a:pt x="21554" y="20191"/>
                    </a:cubicBezTo>
                  </a:path>
                  <a:path w="21554" h="21600" stroke="0" extrusionOk="0">
                    <a:moveTo>
                      <a:pt x="-1" y="0"/>
                    </a:moveTo>
                    <a:cubicBezTo>
                      <a:pt x="11382" y="0"/>
                      <a:pt x="20812" y="8833"/>
                      <a:pt x="21554" y="20191"/>
                    </a:cubicBezTo>
                    <a:lnTo>
                      <a:pt x="0" y="21600"/>
                    </a:lnTo>
                    <a:close/>
                  </a:path>
                </a:pathLst>
              </a:custGeom>
              <a:noFill/>
              <a:ln w="28575">
                <a:solidFill>
                  <a:srgbClr val="FF0000"/>
                </a:solidFill>
                <a:round/>
                <a:headEnd/>
                <a:tailEnd type="stealth" w="sm" len="sm"/>
              </a:ln>
              <a:effectLst/>
            </p:spPr>
            <p:txBody>
              <a:bodyPr wrap="none" anchor="ctr"/>
              <a:lstStyle/>
              <a:p>
                <a:endParaRPr lang="fr-FR"/>
              </a:p>
            </p:txBody>
          </p:sp>
          <p:sp>
            <p:nvSpPr>
              <p:cNvPr id="53" name="Arc 191"/>
              <p:cNvSpPr>
                <a:spLocks noChangeAspect="1"/>
              </p:cNvSpPr>
              <p:nvPr/>
            </p:nvSpPr>
            <p:spPr bwMode="auto">
              <a:xfrm rot="21097282" flipH="1">
                <a:off x="3899" y="1382"/>
                <a:ext cx="164" cy="238"/>
              </a:xfrm>
              <a:custGeom>
                <a:avLst/>
                <a:gdLst>
                  <a:gd name="G0" fmla="+- 0 0 0"/>
                  <a:gd name="G1" fmla="+- 21600 0 0"/>
                  <a:gd name="G2" fmla="+- 21600 0 0"/>
                  <a:gd name="T0" fmla="*/ 0 w 21554"/>
                  <a:gd name="T1" fmla="*/ 0 h 21600"/>
                  <a:gd name="T2" fmla="*/ 21554 w 21554"/>
                  <a:gd name="T3" fmla="*/ 20192 h 21600"/>
                  <a:gd name="T4" fmla="*/ 0 w 21554"/>
                  <a:gd name="T5" fmla="*/ 21600 h 21600"/>
                </a:gdLst>
                <a:ahLst/>
                <a:cxnLst>
                  <a:cxn ang="0">
                    <a:pos x="T0" y="T1"/>
                  </a:cxn>
                  <a:cxn ang="0">
                    <a:pos x="T2" y="T3"/>
                  </a:cxn>
                  <a:cxn ang="0">
                    <a:pos x="T4" y="T5"/>
                  </a:cxn>
                </a:cxnLst>
                <a:rect l="0" t="0" r="r" b="b"/>
                <a:pathLst>
                  <a:path w="21554" h="21600" fill="none" extrusionOk="0">
                    <a:moveTo>
                      <a:pt x="-1" y="0"/>
                    </a:moveTo>
                    <a:cubicBezTo>
                      <a:pt x="11382" y="0"/>
                      <a:pt x="20812" y="8833"/>
                      <a:pt x="21554" y="20191"/>
                    </a:cubicBezTo>
                  </a:path>
                  <a:path w="21554" h="21600" stroke="0" extrusionOk="0">
                    <a:moveTo>
                      <a:pt x="-1" y="0"/>
                    </a:moveTo>
                    <a:cubicBezTo>
                      <a:pt x="11382" y="0"/>
                      <a:pt x="20812" y="8833"/>
                      <a:pt x="21554" y="20191"/>
                    </a:cubicBezTo>
                    <a:lnTo>
                      <a:pt x="0" y="21600"/>
                    </a:lnTo>
                    <a:close/>
                  </a:path>
                </a:pathLst>
              </a:custGeom>
              <a:noFill/>
              <a:ln w="28575">
                <a:solidFill>
                  <a:srgbClr val="0000FF"/>
                </a:solidFill>
                <a:round/>
                <a:headEnd/>
                <a:tailEnd type="stealth" w="sm" len="sm"/>
              </a:ln>
              <a:effectLst/>
            </p:spPr>
            <p:txBody>
              <a:bodyPr wrap="none" anchor="ctr"/>
              <a:lstStyle/>
              <a:p>
                <a:endParaRPr lang="fr-FR"/>
              </a:p>
            </p:txBody>
          </p:sp>
          <p:sp>
            <p:nvSpPr>
              <p:cNvPr id="54" name="Text Box 192"/>
              <p:cNvSpPr txBox="1">
                <a:spLocks noChangeArrowheads="1"/>
              </p:cNvSpPr>
              <p:nvPr/>
            </p:nvSpPr>
            <p:spPr bwMode="auto">
              <a:xfrm>
                <a:off x="3297" y="1622"/>
                <a:ext cx="1298" cy="250"/>
              </a:xfrm>
              <a:prstGeom prst="rect">
                <a:avLst/>
              </a:prstGeom>
              <a:noFill/>
              <a:ln w="9525">
                <a:noFill/>
                <a:miter lim="800000"/>
                <a:headEnd/>
                <a:tailEnd/>
              </a:ln>
              <a:effectLst/>
            </p:spPr>
            <p:txBody>
              <a:bodyPr wrap="none">
                <a:spAutoFit/>
              </a:bodyPr>
              <a:lstStyle/>
              <a:p>
                <a:pPr algn="ctr" eaLnBrk="0" hangingPunct="0"/>
                <a:r>
                  <a:rPr lang="fr-FR" sz="2000" b="0" dirty="0" err="1">
                    <a:solidFill>
                      <a:srgbClr val="0000FF"/>
                    </a:solidFill>
                    <a:effectLst>
                      <a:outerShdw blurRad="38100" dist="38100" dir="2700000" algn="tl">
                        <a:srgbClr val="C0C0C0"/>
                      </a:outerShdw>
                    </a:effectLst>
                    <a:latin typeface="Comic Sans MS" pitchFamily="66" charset="0"/>
                  </a:rPr>
                  <a:t>Solubilization</a:t>
                </a:r>
                <a:r>
                  <a:rPr lang="fr-FR" sz="2000" b="0" dirty="0">
                    <a:solidFill>
                      <a:srgbClr val="0000FF"/>
                    </a:solidFill>
                    <a:effectLst>
                      <a:outerShdw blurRad="38100" dist="38100" dir="2700000" algn="tl">
                        <a:srgbClr val="C0C0C0"/>
                      </a:outerShdw>
                    </a:effectLst>
                    <a:latin typeface="Comic Sans MS" pitchFamily="66" charset="0"/>
                  </a:rPr>
                  <a:t> ?</a:t>
                </a:r>
                <a:r>
                  <a:rPr lang="fr-FR" b="0" dirty="0">
                    <a:solidFill>
                      <a:srgbClr val="0000FF"/>
                    </a:solidFill>
                    <a:effectLst>
                      <a:outerShdw blurRad="38100" dist="38100" dir="2700000" algn="tl">
                        <a:srgbClr val="C0C0C0"/>
                      </a:outerShdw>
                    </a:effectLst>
                    <a:latin typeface="Comic Sans MS" pitchFamily="66" charset="0"/>
                  </a:rPr>
                  <a:t> </a:t>
                </a:r>
              </a:p>
            </p:txBody>
          </p:sp>
        </p:grpSp>
      </p:grpSp>
      <p:sp>
        <p:nvSpPr>
          <p:cNvPr id="81" name="Rectangle 235"/>
          <p:cNvSpPr>
            <a:spLocks noChangeArrowheads="1"/>
          </p:cNvSpPr>
          <p:nvPr/>
        </p:nvSpPr>
        <p:spPr bwMode="auto">
          <a:xfrm>
            <a:off x="2268165" y="165646"/>
            <a:ext cx="6264275" cy="527050"/>
          </a:xfrm>
          <a:prstGeom prst="rect">
            <a:avLst/>
          </a:prstGeom>
          <a:noFill/>
          <a:ln w="9525">
            <a:noFill/>
            <a:miter lim="800000"/>
            <a:headEnd/>
            <a:tailEnd/>
          </a:ln>
          <a:effectLst/>
        </p:spPr>
        <p:txBody>
          <a:bodyPr>
            <a:spAutoFit/>
          </a:bodyPr>
          <a:lstStyle/>
          <a:p>
            <a:pPr algn="ctr">
              <a:lnSpc>
                <a:spcPct val="130000"/>
              </a:lnSpc>
              <a:buClr>
                <a:srgbClr val="FF0000"/>
              </a:buClr>
              <a:buFont typeface="Wingdings" pitchFamily="2" charset="2"/>
              <a:buNone/>
            </a:pPr>
            <a:r>
              <a:rPr lang="en-GB" sz="2200" b="0" dirty="0">
                <a:solidFill>
                  <a:srgbClr val="FF0000"/>
                </a:solidFill>
                <a:latin typeface="Comic Sans MS" pitchFamily="66" charset="0"/>
              </a:rPr>
              <a:t>What is the form of metals after treatment ?</a:t>
            </a:r>
            <a:endParaRPr lang="fr-FR" sz="2200" b="0" dirty="0">
              <a:solidFill>
                <a:srgbClr val="FF0000"/>
              </a:solidFill>
              <a:latin typeface="Comic Sans MS"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6" descr="C:\Temp\essai_1.jpg"/>
          <p:cNvPicPr>
            <a:picLocks noChangeAspect="1" noChangeArrowheads="1"/>
          </p:cNvPicPr>
          <p:nvPr/>
        </p:nvPicPr>
        <p:blipFill>
          <a:blip r:embed="rId3" cstate="print"/>
          <a:srcRect/>
          <a:stretch>
            <a:fillRect/>
          </a:stretch>
        </p:blipFill>
        <p:spPr bwMode="auto">
          <a:xfrm>
            <a:off x="169863" y="2028825"/>
            <a:ext cx="4706937" cy="3543300"/>
          </a:xfrm>
          <a:prstGeom prst="rect">
            <a:avLst/>
          </a:prstGeom>
          <a:noFill/>
          <a:ln w="9525">
            <a:noFill/>
            <a:miter lim="800000"/>
            <a:headEnd/>
            <a:tailEnd/>
          </a:ln>
        </p:spPr>
      </p:pic>
      <p:pic>
        <p:nvPicPr>
          <p:cNvPr id="14339" name="Picture 3" descr="Coupe racine"/>
          <p:cNvPicPr>
            <a:picLocks noChangeAspect="1" noChangeArrowheads="1"/>
          </p:cNvPicPr>
          <p:nvPr/>
        </p:nvPicPr>
        <p:blipFill>
          <a:blip r:embed="rId4" cstate="print"/>
          <a:srcRect/>
          <a:stretch>
            <a:fillRect/>
          </a:stretch>
        </p:blipFill>
        <p:spPr bwMode="auto">
          <a:xfrm>
            <a:off x="5351463" y="1825625"/>
            <a:ext cx="3397250" cy="3698875"/>
          </a:xfrm>
          <a:prstGeom prst="rect">
            <a:avLst/>
          </a:prstGeom>
          <a:noFill/>
          <a:ln w="9525">
            <a:noFill/>
            <a:miter lim="800000"/>
            <a:headEnd/>
            <a:tailEnd/>
          </a:ln>
        </p:spPr>
      </p:pic>
      <p:pic>
        <p:nvPicPr>
          <p:cNvPr id="14340" name="Picture 7" descr="Prag rhizo photo"/>
          <p:cNvPicPr>
            <a:picLocks noChangeAspect="1" noChangeArrowheads="1"/>
          </p:cNvPicPr>
          <p:nvPr/>
        </p:nvPicPr>
        <p:blipFill>
          <a:blip r:embed="rId5" cstate="print"/>
          <a:srcRect/>
          <a:stretch>
            <a:fillRect/>
          </a:stretch>
        </p:blipFill>
        <p:spPr bwMode="auto">
          <a:xfrm>
            <a:off x="0" y="-1588"/>
            <a:ext cx="1925638" cy="1439863"/>
          </a:xfrm>
          <a:prstGeom prst="rect">
            <a:avLst/>
          </a:prstGeom>
          <a:noFill/>
          <a:ln w="9525">
            <a:noFill/>
            <a:miter lim="800000"/>
            <a:headEnd/>
            <a:tailEnd/>
          </a:ln>
        </p:spPr>
      </p:pic>
      <p:sp>
        <p:nvSpPr>
          <p:cNvPr id="14341" name="Rectangle 8"/>
          <p:cNvSpPr>
            <a:spLocks noChangeArrowheads="1"/>
          </p:cNvSpPr>
          <p:nvPr/>
        </p:nvSpPr>
        <p:spPr bwMode="auto">
          <a:xfrm>
            <a:off x="1314450" y="866775"/>
            <a:ext cx="228600" cy="152400"/>
          </a:xfrm>
          <a:prstGeom prst="rect">
            <a:avLst/>
          </a:prstGeom>
          <a:noFill/>
          <a:ln w="25400">
            <a:solidFill>
              <a:srgbClr val="B20442"/>
            </a:solidFill>
            <a:miter lim="800000"/>
            <a:headEnd/>
            <a:tailEnd/>
          </a:ln>
        </p:spPr>
        <p:txBody>
          <a:bodyPr wrap="none" anchor="ctr"/>
          <a:lstStyle/>
          <a:p>
            <a:endParaRPr lang="fr-FR">
              <a:latin typeface="Calibri" pitchFamily="34" charset="0"/>
            </a:endParaRPr>
          </a:p>
        </p:txBody>
      </p:sp>
      <p:sp>
        <p:nvSpPr>
          <p:cNvPr id="14342" name="Text Box 15"/>
          <p:cNvSpPr txBox="1">
            <a:spLocks noChangeArrowheads="1"/>
          </p:cNvSpPr>
          <p:nvPr/>
        </p:nvSpPr>
        <p:spPr bwMode="auto">
          <a:xfrm>
            <a:off x="152400" y="2038350"/>
            <a:ext cx="2735263" cy="336550"/>
          </a:xfrm>
          <a:prstGeom prst="rect">
            <a:avLst/>
          </a:prstGeom>
          <a:noFill/>
          <a:ln w="9525">
            <a:noFill/>
            <a:miter lim="800000"/>
            <a:headEnd/>
            <a:tailEnd/>
          </a:ln>
        </p:spPr>
        <p:txBody>
          <a:bodyPr>
            <a:spAutoFit/>
          </a:bodyPr>
          <a:lstStyle/>
          <a:p>
            <a:pPr>
              <a:spcBef>
                <a:spcPct val="50000"/>
              </a:spcBef>
            </a:pPr>
            <a:r>
              <a:rPr lang="fr-FR" sz="1600" dirty="0" err="1">
                <a:solidFill>
                  <a:schemeClr val="bg1"/>
                </a:solidFill>
                <a:latin typeface="Calibri" pitchFamily="34" charset="0"/>
              </a:rPr>
              <a:t>Resolution</a:t>
            </a:r>
            <a:r>
              <a:rPr lang="fr-FR" sz="1600" dirty="0">
                <a:solidFill>
                  <a:schemeClr val="bg1"/>
                </a:solidFill>
                <a:latin typeface="Calibri" pitchFamily="34" charset="0"/>
              </a:rPr>
              <a:t>: 5 x 5 </a:t>
            </a:r>
            <a:r>
              <a:rPr lang="fr-FR" sz="1600" dirty="0">
                <a:solidFill>
                  <a:schemeClr val="bg1"/>
                </a:solidFill>
                <a:latin typeface="Symbol" pitchFamily="18" charset="2"/>
              </a:rPr>
              <a:t>m</a:t>
            </a:r>
            <a:r>
              <a:rPr lang="fr-FR" sz="1600" dirty="0">
                <a:solidFill>
                  <a:schemeClr val="bg1"/>
                </a:solidFill>
                <a:latin typeface="Calibri" pitchFamily="34" charset="0"/>
              </a:rPr>
              <a:t>m</a:t>
            </a:r>
          </a:p>
        </p:txBody>
      </p:sp>
      <p:sp>
        <p:nvSpPr>
          <p:cNvPr id="14343" name="Text Box 17"/>
          <p:cNvSpPr txBox="1">
            <a:spLocks noChangeArrowheads="1"/>
          </p:cNvSpPr>
          <p:nvPr/>
        </p:nvSpPr>
        <p:spPr bwMode="auto">
          <a:xfrm>
            <a:off x="-36513" y="1422400"/>
            <a:ext cx="2024063" cy="336550"/>
          </a:xfrm>
          <a:prstGeom prst="rect">
            <a:avLst/>
          </a:prstGeom>
          <a:noFill/>
          <a:ln w="9525">
            <a:noFill/>
            <a:miter lim="800000"/>
            <a:headEnd/>
            <a:tailEnd/>
          </a:ln>
        </p:spPr>
        <p:txBody>
          <a:bodyPr wrap="none">
            <a:spAutoFit/>
          </a:bodyPr>
          <a:lstStyle/>
          <a:p>
            <a:pPr eaLnBrk="0" hangingPunct="0"/>
            <a:r>
              <a:rPr lang="fr-FR" sz="1600" i="1" dirty="0">
                <a:latin typeface="Calibri" pitchFamily="34" charset="0"/>
              </a:rPr>
              <a:t>Phragmites </a:t>
            </a:r>
            <a:r>
              <a:rPr lang="fr-FR" sz="1600" i="1" dirty="0" err="1">
                <a:latin typeface="Calibri" pitchFamily="34" charset="0"/>
              </a:rPr>
              <a:t>australis</a:t>
            </a:r>
            <a:endParaRPr lang="fr-FR" sz="1600" i="1" dirty="0">
              <a:latin typeface="Calibri" pitchFamily="34" charset="0"/>
            </a:endParaRPr>
          </a:p>
        </p:txBody>
      </p:sp>
      <p:sp>
        <p:nvSpPr>
          <p:cNvPr id="14344" name="Line 18"/>
          <p:cNvSpPr>
            <a:spLocks noChangeShapeType="1"/>
          </p:cNvSpPr>
          <p:nvPr/>
        </p:nvSpPr>
        <p:spPr bwMode="auto">
          <a:xfrm flipH="1">
            <a:off x="7315200" y="2000250"/>
            <a:ext cx="820738" cy="1809750"/>
          </a:xfrm>
          <a:prstGeom prst="line">
            <a:avLst/>
          </a:prstGeom>
          <a:noFill/>
          <a:ln w="19050">
            <a:solidFill>
              <a:schemeClr val="tx1"/>
            </a:solidFill>
            <a:round/>
            <a:headEnd/>
            <a:tailEnd type="triangle" w="med" len="med"/>
          </a:ln>
        </p:spPr>
        <p:txBody>
          <a:bodyPr/>
          <a:lstStyle/>
          <a:p>
            <a:endParaRPr lang="fr-FR"/>
          </a:p>
        </p:txBody>
      </p:sp>
      <p:sp>
        <p:nvSpPr>
          <p:cNvPr id="14345" name="Text Box 19"/>
          <p:cNvSpPr txBox="1">
            <a:spLocks noChangeArrowheads="1"/>
          </p:cNvSpPr>
          <p:nvPr/>
        </p:nvSpPr>
        <p:spPr bwMode="auto">
          <a:xfrm>
            <a:off x="7159625" y="1219200"/>
            <a:ext cx="2127250" cy="646331"/>
          </a:xfrm>
          <a:prstGeom prst="rect">
            <a:avLst/>
          </a:prstGeom>
          <a:noFill/>
          <a:ln w="9525">
            <a:noFill/>
            <a:miter lim="800000"/>
            <a:headEnd/>
            <a:tailEnd/>
          </a:ln>
        </p:spPr>
        <p:txBody>
          <a:bodyPr>
            <a:spAutoFit/>
          </a:bodyPr>
          <a:lstStyle/>
          <a:p>
            <a:pPr algn="ctr">
              <a:spcBef>
                <a:spcPct val="50000"/>
              </a:spcBef>
            </a:pPr>
            <a:r>
              <a:rPr lang="en-GB" altLang="ja-JP" dirty="0">
                <a:latin typeface="Calibri" pitchFamily="34" charset="0"/>
              </a:rPr>
              <a:t>Central cylinder (stele)</a:t>
            </a:r>
            <a:endParaRPr lang="fr-FR" dirty="0">
              <a:latin typeface="Calibri" pitchFamily="34" charset="0"/>
            </a:endParaRPr>
          </a:p>
        </p:txBody>
      </p:sp>
      <p:sp>
        <p:nvSpPr>
          <p:cNvPr id="14346" name="Line 20"/>
          <p:cNvSpPr>
            <a:spLocks noChangeShapeType="1"/>
          </p:cNvSpPr>
          <p:nvPr/>
        </p:nvSpPr>
        <p:spPr bwMode="auto">
          <a:xfrm>
            <a:off x="6261100" y="1581150"/>
            <a:ext cx="382588" cy="1119188"/>
          </a:xfrm>
          <a:prstGeom prst="line">
            <a:avLst/>
          </a:prstGeom>
          <a:noFill/>
          <a:ln w="19050">
            <a:solidFill>
              <a:schemeClr val="tx1"/>
            </a:solidFill>
            <a:round/>
            <a:headEnd/>
            <a:tailEnd type="triangle" w="med" len="med"/>
          </a:ln>
        </p:spPr>
        <p:txBody>
          <a:bodyPr/>
          <a:lstStyle/>
          <a:p>
            <a:endParaRPr lang="fr-FR"/>
          </a:p>
        </p:txBody>
      </p:sp>
      <p:sp>
        <p:nvSpPr>
          <p:cNvPr id="14347" name="Text Box 21"/>
          <p:cNvSpPr txBox="1">
            <a:spLocks noChangeArrowheads="1"/>
          </p:cNvSpPr>
          <p:nvPr/>
        </p:nvSpPr>
        <p:spPr bwMode="auto">
          <a:xfrm>
            <a:off x="5220072" y="1124744"/>
            <a:ext cx="1931988" cy="369332"/>
          </a:xfrm>
          <a:prstGeom prst="rect">
            <a:avLst/>
          </a:prstGeom>
          <a:noFill/>
          <a:ln w="9525">
            <a:noFill/>
            <a:miter lim="800000"/>
            <a:headEnd/>
            <a:tailEnd/>
          </a:ln>
        </p:spPr>
        <p:txBody>
          <a:bodyPr>
            <a:spAutoFit/>
          </a:bodyPr>
          <a:lstStyle/>
          <a:p>
            <a:pPr algn="ctr">
              <a:spcBef>
                <a:spcPct val="10000"/>
              </a:spcBef>
            </a:pPr>
            <a:r>
              <a:rPr lang="en-GB" altLang="ja-JP" dirty="0">
                <a:latin typeface="Calibri" pitchFamily="34" charset="0"/>
              </a:rPr>
              <a:t>Cortex</a:t>
            </a:r>
          </a:p>
        </p:txBody>
      </p:sp>
      <p:sp>
        <p:nvSpPr>
          <p:cNvPr id="14348" name="Line 22"/>
          <p:cNvSpPr>
            <a:spLocks noChangeShapeType="1"/>
          </p:cNvSpPr>
          <p:nvPr/>
        </p:nvSpPr>
        <p:spPr bwMode="auto">
          <a:xfrm flipH="1" flipV="1">
            <a:off x="7726363" y="5106988"/>
            <a:ext cx="230013" cy="410244"/>
          </a:xfrm>
          <a:prstGeom prst="line">
            <a:avLst/>
          </a:prstGeom>
          <a:noFill/>
          <a:ln w="19050">
            <a:solidFill>
              <a:schemeClr val="tx1"/>
            </a:solidFill>
            <a:round/>
            <a:headEnd/>
            <a:tailEnd type="triangle" w="med" len="med"/>
          </a:ln>
        </p:spPr>
        <p:txBody>
          <a:bodyPr/>
          <a:lstStyle/>
          <a:p>
            <a:endParaRPr lang="fr-FR"/>
          </a:p>
        </p:txBody>
      </p:sp>
      <p:sp>
        <p:nvSpPr>
          <p:cNvPr id="14349" name="Text Box 23"/>
          <p:cNvSpPr txBox="1">
            <a:spLocks noChangeArrowheads="1"/>
          </p:cNvSpPr>
          <p:nvPr/>
        </p:nvSpPr>
        <p:spPr bwMode="auto">
          <a:xfrm>
            <a:off x="7407275" y="5517232"/>
            <a:ext cx="1736725" cy="366712"/>
          </a:xfrm>
          <a:prstGeom prst="rect">
            <a:avLst/>
          </a:prstGeom>
          <a:noFill/>
          <a:ln w="9525">
            <a:noFill/>
            <a:miter lim="800000"/>
            <a:headEnd/>
            <a:tailEnd/>
          </a:ln>
        </p:spPr>
        <p:txBody>
          <a:bodyPr>
            <a:spAutoFit/>
          </a:bodyPr>
          <a:lstStyle/>
          <a:p>
            <a:pPr algn="ctr">
              <a:spcBef>
                <a:spcPct val="20000"/>
              </a:spcBef>
            </a:pPr>
            <a:r>
              <a:rPr lang="en-GB" altLang="ja-JP" dirty="0" err="1">
                <a:latin typeface="Calibri" pitchFamily="34" charset="0"/>
              </a:rPr>
              <a:t>Aerenchyma</a:t>
            </a:r>
            <a:r>
              <a:rPr lang="en-GB" altLang="ja-JP" dirty="0">
                <a:latin typeface="Calibri" pitchFamily="34" charset="0"/>
              </a:rPr>
              <a:t> </a:t>
            </a:r>
            <a:endParaRPr lang="fr-FR" dirty="0">
              <a:latin typeface="Calibri" pitchFamily="34" charset="0"/>
            </a:endParaRPr>
          </a:p>
        </p:txBody>
      </p:sp>
      <p:sp>
        <p:nvSpPr>
          <p:cNvPr id="14350" name="Line 24"/>
          <p:cNvSpPr>
            <a:spLocks noChangeShapeType="1"/>
          </p:cNvSpPr>
          <p:nvPr/>
        </p:nvSpPr>
        <p:spPr bwMode="auto">
          <a:xfrm flipV="1">
            <a:off x="6500813" y="4341813"/>
            <a:ext cx="395287" cy="1162050"/>
          </a:xfrm>
          <a:prstGeom prst="line">
            <a:avLst/>
          </a:prstGeom>
          <a:noFill/>
          <a:ln w="19050">
            <a:solidFill>
              <a:schemeClr val="tx1"/>
            </a:solidFill>
            <a:round/>
            <a:headEnd/>
            <a:tailEnd type="triangle" w="med" len="med"/>
          </a:ln>
        </p:spPr>
        <p:txBody>
          <a:bodyPr/>
          <a:lstStyle/>
          <a:p>
            <a:endParaRPr lang="fr-FR"/>
          </a:p>
        </p:txBody>
      </p:sp>
      <p:sp>
        <p:nvSpPr>
          <p:cNvPr id="14351" name="Text Box 25"/>
          <p:cNvSpPr txBox="1">
            <a:spLocks noChangeArrowheads="1"/>
          </p:cNvSpPr>
          <p:nvPr/>
        </p:nvSpPr>
        <p:spPr bwMode="auto">
          <a:xfrm>
            <a:off x="5795963" y="5422900"/>
            <a:ext cx="1576387" cy="366713"/>
          </a:xfrm>
          <a:prstGeom prst="rect">
            <a:avLst/>
          </a:prstGeom>
          <a:noFill/>
          <a:ln w="9525">
            <a:noFill/>
            <a:miter lim="800000"/>
            <a:headEnd/>
            <a:tailEnd/>
          </a:ln>
        </p:spPr>
        <p:txBody>
          <a:bodyPr>
            <a:spAutoFit/>
          </a:bodyPr>
          <a:lstStyle/>
          <a:p>
            <a:pPr>
              <a:spcBef>
                <a:spcPct val="50000"/>
              </a:spcBef>
            </a:pPr>
            <a:r>
              <a:rPr lang="fr-FR" dirty="0" err="1">
                <a:latin typeface="Calibri" pitchFamily="34" charset="0"/>
              </a:rPr>
              <a:t>Endodermis</a:t>
            </a:r>
            <a:endParaRPr lang="fr-FR" dirty="0">
              <a:latin typeface="Calibri" pitchFamily="34" charset="0"/>
            </a:endParaRPr>
          </a:p>
        </p:txBody>
      </p:sp>
      <p:sp>
        <p:nvSpPr>
          <p:cNvPr id="14352" name="Line 26"/>
          <p:cNvSpPr>
            <a:spLocks noChangeShapeType="1"/>
          </p:cNvSpPr>
          <p:nvPr/>
        </p:nvSpPr>
        <p:spPr bwMode="auto">
          <a:xfrm>
            <a:off x="5500688" y="2432050"/>
            <a:ext cx="244475" cy="428625"/>
          </a:xfrm>
          <a:prstGeom prst="line">
            <a:avLst/>
          </a:prstGeom>
          <a:noFill/>
          <a:ln w="19050">
            <a:solidFill>
              <a:schemeClr val="tx1"/>
            </a:solidFill>
            <a:round/>
            <a:headEnd/>
            <a:tailEnd type="triangle" w="med" len="med"/>
          </a:ln>
        </p:spPr>
        <p:txBody>
          <a:bodyPr/>
          <a:lstStyle/>
          <a:p>
            <a:endParaRPr lang="fr-FR"/>
          </a:p>
        </p:txBody>
      </p:sp>
      <p:sp>
        <p:nvSpPr>
          <p:cNvPr id="14353" name="Text Box 27"/>
          <p:cNvSpPr txBox="1">
            <a:spLocks noChangeArrowheads="1"/>
          </p:cNvSpPr>
          <p:nvPr/>
        </p:nvSpPr>
        <p:spPr bwMode="auto">
          <a:xfrm>
            <a:off x="5010150" y="2076450"/>
            <a:ext cx="1285875" cy="366713"/>
          </a:xfrm>
          <a:prstGeom prst="rect">
            <a:avLst/>
          </a:prstGeom>
          <a:noFill/>
          <a:ln w="9525">
            <a:noFill/>
            <a:miter lim="800000"/>
            <a:headEnd/>
            <a:tailEnd/>
          </a:ln>
        </p:spPr>
        <p:txBody>
          <a:bodyPr>
            <a:spAutoFit/>
          </a:bodyPr>
          <a:lstStyle/>
          <a:p>
            <a:pPr>
              <a:spcBef>
                <a:spcPct val="50000"/>
              </a:spcBef>
            </a:pPr>
            <a:r>
              <a:rPr lang="fr-FR" dirty="0" err="1">
                <a:latin typeface="Calibri" pitchFamily="34" charset="0"/>
              </a:rPr>
              <a:t>Epidermis</a:t>
            </a:r>
            <a:endParaRPr lang="fr-FR" dirty="0">
              <a:latin typeface="Calibri" pitchFamily="34" charset="0"/>
            </a:endParaRPr>
          </a:p>
        </p:txBody>
      </p:sp>
      <p:sp>
        <p:nvSpPr>
          <p:cNvPr id="14357" name="Line 11"/>
          <p:cNvSpPr>
            <a:spLocks noChangeShapeType="1"/>
          </p:cNvSpPr>
          <p:nvPr/>
        </p:nvSpPr>
        <p:spPr bwMode="auto">
          <a:xfrm>
            <a:off x="3590925" y="4598988"/>
            <a:ext cx="2879725" cy="0"/>
          </a:xfrm>
          <a:prstGeom prst="line">
            <a:avLst/>
          </a:prstGeom>
          <a:noFill/>
          <a:ln w="25400">
            <a:solidFill>
              <a:srgbClr val="FF6600"/>
            </a:solidFill>
            <a:round/>
            <a:headEnd type="triangle" w="med" len="med"/>
            <a:tailEnd type="triangle" w="med" len="med"/>
          </a:ln>
        </p:spPr>
        <p:txBody>
          <a:bodyPr/>
          <a:lstStyle/>
          <a:p>
            <a:endParaRPr lang="fr-FR"/>
          </a:p>
        </p:txBody>
      </p:sp>
      <p:sp>
        <p:nvSpPr>
          <p:cNvPr id="14358" name="Line 12"/>
          <p:cNvSpPr>
            <a:spLocks noChangeShapeType="1"/>
          </p:cNvSpPr>
          <p:nvPr/>
        </p:nvSpPr>
        <p:spPr bwMode="auto">
          <a:xfrm>
            <a:off x="4351338" y="5264150"/>
            <a:ext cx="2159000" cy="0"/>
          </a:xfrm>
          <a:prstGeom prst="line">
            <a:avLst/>
          </a:prstGeom>
          <a:noFill/>
          <a:ln w="25400">
            <a:solidFill>
              <a:srgbClr val="FF6600"/>
            </a:solidFill>
            <a:round/>
            <a:headEnd type="triangle" w="med" len="med"/>
            <a:tailEnd type="triangle" w="med" len="med"/>
          </a:ln>
        </p:spPr>
        <p:txBody>
          <a:bodyPr/>
          <a:lstStyle/>
          <a:p>
            <a:endParaRPr lang="fr-FR"/>
          </a:p>
        </p:txBody>
      </p:sp>
      <p:sp>
        <p:nvSpPr>
          <p:cNvPr id="14359" name="Line 13"/>
          <p:cNvSpPr>
            <a:spLocks noChangeShapeType="1"/>
          </p:cNvSpPr>
          <p:nvPr/>
        </p:nvSpPr>
        <p:spPr bwMode="auto">
          <a:xfrm>
            <a:off x="3943350" y="3679825"/>
            <a:ext cx="1944688" cy="0"/>
          </a:xfrm>
          <a:prstGeom prst="line">
            <a:avLst/>
          </a:prstGeom>
          <a:noFill/>
          <a:ln w="25400">
            <a:solidFill>
              <a:srgbClr val="FF6600"/>
            </a:solidFill>
            <a:round/>
            <a:headEnd type="triangle" w="med" len="med"/>
            <a:tailEnd type="triangle" w="med" len="med"/>
          </a:ln>
        </p:spPr>
        <p:txBody>
          <a:bodyPr/>
          <a:lstStyle/>
          <a:p>
            <a:endParaRPr lang="fr-FR"/>
          </a:p>
        </p:txBody>
      </p:sp>
      <p:sp>
        <p:nvSpPr>
          <p:cNvPr id="14360" name="Line 11"/>
          <p:cNvSpPr>
            <a:spLocks noChangeShapeType="1"/>
          </p:cNvSpPr>
          <p:nvPr/>
        </p:nvSpPr>
        <p:spPr bwMode="auto">
          <a:xfrm>
            <a:off x="3132138" y="3905250"/>
            <a:ext cx="3600450" cy="0"/>
          </a:xfrm>
          <a:prstGeom prst="line">
            <a:avLst/>
          </a:prstGeom>
          <a:noFill/>
          <a:ln w="25400">
            <a:solidFill>
              <a:srgbClr val="FF6600"/>
            </a:solidFill>
            <a:round/>
            <a:headEnd type="triangle" w="med" len="med"/>
            <a:tailEnd type="triangle" w="med" len="med"/>
          </a:ln>
        </p:spPr>
        <p:txBody>
          <a:bodyPr/>
          <a:lstStyle/>
          <a:p>
            <a:endParaRPr lang="fr-FR"/>
          </a:p>
        </p:txBody>
      </p:sp>
      <p:sp>
        <p:nvSpPr>
          <p:cNvPr id="14361" name="Text Box 15"/>
          <p:cNvSpPr txBox="1">
            <a:spLocks noChangeArrowheads="1"/>
          </p:cNvSpPr>
          <p:nvPr/>
        </p:nvSpPr>
        <p:spPr bwMode="auto">
          <a:xfrm>
            <a:off x="2051050" y="1557338"/>
            <a:ext cx="1187450" cy="430212"/>
          </a:xfrm>
          <a:prstGeom prst="rect">
            <a:avLst/>
          </a:prstGeom>
          <a:solidFill>
            <a:schemeClr val="bg1"/>
          </a:solidFill>
          <a:ln w="9525">
            <a:noFill/>
            <a:miter lim="800000"/>
            <a:headEnd/>
            <a:tailEnd/>
          </a:ln>
        </p:spPr>
        <p:txBody>
          <a:bodyPr wrap="none">
            <a:spAutoFit/>
          </a:bodyPr>
          <a:lstStyle/>
          <a:p>
            <a:r>
              <a:rPr lang="en-US" sz="2200" b="1" dirty="0">
                <a:solidFill>
                  <a:srgbClr val="FF0000"/>
                </a:solidFill>
                <a:latin typeface="Calibri" pitchFamily="34" charset="0"/>
              </a:rPr>
              <a:t>Zn </a:t>
            </a:r>
            <a:r>
              <a:rPr lang="en-US" sz="2200" b="1" dirty="0">
                <a:solidFill>
                  <a:srgbClr val="009900"/>
                </a:solidFill>
                <a:latin typeface="Calibri" pitchFamily="34" charset="0"/>
              </a:rPr>
              <a:t>Cu </a:t>
            </a:r>
            <a:r>
              <a:rPr lang="en-US" sz="2200" b="1" dirty="0">
                <a:solidFill>
                  <a:srgbClr val="0000FF"/>
                </a:solidFill>
                <a:latin typeface="Calibri" pitchFamily="34" charset="0"/>
              </a:rPr>
              <a:t>Ca</a:t>
            </a:r>
          </a:p>
        </p:txBody>
      </p:sp>
      <p:sp>
        <p:nvSpPr>
          <p:cNvPr id="28" name="Rectangle 27"/>
          <p:cNvSpPr/>
          <p:nvPr/>
        </p:nvSpPr>
        <p:spPr>
          <a:xfrm>
            <a:off x="2699792" y="2060848"/>
            <a:ext cx="1813125" cy="369332"/>
          </a:xfrm>
          <a:prstGeom prst="rect">
            <a:avLst/>
          </a:prstGeom>
        </p:spPr>
        <p:txBody>
          <a:bodyPr wrap="none">
            <a:spAutoFit/>
          </a:bodyPr>
          <a:lstStyle/>
          <a:p>
            <a:r>
              <a:rPr lang="fr-FR" dirty="0" err="1">
                <a:solidFill>
                  <a:schemeClr val="bg1"/>
                </a:solidFill>
              </a:rPr>
              <a:t>endomycorrhizae</a:t>
            </a:r>
            <a:endParaRPr lang="fr-FR" dirty="0">
              <a:solidFill>
                <a:schemeClr val="bg1"/>
              </a:solidFill>
            </a:endParaRPr>
          </a:p>
        </p:txBody>
      </p:sp>
      <p:sp>
        <p:nvSpPr>
          <p:cNvPr id="34" name="ZoneTexte 33"/>
          <p:cNvSpPr txBox="1"/>
          <p:nvPr/>
        </p:nvSpPr>
        <p:spPr>
          <a:xfrm>
            <a:off x="6660232" y="6490211"/>
            <a:ext cx="2448272" cy="323165"/>
          </a:xfrm>
          <a:prstGeom prst="rect">
            <a:avLst/>
          </a:prstGeom>
          <a:noFill/>
        </p:spPr>
        <p:txBody>
          <a:bodyPr wrap="square" rtlCol="0">
            <a:spAutoFit/>
          </a:bodyPr>
          <a:lstStyle/>
          <a:p>
            <a:r>
              <a:rPr lang="fr-FR" sz="1500" i="1" dirty="0"/>
              <a:t>Manceau et al., ES&amp;T, 2008.</a:t>
            </a:r>
          </a:p>
        </p:txBody>
      </p:sp>
      <p:sp>
        <p:nvSpPr>
          <p:cNvPr id="44" name="Text Box 61"/>
          <p:cNvSpPr txBox="1">
            <a:spLocks noChangeArrowheads="1"/>
          </p:cNvSpPr>
          <p:nvPr/>
        </p:nvSpPr>
        <p:spPr bwMode="auto">
          <a:xfrm>
            <a:off x="1366144" y="6021288"/>
            <a:ext cx="6913563" cy="400110"/>
          </a:xfrm>
          <a:prstGeom prst="rect">
            <a:avLst/>
          </a:prstGeom>
          <a:noFill/>
          <a:ln w="9525">
            <a:noFill/>
            <a:miter lim="800000"/>
            <a:headEnd/>
            <a:tailEnd/>
          </a:ln>
          <a:effectLst/>
        </p:spPr>
        <p:txBody>
          <a:bodyPr>
            <a:spAutoFit/>
          </a:bodyPr>
          <a:lstStyle/>
          <a:p>
            <a:pPr algn="ctr" eaLnBrk="0" hangingPunct="0"/>
            <a:r>
              <a:rPr lang="fr-FR" sz="2000" b="0" dirty="0">
                <a:solidFill>
                  <a:srgbClr val="0000FF"/>
                </a:solidFill>
              </a:rPr>
              <a:t>Most of Cu </a:t>
            </a:r>
            <a:r>
              <a:rPr lang="fr-FR" sz="2000" b="0" dirty="0" err="1">
                <a:solidFill>
                  <a:srgbClr val="0000FF"/>
                </a:solidFill>
              </a:rPr>
              <a:t>is</a:t>
            </a:r>
            <a:r>
              <a:rPr lang="fr-FR" sz="2000" b="0" dirty="0">
                <a:solidFill>
                  <a:srgbClr val="0000FF"/>
                </a:solidFill>
              </a:rPr>
              <a:t> </a:t>
            </a:r>
            <a:r>
              <a:rPr lang="fr-FR" sz="2000" b="0" dirty="0" err="1">
                <a:solidFill>
                  <a:srgbClr val="0000FF"/>
                </a:solidFill>
              </a:rPr>
              <a:t>located</a:t>
            </a:r>
            <a:r>
              <a:rPr lang="fr-FR" sz="2000" b="0" dirty="0">
                <a:solidFill>
                  <a:srgbClr val="0000FF"/>
                </a:solidFill>
              </a:rPr>
              <a:t> in the cortex of </a:t>
            </a:r>
            <a:r>
              <a:rPr lang="fr-FR" sz="2000" b="0" dirty="0" err="1">
                <a:solidFill>
                  <a:srgbClr val="0000FF"/>
                </a:solidFill>
              </a:rPr>
              <a:t>roots</a:t>
            </a:r>
            <a:r>
              <a:rPr lang="fr-FR" sz="2000" b="0" dirty="0">
                <a:solidFill>
                  <a:srgbClr val="0000FF"/>
                </a:solidFill>
              </a:rPr>
              <a:t>. </a:t>
            </a:r>
            <a:r>
              <a:rPr lang="fr-FR" sz="2000" b="0" dirty="0" err="1">
                <a:solidFill>
                  <a:srgbClr val="0000FF"/>
                </a:solidFill>
              </a:rPr>
              <a:t>What</a:t>
            </a:r>
            <a:r>
              <a:rPr lang="fr-FR" sz="2000" b="0" dirty="0">
                <a:solidFill>
                  <a:srgbClr val="0000FF"/>
                </a:solidFill>
              </a:rPr>
              <a:t> </a:t>
            </a:r>
            <a:r>
              <a:rPr lang="fr-FR" sz="2000" b="0" dirty="0" err="1">
                <a:solidFill>
                  <a:srgbClr val="0000FF"/>
                </a:solidFill>
              </a:rPr>
              <a:t>is</a:t>
            </a:r>
            <a:r>
              <a:rPr lang="fr-FR" sz="2000" b="0" dirty="0">
                <a:solidFill>
                  <a:srgbClr val="0000FF"/>
                </a:solidFill>
              </a:rPr>
              <a:t> </a:t>
            </a:r>
            <a:r>
              <a:rPr lang="fr-FR" sz="2000" b="0" dirty="0" err="1">
                <a:solidFill>
                  <a:srgbClr val="0000FF"/>
                </a:solidFill>
              </a:rPr>
              <a:t>its</a:t>
            </a:r>
            <a:r>
              <a:rPr lang="fr-FR" sz="2000" b="0" dirty="0">
                <a:solidFill>
                  <a:srgbClr val="0000FF"/>
                </a:solidFill>
              </a:rPr>
              <a:t> </a:t>
            </a:r>
            <a:r>
              <a:rPr lang="fr-FR" sz="2000" b="0" dirty="0" err="1">
                <a:solidFill>
                  <a:srgbClr val="0000FF"/>
                </a:solidFill>
              </a:rPr>
              <a:t>form</a:t>
            </a:r>
            <a:r>
              <a:rPr lang="fr-FR" sz="2000" b="0" dirty="0">
                <a:solidFill>
                  <a:srgbClr val="0000FF"/>
                </a:solidFill>
              </a:rPr>
              <a:t> ?</a:t>
            </a:r>
          </a:p>
        </p:txBody>
      </p:sp>
      <p:pic>
        <p:nvPicPr>
          <p:cNvPr id="45" name="Picture 64" descr="doigt"/>
          <p:cNvPicPr>
            <a:picLocks noChangeAspect="1" noChangeArrowheads="1"/>
          </p:cNvPicPr>
          <p:nvPr/>
        </p:nvPicPr>
        <p:blipFill>
          <a:blip r:embed="rId6" cstate="print"/>
          <a:srcRect/>
          <a:stretch>
            <a:fillRect/>
          </a:stretch>
        </p:blipFill>
        <p:spPr bwMode="auto">
          <a:xfrm>
            <a:off x="901427" y="6146701"/>
            <a:ext cx="676275" cy="292100"/>
          </a:xfrm>
          <a:prstGeom prst="rect">
            <a:avLst/>
          </a:prstGeom>
          <a:noFill/>
        </p:spPr>
      </p:pic>
      <p:sp>
        <p:nvSpPr>
          <p:cNvPr id="46" name="ZoneTexte 45"/>
          <p:cNvSpPr txBox="1"/>
          <p:nvPr/>
        </p:nvSpPr>
        <p:spPr>
          <a:xfrm>
            <a:off x="2771800" y="776330"/>
            <a:ext cx="3456384" cy="430887"/>
          </a:xfrm>
          <a:prstGeom prst="rect">
            <a:avLst/>
          </a:prstGeom>
          <a:noFill/>
        </p:spPr>
        <p:txBody>
          <a:bodyPr wrap="square" rtlCol="0">
            <a:spAutoFit/>
          </a:bodyPr>
          <a:lstStyle/>
          <a:p>
            <a:r>
              <a:rPr lang="fr-FR" sz="2200" dirty="0" err="1">
                <a:solidFill>
                  <a:srgbClr val="0000FF"/>
                </a:solidFill>
              </a:rPr>
              <a:t>Rhizosphere</a:t>
            </a:r>
            <a:r>
              <a:rPr lang="fr-FR" sz="2200" dirty="0">
                <a:solidFill>
                  <a:srgbClr val="0000FF"/>
                </a:solidFill>
              </a:rPr>
              <a:t> of </a:t>
            </a:r>
            <a:r>
              <a:rPr lang="fr-FR" sz="2200" i="1" dirty="0">
                <a:solidFill>
                  <a:srgbClr val="0000FF"/>
                </a:solidFill>
              </a:rPr>
              <a:t>Phragmites</a:t>
            </a:r>
          </a:p>
        </p:txBody>
      </p:sp>
      <p:sp>
        <p:nvSpPr>
          <p:cNvPr id="29" name="Rectangle 235"/>
          <p:cNvSpPr>
            <a:spLocks noChangeArrowheads="1"/>
          </p:cNvSpPr>
          <p:nvPr/>
        </p:nvSpPr>
        <p:spPr bwMode="auto">
          <a:xfrm>
            <a:off x="2268165" y="165646"/>
            <a:ext cx="6264275" cy="527050"/>
          </a:xfrm>
          <a:prstGeom prst="rect">
            <a:avLst/>
          </a:prstGeom>
          <a:noFill/>
          <a:ln w="9525">
            <a:noFill/>
            <a:miter lim="800000"/>
            <a:headEnd/>
            <a:tailEnd/>
          </a:ln>
          <a:effectLst/>
        </p:spPr>
        <p:txBody>
          <a:bodyPr>
            <a:spAutoFit/>
          </a:bodyPr>
          <a:lstStyle/>
          <a:p>
            <a:pPr algn="ctr">
              <a:lnSpc>
                <a:spcPct val="130000"/>
              </a:lnSpc>
              <a:buClr>
                <a:srgbClr val="FF0000"/>
              </a:buClr>
              <a:buFont typeface="Wingdings" pitchFamily="2" charset="2"/>
              <a:buNone/>
            </a:pPr>
            <a:r>
              <a:rPr lang="en-GB" sz="2200" b="0" dirty="0">
                <a:solidFill>
                  <a:srgbClr val="FF0000"/>
                </a:solidFill>
                <a:latin typeface="Comic Sans MS" pitchFamily="66" charset="0"/>
              </a:rPr>
              <a:t>What is the form of metals after treatment ?</a:t>
            </a:r>
            <a:endParaRPr lang="fr-FR" sz="2200" b="0" dirty="0">
              <a:solidFill>
                <a:srgbClr val="FF0000"/>
              </a:solidFill>
              <a:latin typeface="Comic Sans MS" pitchFamily="66" charset="0"/>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 name="Picture 26" descr="C:\Temp\essai_1.jpg"/>
          <p:cNvPicPr>
            <a:picLocks noChangeAspect="1" noChangeArrowheads="1"/>
          </p:cNvPicPr>
          <p:nvPr/>
        </p:nvPicPr>
        <p:blipFill>
          <a:blip r:embed="rId4" cstate="print"/>
          <a:srcRect/>
          <a:stretch>
            <a:fillRect/>
          </a:stretch>
        </p:blipFill>
        <p:spPr bwMode="auto">
          <a:xfrm>
            <a:off x="169863" y="2028825"/>
            <a:ext cx="4706937" cy="3543300"/>
          </a:xfrm>
          <a:prstGeom prst="rect">
            <a:avLst/>
          </a:prstGeom>
          <a:noFill/>
          <a:ln w="9525">
            <a:noFill/>
            <a:miter lim="800000"/>
            <a:headEnd/>
            <a:tailEnd/>
          </a:ln>
        </p:spPr>
      </p:pic>
      <p:sp>
        <p:nvSpPr>
          <p:cNvPr id="911" name="Text Box 15"/>
          <p:cNvSpPr txBox="1">
            <a:spLocks noChangeArrowheads="1"/>
          </p:cNvSpPr>
          <p:nvPr/>
        </p:nvSpPr>
        <p:spPr bwMode="auto">
          <a:xfrm>
            <a:off x="152400" y="2038350"/>
            <a:ext cx="2735263" cy="336550"/>
          </a:xfrm>
          <a:prstGeom prst="rect">
            <a:avLst/>
          </a:prstGeom>
          <a:noFill/>
          <a:ln w="9525">
            <a:noFill/>
            <a:miter lim="800000"/>
            <a:headEnd/>
            <a:tailEnd/>
          </a:ln>
        </p:spPr>
        <p:txBody>
          <a:bodyPr>
            <a:spAutoFit/>
          </a:bodyPr>
          <a:lstStyle/>
          <a:p>
            <a:pPr>
              <a:spcBef>
                <a:spcPct val="50000"/>
              </a:spcBef>
            </a:pPr>
            <a:r>
              <a:rPr lang="fr-FR" sz="1600" dirty="0" err="1">
                <a:solidFill>
                  <a:schemeClr val="bg1"/>
                </a:solidFill>
                <a:latin typeface="Calibri" pitchFamily="34" charset="0"/>
              </a:rPr>
              <a:t>Resolution</a:t>
            </a:r>
            <a:r>
              <a:rPr lang="fr-FR" sz="1600" dirty="0">
                <a:solidFill>
                  <a:schemeClr val="bg1"/>
                </a:solidFill>
                <a:latin typeface="Calibri" pitchFamily="34" charset="0"/>
              </a:rPr>
              <a:t>: 5 x 5 </a:t>
            </a:r>
            <a:r>
              <a:rPr lang="fr-FR" sz="1600" dirty="0">
                <a:solidFill>
                  <a:schemeClr val="bg1"/>
                </a:solidFill>
                <a:latin typeface="Symbol" pitchFamily="18" charset="2"/>
              </a:rPr>
              <a:t>m</a:t>
            </a:r>
            <a:r>
              <a:rPr lang="fr-FR" sz="1600" dirty="0">
                <a:solidFill>
                  <a:schemeClr val="bg1"/>
                </a:solidFill>
                <a:latin typeface="Calibri" pitchFamily="34" charset="0"/>
              </a:rPr>
              <a:t>m</a:t>
            </a:r>
          </a:p>
        </p:txBody>
      </p:sp>
      <p:sp>
        <p:nvSpPr>
          <p:cNvPr id="912" name="Rectangle 911"/>
          <p:cNvSpPr/>
          <p:nvPr/>
        </p:nvSpPr>
        <p:spPr>
          <a:xfrm>
            <a:off x="2699792" y="2060848"/>
            <a:ext cx="1813125" cy="369332"/>
          </a:xfrm>
          <a:prstGeom prst="rect">
            <a:avLst/>
          </a:prstGeom>
        </p:spPr>
        <p:txBody>
          <a:bodyPr wrap="none">
            <a:spAutoFit/>
          </a:bodyPr>
          <a:lstStyle/>
          <a:p>
            <a:r>
              <a:rPr lang="fr-FR" dirty="0" err="1">
                <a:solidFill>
                  <a:schemeClr val="bg1"/>
                </a:solidFill>
              </a:rPr>
              <a:t>endomycorrhizae</a:t>
            </a:r>
            <a:endParaRPr lang="fr-FR" dirty="0">
              <a:solidFill>
                <a:schemeClr val="bg1"/>
              </a:solidFill>
            </a:endParaRPr>
          </a:p>
        </p:txBody>
      </p:sp>
      <p:pic>
        <p:nvPicPr>
          <p:cNvPr id="53609" name="Picture 4457" descr="Cu metal-1"/>
          <p:cNvPicPr>
            <a:picLocks noChangeAspect="1" noChangeArrowheads="1"/>
          </p:cNvPicPr>
          <p:nvPr/>
        </p:nvPicPr>
        <p:blipFill>
          <a:blip r:embed="rId5" cstate="print"/>
          <a:srcRect/>
          <a:stretch>
            <a:fillRect/>
          </a:stretch>
        </p:blipFill>
        <p:spPr bwMode="auto">
          <a:xfrm>
            <a:off x="5508625" y="3311525"/>
            <a:ext cx="3346450" cy="3357563"/>
          </a:xfrm>
          <a:prstGeom prst="rect">
            <a:avLst/>
          </a:prstGeom>
          <a:noFill/>
          <a:ln w="63500">
            <a:solidFill>
              <a:srgbClr val="B20442"/>
            </a:solidFill>
            <a:miter lim="800000"/>
            <a:headEnd/>
            <a:tailEnd/>
          </a:ln>
        </p:spPr>
      </p:pic>
      <p:grpSp>
        <p:nvGrpSpPr>
          <p:cNvPr id="2" name="Group 4456"/>
          <p:cNvGrpSpPr>
            <a:grpSpLocks/>
          </p:cNvGrpSpPr>
          <p:nvPr/>
        </p:nvGrpSpPr>
        <p:grpSpPr bwMode="auto">
          <a:xfrm>
            <a:off x="5437188" y="614363"/>
            <a:ext cx="3408362" cy="2552700"/>
            <a:chOff x="3425" y="387"/>
            <a:chExt cx="2147" cy="1608"/>
          </a:xfrm>
        </p:grpSpPr>
        <p:graphicFrame>
          <p:nvGraphicFramePr>
            <p:cNvPr id="52719" name="Object 3567"/>
            <p:cNvGraphicFramePr>
              <a:graphicFrameLocks noChangeAspect="1"/>
            </p:cNvGraphicFramePr>
            <p:nvPr/>
          </p:nvGraphicFramePr>
          <p:xfrm>
            <a:off x="3432" y="406"/>
            <a:ext cx="2140" cy="1573"/>
          </p:xfrm>
          <a:graphic>
            <a:graphicData uri="http://schemas.openxmlformats.org/presentationml/2006/ole">
              <mc:AlternateContent xmlns:mc="http://schemas.openxmlformats.org/markup-compatibility/2006">
                <mc:Choice xmlns:v="urn:schemas-microsoft-com:vml" Requires="v">
                  <p:oleObj spid="_x0000_s3076" name="Graphique" r:id="rId6" imgW="3771900" imgH="2771775" progId="MSGraph.Chart.8">
                    <p:embed followColorScheme="full"/>
                  </p:oleObj>
                </mc:Choice>
                <mc:Fallback>
                  <p:oleObj name="Graphique" r:id="rId6" imgW="3771900" imgH="2771775" progId="MSGraph.Chart.8">
                    <p:embed followColorScheme="full"/>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2" y="406"/>
                          <a:ext cx="2140" cy="1573"/>
                        </a:xfrm>
                        <a:prstGeom prst="rect">
                          <a:avLst/>
                        </a:prstGeom>
                        <a:solidFill>
                          <a:schemeClr val="accent1"/>
                        </a:solidFill>
                        <a:ln w="63500">
                          <a:solidFill>
                            <a:srgbClr val="B20442"/>
                          </a:solidFill>
                          <a:miter lim="800000"/>
                          <a:headEnd/>
                          <a:tailEnd/>
                        </a:ln>
                      </p:spPr>
                    </p:pic>
                  </p:oleObj>
                </mc:Fallback>
              </mc:AlternateContent>
            </a:graphicData>
          </a:graphic>
        </p:graphicFrame>
        <p:sp>
          <p:nvSpPr>
            <p:cNvPr id="36873" name="Text Box 9"/>
            <p:cNvSpPr txBox="1">
              <a:spLocks noChangeArrowheads="1"/>
            </p:cNvSpPr>
            <p:nvPr/>
          </p:nvSpPr>
          <p:spPr bwMode="auto">
            <a:xfrm flipV="1">
              <a:off x="3425" y="810"/>
              <a:ext cx="231" cy="500"/>
            </a:xfrm>
            <a:prstGeom prst="rect">
              <a:avLst/>
            </a:prstGeom>
            <a:noFill/>
            <a:ln w="9525">
              <a:noFill/>
              <a:miter lim="800000"/>
              <a:headEnd/>
              <a:tailEnd/>
            </a:ln>
            <a:effectLst/>
          </p:spPr>
          <p:txBody>
            <a:bodyPr vert="eaVert">
              <a:spAutoFit/>
            </a:bodyPr>
            <a:lstStyle/>
            <a:p>
              <a:pPr algn="ctr" eaLnBrk="0" hangingPunct="0"/>
              <a:r>
                <a:rPr lang="fr-FR" sz="1200" b="0">
                  <a:cs typeface="Arial" pitchFamily="34" charset="0"/>
                </a:rPr>
                <a:t>k</a:t>
              </a:r>
              <a:r>
                <a:rPr lang="fr-FR" sz="1200" b="0" baseline="30000">
                  <a:cs typeface="Arial" pitchFamily="34" charset="0"/>
                </a:rPr>
                <a:t>3</a:t>
              </a:r>
              <a:r>
                <a:rPr lang="fr-FR" sz="1200" b="0">
                  <a:cs typeface="Arial" pitchFamily="34" charset="0"/>
                  <a:sym typeface="Symbol" pitchFamily="18" charset="2"/>
                </a:rPr>
                <a:t></a:t>
              </a:r>
              <a:r>
                <a:rPr lang="fr-FR" sz="1200" b="0">
                  <a:cs typeface="Arial" pitchFamily="34" charset="0"/>
                </a:rPr>
                <a:t>(k)</a:t>
              </a:r>
              <a:endParaRPr lang="fr-FR" sz="1200" b="0"/>
            </a:p>
          </p:txBody>
        </p:sp>
        <p:sp>
          <p:nvSpPr>
            <p:cNvPr id="36876" name="Text Box 12"/>
            <p:cNvSpPr txBox="1">
              <a:spLocks noChangeArrowheads="1"/>
            </p:cNvSpPr>
            <p:nvPr/>
          </p:nvSpPr>
          <p:spPr bwMode="auto">
            <a:xfrm>
              <a:off x="4830" y="387"/>
              <a:ext cx="727" cy="231"/>
            </a:xfrm>
            <a:prstGeom prst="rect">
              <a:avLst/>
            </a:prstGeom>
            <a:noFill/>
            <a:ln w="9525">
              <a:noFill/>
              <a:miter lim="800000"/>
              <a:headEnd/>
              <a:tailEnd/>
            </a:ln>
            <a:effectLst/>
          </p:spPr>
          <p:txBody>
            <a:bodyPr wrap="none">
              <a:spAutoFit/>
            </a:bodyPr>
            <a:lstStyle/>
            <a:p>
              <a:pPr eaLnBrk="0" hangingPunct="0"/>
              <a:r>
                <a:rPr lang="fr-FR">
                  <a:solidFill>
                    <a:srgbClr val="ED052C"/>
                  </a:solidFill>
                  <a:effectLst>
                    <a:outerShdw blurRad="38100" dist="38100" dir="2700000" algn="tl">
                      <a:srgbClr val="C0C0C0"/>
                    </a:outerShdw>
                  </a:effectLst>
                </a:rPr>
                <a:t>µ-EXAFS</a:t>
              </a:r>
            </a:p>
          </p:txBody>
        </p:sp>
        <p:sp>
          <p:nvSpPr>
            <p:cNvPr id="36874" name="Text Box 10"/>
            <p:cNvSpPr txBox="1">
              <a:spLocks noChangeArrowheads="1"/>
            </p:cNvSpPr>
            <p:nvPr/>
          </p:nvSpPr>
          <p:spPr bwMode="auto">
            <a:xfrm>
              <a:off x="4354" y="1822"/>
              <a:ext cx="376" cy="173"/>
            </a:xfrm>
            <a:prstGeom prst="rect">
              <a:avLst/>
            </a:prstGeom>
            <a:noFill/>
            <a:ln w="9525">
              <a:noFill/>
              <a:miter lim="800000"/>
              <a:headEnd/>
              <a:tailEnd/>
            </a:ln>
            <a:effectLst/>
          </p:spPr>
          <p:txBody>
            <a:bodyPr wrap="none">
              <a:spAutoFit/>
            </a:bodyPr>
            <a:lstStyle/>
            <a:p>
              <a:pPr eaLnBrk="0" hangingPunct="0"/>
              <a:r>
                <a:rPr lang="fr-FR" sz="1200" b="0">
                  <a:cs typeface="Arial" pitchFamily="34" charset="0"/>
                </a:rPr>
                <a:t>k (Å</a:t>
              </a:r>
              <a:r>
                <a:rPr lang="fr-FR" sz="1200" b="0" baseline="30000">
                  <a:cs typeface="Arial" pitchFamily="34" charset="0"/>
                </a:rPr>
                <a:t>-1</a:t>
              </a:r>
              <a:r>
                <a:rPr lang="fr-FR" sz="1200" b="0">
                  <a:cs typeface="Arial" pitchFamily="34" charset="0"/>
                </a:rPr>
                <a:t>)</a:t>
              </a:r>
              <a:endParaRPr lang="fr-FR" sz="1200" b="0"/>
            </a:p>
          </p:txBody>
        </p:sp>
      </p:grpSp>
      <p:sp>
        <p:nvSpPr>
          <p:cNvPr id="36875" name="Text Box 11"/>
          <p:cNvSpPr txBox="1">
            <a:spLocks noChangeArrowheads="1"/>
          </p:cNvSpPr>
          <p:nvPr/>
        </p:nvSpPr>
        <p:spPr bwMode="auto">
          <a:xfrm>
            <a:off x="7421563" y="2300288"/>
            <a:ext cx="1273175" cy="304800"/>
          </a:xfrm>
          <a:prstGeom prst="rect">
            <a:avLst/>
          </a:prstGeom>
          <a:noFill/>
          <a:ln w="9525">
            <a:noFill/>
            <a:miter lim="800000"/>
            <a:headEnd/>
            <a:tailEnd/>
          </a:ln>
          <a:effectLst/>
        </p:spPr>
        <p:txBody>
          <a:bodyPr wrap="none">
            <a:spAutoFit/>
          </a:bodyPr>
          <a:lstStyle/>
          <a:p>
            <a:pPr algn="ctr" eaLnBrk="0" hangingPunct="0"/>
            <a:r>
              <a:rPr lang="fr-FR" sz="1400" b="0">
                <a:solidFill>
                  <a:srgbClr val="FF0000"/>
                </a:solidFill>
                <a:latin typeface="Comic Sans MS" pitchFamily="66" charset="0"/>
              </a:rPr>
              <a:t>Cu métallique</a:t>
            </a:r>
          </a:p>
        </p:txBody>
      </p:sp>
      <p:grpSp>
        <p:nvGrpSpPr>
          <p:cNvPr id="3" name="Group 3568"/>
          <p:cNvGrpSpPr>
            <a:grpSpLocks/>
          </p:cNvGrpSpPr>
          <p:nvPr/>
        </p:nvGrpSpPr>
        <p:grpSpPr bwMode="auto">
          <a:xfrm>
            <a:off x="6005513" y="998538"/>
            <a:ext cx="2595562" cy="1550987"/>
            <a:chOff x="1219" y="2323"/>
            <a:chExt cx="1842" cy="1062"/>
          </a:xfrm>
        </p:grpSpPr>
        <p:sp>
          <p:nvSpPr>
            <p:cNvPr id="52721" name="Rectangle 3569"/>
            <p:cNvSpPr>
              <a:spLocks noChangeArrowheads="1"/>
            </p:cNvSpPr>
            <p:nvPr/>
          </p:nvSpPr>
          <p:spPr bwMode="auto">
            <a:xfrm>
              <a:off x="1219" y="2833"/>
              <a:ext cx="42" cy="42"/>
            </a:xfrm>
            <a:prstGeom prst="rect">
              <a:avLst/>
            </a:prstGeom>
            <a:noFill/>
            <a:ln w="9525">
              <a:noFill/>
              <a:miter lim="800000"/>
              <a:headEnd/>
              <a:tailEnd/>
            </a:ln>
          </p:spPr>
          <p:txBody>
            <a:bodyPr/>
            <a:lstStyle/>
            <a:p>
              <a:endParaRPr lang="fr-FR"/>
            </a:p>
          </p:txBody>
        </p:sp>
        <p:sp>
          <p:nvSpPr>
            <p:cNvPr id="52722" name="Line 3570"/>
            <p:cNvSpPr>
              <a:spLocks noChangeShapeType="1"/>
            </p:cNvSpPr>
            <p:nvPr/>
          </p:nvSpPr>
          <p:spPr bwMode="auto">
            <a:xfrm flipV="1">
              <a:off x="1237" y="2833"/>
              <a:ext cx="1" cy="18"/>
            </a:xfrm>
            <a:prstGeom prst="line">
              <a:avLst/>
            </a:prstGeom>
            <a:noFill/>
            <a:ln w="9525">
              <a:solidFill>
                <a:srgbClr val="FF0000"/>
              </a:solidFill>
              <a:round/>
              <a:headEnd/>
              <a:tailEnd/>
            </a:ln>
          </p:spPr>
          <p:txBody>
            <a:bodyPr/>
            <a:lstStyle/>
            <a:p>
              <a:endParaRPr lang="fr-FR"/>
            </a:p>
          </p:txBody>
        </p:sp>
        <p:sp>
          <p:nvSpPr>
            <p:cNvPr id="52723" name="Line 3571"/>
            <p:cNvSpPr>
              <a:spLocks noChangeShapeType="1"/>
            </p:cNvSpPr>
            <p:nvPr/>
          </p:nvSpPr>
          <p:spPr bwMode="auto">
            <a:xfrm>
              <a:off x="1237" y="2851"/>
              <a:ext cx="1" cy="18"/>
            </a:xfrm>
            <a:prstGeom prst="line">
              <a:avLst/>
            </a:prstGeom>
            <a:noFill/>
            <a:ln w="9525">
              <a:solidFill>
                <a:srgbClr val="FF0000"/>
              </a:solidFill>
              <a:round/>
              <a:headEnd/>
              <a:tailEnd/>
            </a:ln>
          </p:spPr>
          <p:txBody>
            <a:bodyPr/>
            <a:lstStyle/>
            <a:p>
              <a:endParaRPr lang="fr-FR"/>
            </a:p>
          </p:txBody>
        </p:sp>
        <p:sp>
          <p:nvSpPr>
            <p:cNvPr id="52724" name="Line 3572"/>
            <p:cNvSpPr>
              <a:spLocks noChangeShapeType="1"/>
            </p:cNvSpPr>
            <p:nvPr/>
          </p:nvSpPr>
          <p:spPr bwMode="auto">
            <a:xfrm flipH="1">
              <a:off x="1219" y="2851"/>
              <a:ext cx="18" cy="1"/>
            </a:xfrm>
            <a:prstGeom prst="line">
              <a:avLst/>
            </a:prstGeom>
            <a:noFill/>
            <a:ln w="9525">
              <a:solidFill>
                <a:srgbClr val="FF0000"/>
              </a:solidFill>
              <a:round/>
              <a:headEnd/>
              <a:tailEnd/>
            </a:ln>
          </p:spPr>
          <p:txBody>
            <a:bodyPr/>
            <a:lstStyle/>
            <a:p>
              <a:endParaRPr lang="fr-FR"/>
            </a:p>
          </p:txBody>
        </p:sp>
        <p:sp>
          <p:nvSpPr>
            <p:cNvPr id="52725" name="Line 3573"/>
            <p:cNvSpPr>
              <a:spLocks noChangeShapeType="1"/>
            </p:cNvSpPr>
            <p:nvPr/>
          </p:nvSpPr>
          <p:spPr bwMode="auto">
            <a:xfrm>
              <a:off x="1237" y="2851"/>
              <a:ext cx="18" cy="1"/>
            </a:xfrm>
            <a:prstGeom prst="line">
              <a:avLst/>
            </a:prstGeom>
            <a:noFill/>
            <a:ln w="9525">
              <a:solidFill>
                <a:srgbClr val="FF0000"/>
              </a:solidFill>
              <a:round/>
              <a:headEnd/>
              <a:tailEnd/>
            </a:ln>
          </p:spPr>
          <p:txBody>
            <a:bodyPr/>
            <a:lstStyle/>
            <a:p>
              <a:endParaRPr lang="fr-FR"/>
            </a:p>
          </p:txBody>
        </p:sp>
        <p:sp>
          <p:nvSpPr>
            <p:cNvPr id="52726" name="Rectangle 3574"/>
            <p:cNvSpPr>
              <a:spLocks noChangeArrowheads="1"/>
            </p:cNvSpPr>
            <p:nvPr/>
          </p:nvSpPr>
          <p:spPr bwMode="auto">
            <a:xfrm>
              <a:off x="1225" y="2839"/>
              <a:ext cx="42" cy="42"/>
            </a:xfrm>
            <a:prstGeom prst="rect">
              <a:avLst/>
            </a:prstGeom>
            <a:noFill/>
            <a:ln w="9525">
              <a:noFill/>
              <a:miter lim="800000"/>
              <a:headEnd/>
              <a:tailEnd/>
            </a:ln>
          </p:spPr>
          <p:txBody>
            <a:bodyPr/>
            <a:lstStyle/>
            <a:p>
              <a:endParaRPr lang="fr-FR"/>
            </a:p>
          </p:txBody>
        </p:sp>
        <p:sp>
          <p:nvSpPr>
            <p:cNvPr id="52727" name="Line 3575"/>
            <p:cNvSpPr>
              <a:spLocks noChangeShapeType="1"/>
            </p:cNvSpPr>
            <p:nvPr/>
          </p:nvSpPr>
          <p:spPr bwMode="auto">
            <a:xfrm flipV="1">
              <a:off x="1243" y="2839"/>
              <a:ext cx="1" cy="18"/>
            </a:xfrm>
            <a:prstGeom prst="line">
              <a:avLst/>
            </a:prstGeom>
            <a:noFill/>
            <a:ln w="9525">
              <a:solidFill>
                <a:srgbClr val="FF0000"/>
              </a:solidFill>
              <a:round/>
              <a:headEnd/>
              <a:tailEnd/>
            </a:ln>
          </p:spPr>
          <p:txBody>
            <a:bodyPr/>
            <a:lstStyle/>
            <a:p>
              <a:endParaRPr lang="fr-FR"/>
            </a:p>
          </p:txBody>
        </p:sp>
        <p:sp>
          <p:nvSpPr>
            <p:cNvPr id="52728" name="Line 3576"/>
            <p:cNvSpPr>
              <a:spLocks noChangeShapeType="1"/>
            </p:cNvSpPr>
            <p:nvPr/>
          </p:nvSpPr>
          <p:spPr bwMode="auto">
            <a:xfrm>
              <a:off x="1243" y="2857"/>
              <a:ext cx="1" cy="18"/>
            </a:xfrm>
            <a:prstGeom prst="line">
              <a:avLst/>
            </a:prstGeom>
            <a:noFill/>
            <a:ln w="9525">
              <a:solidFill>
                <a:srgbClr val="FF0000"/>
              </a:solidFill>
              <a:round/>
              <a:headEnd/>
              <a:tailEnd/>
            </a:ln>
          </p:spPr>
          <p:txBody>
            <a:bodyPr/>
            <a:lstStyle/>
            <a:p>
              <a:endParaRPr lang="fr-FR"/>
            </a:p>
          </p:txBody>
        </p:sp>
        <p:sp>
          <p:nvSpPr>
            <p:cNvPr id="52729" name="Line 3577"/>
            <p:cNvSpPr>
              <a:spLocks noChangeShapeType="1"/>
            </p:cNvSpPr>
            <p:nvPr/>
          </p:nvSpPr>
          <p:spPr bwMode="auto">
            <a:xfrm flipH="1">
              <a:off x="1225" y="2857"/>
              <a:ext cx="18" cy="1"/>
            </a:xfrm>
            <a:prstGeom prst="line">
              <a:avLst/>
            </a:prstGeom>
            <a:noFill/>
            <a:ln w="9525">
              <a:solidFill>
                <a:srgbClr val="FF0000"/>
              </a:solidFill>
              <a:round/>
              <a:headEnd/>
              <a:tailEnd/>
            </a:ln>
          </p:spPr>
          <p:txBody>
            <a:bodyPr/>
            <a:lstStyle/>
            <a:p>
              <a:endParaRPr lang="fr-FR"/>
            </a:p>
          </p:txBody>
        </p:sp>
        <p:sp>
          <p:nvSpPr>
            <p:cNvPr id="52730" name="Line 3578"/>
            <p:cNvSpPr>
              <a:spLocks noChangeShapeType="1"/>
            </p:cNvSpPr>
            <p:nvPr/>
          </p:nvSpPr>
          <p:spPr bwMode="auto">
            <a:xfrm>
              <a:off x="1243" y="2857"/>
              <a:ext cx="18" cy="1"/>
            </a:xfrm>
            <a:prstGeom prst="line">
              <a:avLst/>
            </a:prstGeom>
            <a:noFill/>
            <a:ln w="9525">
              <a:solidFill>
                <a:srgbClr val="FF0000"/>
              </a:solidFill>
              <a:round/>
              <a:headEnd/>
              <a:tailEnd/>
            </a:ln>
          </p:spPr>
          <p:txBody>
            <a:bodyPr/>
            <a:lstStyle/>
            <a:p>
              <a:endParaRPr lang="fr-FR"/>
            </a:p>
          </p:txBody>
        </p:sp>
        <p:sp>
          <p:nvSpPr>
            <p:cNvPr id="52731" name="Rectangle 3579"/>
            <p:cNvSpPr>
              <a:spLocks noChangeArrowheads="1"/>
            </p:cNvSpPr>
            <p:nvPr/>
          </p:nvSpPr>
          <p:spPr bwMode="auto">
            <a:xfrm>
              <a:off x="1237" y="2845"/>
              <a:ext cx="42" cy="42"/>
            </a:xfrm>
            <a:prstGeom prst="rect">
              <a:avLst/>
            </a:prstGeom>
            <a:noFill/>
            <a:ln w="9525">
              <a:noFill/>
              <a:miter lim="800000"/>
              <a:headEnd/>
              <a:tailEnd/>
            </a:ln>
          </p:spPr>
          <p:txBody>
            <a:bodyPr/>
            <a:lstStyle/>
            <a:p>
              <a:endParaRPr lang="fr-FR"/>
            </a:p>
          </p:txBody>
        </p:sp>
        <p:sp>
          <p:nvSpPr>
            <p:cNvPr id="52732" name="Line 3580"/>
            <p:cNvSpPr>
              <a:spLocks noChangeShapeType="1"/>
            </p:cNvSpPr>
            <p:nvPr/>
          </p:nvSpPr>
          <p:spPr bwMode="auto">
            <a:xfrm flipV="1">
              <a:off x="1255" y="2845"/>
              <a:ext cx="1" cy="18"/>
            </a:xfrm>
            <a:prstGeom prst="line">
              <a:avLst/>
            </a:prstGeom>
            <a:noFill/>
            <a:ln w="9525">
              <a:solidFill>
                <a:srgbClr val="FF0000"/>
              </a:solidFill>
              <a:round/>
              <a:headEnd/>
              <a:tailEnd/>
            </a:ln>
          </p:spPr>
          <p:txBody>
            <a:bodyPr/>
            <a:lstStyle/>
            <a:p>
              <a:endParaRPr lang="fr-FR"/>
            </a:p>
          </p:txBody>
        </p:sp>
        <p:sp>
          <p:nvSpPr>
            <p:cNvPr id="52733" name="Line 3581"/>
            <p:cNvSpPr>
              <a:spLocks noChangeShapeType="1"/>
            </p:cNvSpPr>
            <p:nvPr/>
          </p:nvSpPr>
          <p:spPr bwMode="auto">
            <a:xfrm>
              <a:off x="1255" y="2863"/>
              <a:ext cx="1" cy="18"/>
            </a:xfrm>
            <a:prstGeom prst="line">
              <a:avLst/>
            </a:prstGeom>
            <a:noFill/>
            <a:ln w="9525">
              <a:solidFill>
                <a:srgbClr val="FF0000"/>
              </a:solidFill>
              <a:round/>
              <a:headEnd/>
              <a:tailEnd/>
            </a:ln>
          </p:spPr>
          <p:txBody>
            <a:bodyPr/>
            <a:lstStyle/>
            <a:p>
              <a:endParaRPr lang="fr-FR"/>
            </a:p>
          </p:txBody>
        </p:sp>
        <p:sp>
          <p:nvSpPr>
            <p:cNvPr id="52734" name="Line 3582"/>
            <p:cNvSpPr>
              <a:spLocks noChangeShapeType="1"/>
            </p:cNvSpPr>
            <p:nvPr/>
          </p:nvSpPr>
          <p:spPr bwMode="auto">
            <a:xfrm flipH="1">
              <a:off x="1237" y="2863"/>
              <a:ext cx="18" cy="1"/>
            </a:xfrm>
            <a:prstGeom prst="line">
              <a:avLst/>
            </a:prstGeom>
            <a:noFill/>
            <a:ln w="9525">
              <a:solidFill>
                <a:srgbClr val="FF0000"/>
              </a:solidFill>
              <a:round/>
              <a:headEnd/>
              <a:tailEnd/>
            </a:ln>
          </p:spPr>
          <p:txBody>
            <a:bodyPr/>
            <a:lstStyle/>
            <a:p>
              <a:endParaRPr lang="fr-FR"/>
            </a:p>
          </p:txBody>
        </p:sp>
        <p:sp>
          <p:nvSpPr>
            <p:cNvPr id="52735" name="Line 3583"/>
            <p:cNvSpPr>
              <a:spLocks noChangeShapeType="1"/>
            </p:cNvSpPr>
            <p:nvPr/>
          </p:nvSpPr>
          <p:spPr bwMode="auto">
            <a:xfrm>
              <a:off x="1255" y="2863"/>
              <a:ext cx="18" cy="1"/>
            </a:xfrm>
            <a:prstGeom prst="line">
              <a:avLst/>
            </a:prstGeom>
            <a:noFill/>
            <a:ln w="9525">
              <a:solidFill>
                <a:srgbClr val="FF0000"/>
              </a:solidFill>
              <a:round/>
              <a:headEnd/>
              <a:tailEnd/>
            </a:ln>
          </p:spPr>
          <p:txBody>
            <a:bodyPr/>
            <a:lstStyle/>
            <a:p>
              <a:endParaRPr lang="fr-FR"/>
            </a:p>
          </p:txBody>
        </p:sp>
        <p:sp>
          <p:nvSpPr>
            <p:cNvPr id="52736" name="Rectangle 3584"/>
            <p:cNvSpPr>
              <a:spLocks noChangeArrowheads="1"/>
            </p:cNvSpPr>
            <p:nvPr/>
          </p:nvSpPr>
          <p:spPr bwMode="auto">
            <a:xfrm>
              <a:off x="1249" y="2845"/>
              <a:ext cx="42" cy="42"/>
            </a:xfrm>
            <a:prstGeom prst="rect">
              <a:avLst/>
            </a:prstGeom>
            <a:noFill/>
            <a:ln w="9525">
              <a:noFill/>
              <a:miter lim="800000"/>
              <a:headEnd/>
              <a:tailEnd/>
            </a:ln>
          </p:spPr>
          <p:txBody>
            <a:bodyPr/>
            <a:lstStyle/>
            <a:p>
              <a:endParaRPr lang="fr-FR"/>
            </a:p>
          </p:txBody>
        </p:sp>
        <p:sp>
          <p:nvSpPr>
            <p:cNvPr id="52737" name="Line 3585"/>
            <p:cNvSpPr>
              <a:spLocks noChangeShapeType="1"/>
            </p:cNvSpPr>
            <p:nvPr/>
          </p:nvSpPr>
          <p:spPr bwMode="auto">
            <a:xfrm flipV="1">
              <a:off x="1267" y="2845"/>
              <a:ext cx="1" cy="18"/>
            </a:xfrm>
            <a:prstGeom prst="line">
              <a:avLst/>
            </a:prstGeom>
            <a:noFill/>
            <a:ln w="9525">
              <a:solidFill>
                <a:srgbClr val="FF0000"/>
              </a:solidFill>
              <a:round/>
              <a:headEnd/>
              <a:tailEnd/>
            </a:ln>
          </p:spPr>
          <p:txBody>
            <a:bodyPr/>
            <a:lstStyle/>
            <a:p>
              <a:endParaRPr lang="fr-FR"/>
            </a:p>
          </p:txBody>
        </p:sp>
        <p:sp>
          <p:nvSpPr>
            <p:cNvPr id="52738" name="Line 3586"/>
            <p:cNvSpPr>
              <a:spLocks noChangeShapeType="1"/>
            </p:cNvSpPr>
            <p:nvPr/>
          </p:nvSpPr>
          <p:spPr bwMode="auto">
            <a:xfrm>
              <a:off x="1267" y="2863"/>
              <a:ext cx="1" cy="18"/>
            </a:xfrm>
            <a:prstGeom prst="line">
              <a:avLst/>
            </a:prstGeom>
            <a:noFill/>
            <a:ln w="9525">
              <a:solidFill>
                <a:srgbClr val="FF0000"/>
              </a:solidFill>
              <a:round/>
              <a:headEnd/>
              <a:tailEnd/>
            </a:ln>
          </p:spPr>
          <p:txBody>
            <a:bodyPr/>
            <a:lstStyle/>
            <a:p>
              <a:endParaRPr lang="fr-FR"/>
            </a:p>
          </p:txBody>
        </p:sp>
        <p:sp>
          <p:nvSpPr>
            <p:cNvPr id="52739" name="Line 3587"/>
            <p:cNvSpPr>
              <a:spLocks noChangeShapeType="1"/>
            </p:cNvSpPr>
            <p:nvPr/>
          </p:nvSpPr>
          <p:spPr bwMode="auto">
            <a:xfrm flipH="1">
              <a:off x="1249" y="2863"/>
              <a:ext cx="18" cy="1"/>
            </a:xfrm>
            <a:prstGeom prst="line">
              <a:avLst/>
            </a:prstGeom>
            <a:noFill/>
            <a:ln w="9525">
              <a:solidFill>
                <a:srgbClr val="FF0000"/>
              </a:solidFill>
              <a:round/>
              <a:headEnd/>
              <a:tailEnd/>
            </a:ln>
          </p:spPr>
          <p:txBody>
            <a:bodyPr/>
            <a:lstStyle/>
            <a:p>
              <a:endParaRPr lang="fr-FR"/>
            </a:p>
          </p:txBody>
        </p:sp>
        <p:sp>
          <p:nvSpPr>
            <p:cNvPr id="52740" name="Line 3588"/>
            <p:cNvSpPr>
              <a:spLocks noChangeShapeType="1"/>
            </p:cNvSpPr>
            <p:nvPr/>
          </p:nvSpPr>
          <p:spPr bwMode="auto">
            <a:xfrm>
              <a:off x="1267" y="2863"/>
              <a:ext cx="18" cy="1"/>
            </a:xfrm>
            <a:prstGeom prst="line">
              <a:avLst/>
            </a:prstGeom>
            <a:noFill/>
            <a:ln w="9525">
              <a:solidFill>
                <a:srgbClr val="FF0000"/>
              </a:solidFill>
              <a:round/>
              <a:headEnd/>
              <a:tailEnd/>
            </a:ln>
          </p:spPr>
          <p:txBody>
            <a:bodyPr/>
            <a:lstStyle/>
            <a:p>
              <a:endParaRPr lang="fr-FR"/>
            </a:p>
          </p:txBody>
        </p:sp>
        <p:sp>
          <p:nvSpPr>
            <p:cNvPr id="52741" name="Rectangle 3589"/>
            <p:cNvSpPr>
              <a:spLocks noChangeArrowheads="1"/>
            </p:cNvSpPr>
            <p:nvPr/>
          </p:nvSpPr>
          <p:spPr bwMode="auto">
            <a:xfrm>
              <a:off x="1261" y="2845"/>
              <a:ext cx="42" cy="42"/>
            </a:xfrm>
            <a:prstGeom prst="rect">
              <a:avLst/>
            </a:prstGeom>
            <a:noFill/>
            <a:ln w="9525">
              <a:noFill/>
              <a:miter lim="800000"/>
              <a:headEnd/>
              <a:tailEnd/>
            </a:ln>
          </p:spPr>
          <p:txBody>
            <a:bodyPr/>
            <a:lstStyle/>
            <a:p>
              <a:endParaRPr lang="fr-FR"/>
            </a:p>
          </p:txBody>
        </p:sp>
        <p:sp>
          <p:nvSpPr>
            <p:cNvPr id="52742" name="Line 3590"/>
            <p:cNvSpPr>
              <a:spLocks noChangeShapeType="1"/>
            </p:cNvSpPr>
            <p:nvPr/>
          </p:nvSpPr>
          <p:spPr bwMode="auto">
            <a:xfrm flipV="1">
              <a:off x="1279" y="2845"/>
              <a:ext cx="1" cy="18"/>
            </a:xfrm>
            <a:prstGeom prst="line">
              <a:avLst/>
            </a:prstGeom>
            <a:noFill/>
            <a:ln w="9525">
              <a:solidFill>
                <a:srgbClr val="FF0000"/>
              </a:solidFill>
              <a:round/>
              <a:headEnd/>
              <a:tailEnd/>
            </a:ln>
          </p:spPr>
          <p:txBody>
            <a:bodyPr/>
            <a:lstStyle/>
            <a:p>
              <a:endParaRPr lang="fr-FR"/>
            </a:p>
          </p:txBody>
        </p:sp>
        <p:sp>
          <p:nvSpPr>
            <p:cNvPr id="52743" name="Line 3591"/>
            <p:cNvSpPr>
              <a:spLocks noChangeShapeType="1"/>
            </p:cNvSpPr>
            <p:nvPr/>
          </p:nvSpPr>
          <p:spPr bwMode="auto">
            <a:xfrm>
              <a:off x="1279" y="2863"/>
              <a:ext cx="1" cy="18"/>
            </a:xfrm>
            <a:prstGeom prst="line">
              <a:avLst/>
            </a:prstGeom>
            <a:noFill/>
            <a:ln w="9525">
              <a:solidFill>
                <a:srgbClr val="FF0000"/>
              </a:solidFill>
              <a:round/>
              <a:headEnd/>
              <a:tailEnd/>
            </a:ln>
          </p:spPr>
          <p:txBody>
            <a:bodyPr/>
            <a:lstStyle/>
            <a:p>
              <a:endParaRPr lang="fr-FR"/>
            </a:p>
          </p:txBody>
        </p:sp>
        <p:sp>
          <p:nvSpPr>
            <p:cNvPr id="52744" name="Line 3592"/>
            <p:cNvSpPr>
              <a:spLocks noChangeShapeType="1"/>
            </p:cNvSpPr>
            <p:nvPr/>
          </p:nvSpPr>
          <p:spPr bwMode="auto">
            <a:xfrm flipH="1">
              <a:off x="1261" y="2863"/>
              <a:ext cx="18" cy="1"/>
            </a:xfrm>
            <a:prstGeom prst="line">
              <a:avLst/>
            </a:prstGeom>
            <a:noFill/>
            <a:ln w="9525">
              <a:solidFill>
                <a:srgbClr val="FF0000"/>
              </a:solidFill>
              <a:round/>
              <a:headEnd/>
              <a:tailEnd/>
            </a:ln>
          </p:spPr>
          <p:txBody>
            <a:bodyPr/>
            <a:lstStyle/>
            <a:p>
              <a:endParaRPr lang="fr-FR"/>
            </a:p>
          </p:txBody>
        </p:sp>
        <p:sp>
          <p:nvSpPr>
            <p:cNvPr id="52745" name="Line 3593"/>
            <p:cNvSpPr>
              <a:spLocks noChangeShapeType="1"/>
            </p:cNvSpPr>
            <p:nvPr/>
          </p:nvSpPr>
          <p:spPr bwMode="auto">
            <a:xfrm>
              <a:off x="1279" y="2863"/>
              <a:ext cx="18" cy="1"/>
            </a:xfrm>
            <a:prstGeom prst="line">
              <a:avLst/>
            </a:prstGeom>
            <a:noFill/>
            <a:ln w="9525">
              <a:solidFill>
                <a:srgbClr val="FF0000"/>
              </a:solidFill>
              <a:round/>
              <a:headEnd/>
              <a:tailEnd/>
            </a:ln>
          </p:spPr>
          <p:txBody>
            <a:bodyPr/>
            <a:lstStyle/>
            <a:p>
              <a:endParaRPr lang="fr-FR"/>
            </a:p>
          </p:txBody>
        </p:sp>
        <p:sp>
          <p:nvSpPr>
            <p:cNvPr id="52746" name="Rectangle 3594"/>
            <p:cNvSpPr>
              <a:spLocks noChangeArrowheads="1"/>
            </p:cNvSpPr>
            <p:nvPr/>
          </p:nvSpPr>
          <p:spPr bwMode="auto">
            <a:xfrm>
              <a:off x="1267" y="2845"/>
              <a:ext cx="42" cy="42"/>
            </a:xfrm>
            <a:prstGeom prst="rect">
              <a:avLst/>
            </a:prstGeom>
            <a:noFill/>
            <a:ln w="9525">
              <a:noFill/>
              <a:miter lim="800000"/>
              <a:headEnd/>
              <a:tailEnd/>
            </a:ln>
          </p:spPr>
          <p:txBody>
            <a:bodyPr/>
            <a:lstStyle/>
            <a:p>
              <a:endParaRPr lang="fr-FR"/>
            </a:p>
          </p:txBody>
        </p:sp>
        <p:sp>
          <p:nvSpPr>
            <p:cNvPr id="52747" name="Line 3595"/>
            <p:cNvSpPr>
              <a:spLocks noChangeShapeType="1"/>
            </p:cNvSpPr>
            <p:nvPr/>
          </p:nvSpPr>
          <p:spPr bwMode="auto">
            <a:xfrm flipV="1">
              <a:off x="1285" y="2845"/>
              <a:ext cx="1" cy="18"/>
            </a:xfrm>
            <a:prstGeom prst="line">
              <a:avLst/>
            </a:prstGeom>
            <a:noFill/>
            <a:ln w="9525">
              <a:solidFill>
                <a:srgbClr val="FF0000"/>
              </a:solidFill>
              <a:round/>
              <a:headEnd/>
              <a:tailEnd/>
            </a:ln>
          </p:spPr>
          <p:txBody>
            <a:bodyPr/>
            <a:lstStyle/>
            <a:p>
              <a:endParaRPr lang="fr-FR"/>
            </a:p>
          </p:txBody>
        </p:sp>
        <p:sp>
          <p:nvSpPr>
            <p:cNvPr id="52748" name="Line 3596"/>
            <p:cNvSpPr>
              <a:spLocks noChangeShapeType="1"/>
            </p:cNvSpPr>
            <p:nvPr/>
          </p:nvSpPr>
          <p:spPr bwMode="auto">
            <a:xfrm>
              <a:off x="1285" y="2863"/>
              <a:ext cx="1" cy="18"/>
            </a:xfrm>
            <a:prstGeom prst="line">
              <a:avLst/>
            </a:prstGeom>
            <a:noFill/>
            <a:ln w="9525">
              <a:solidFill>
                <a:srgbClr val="FF0000"/>
              </a:solidFill>
              <a:round/>
              <a:headEnd/>
              <a:tailEnd/>
            </a:ln>
          </p:spPr>
          <p:txBody>
            <a:bodyPr/>
            <a:lstStyle/>
            <a:p>
              <a:endParaRPr lang="fr-FR"/>
            </a:p>
          </p:txBody>
        </p:sp>
        <p:sp>
          <p:nvSpPr>
            <p:cNvPr id="52749" name="Line 3597"/>
            <p:cNvSpPr>
              <a:spLocks noChangeShapeType="1"/>
            </p:cNvSpPr>
            <p:nvPr/>
          </p:nvSpPr>
          <p:spPr bwMode="auto">
            <a:xfrm flipH="1">
              <a:off x="1267" y="2863"/>
              <a:ext cx="18" cy="1"/>
            </a:xfrm>
            <a:prstGeom prst="line">
              <a:avLst/>
            </a:prstGeom>
            <a:noFill/>
            <a:ln w="9525">
              <a:solidFill>
                <a:srgbClr val="FF0000"/>
              </a:solidFill>
              <a:round/>
              <a:headEnd/>
              <a:tailEnd/>
            </a:ln>
          </p:spPr>
          <p:txBody>
            <a:bodyPr/>
            <a:lstStyle/>
            <a:p>
              <a:endParaRPr lang="fr-FR"/>
            </a:p>
          </p:txBody>
        </p:sp>
        <p:sp>
          <p:nvSpPr>
            <p:cNvPr id="52750" name="Line 3598"/>
            <p:cNvSpPr>
              <a:spLocks noChangeShapeType="1"/>
            </p:cNvSpPr>
            <p:nvPr/>
          </p:nvSpPr>
          <p:spPr bwMode="auto">
            <a:xfrm>
              <a:off x="1285" y="2863"/>
              <a:ext cx="18" cy="1"/>
            </a:xfrm>
            <a:prstGeom prst="line">
              <a:avLst/>
            </a:prstGeom>
            <a:noFill/>
            <a:ln w="9525">
              <a:solidFill>
                <a:srgbClr val="FF0000"/>
              </a:solidFill>
              <a:round/>
              <a:headEnd/>
              <a:tailEnd/>
            </a:ln>
          </p:spPr>
          <p:txBody>
            <a:bodyPr/>
            <a:lstStyle/>
            <a:p>
              <a:endParaRPr lang="fr-FR"/>
            </a:p>
          </p:txBody>
        </p:sp>
        <p:sp>
          <p:nvSpPr>
            <p:cNvPr id="52751" name="Rectangle 3599"/>
            <p:cNvSpPr>
              <a:spLocks noChangeArrowheads="1"/>
            </p:cNvSpPr>
            <p:nvPr/>
          </p:nvSpPr>
          <p:spPr bwMode="auto">
            <a:xfrm>
              <a:off x="1279" y="2839"/>
              <a:ext cx="42" cy="42"/>
            </a:xfrm>
            <a:prstGeom prst="rect">
              <a:avLst/>
            </a:prstGeom>
            <a:noFill/>
            <a:ln w="9525">
              <a:noFill/>
              <a:miter lim="800000"/>
              <a:headEnd/>
              <a:tailEnd/>
            </a:ln>
          </p:spPr>
          <p:txBody>
            <a:bodyPr/>
            <a:lstStyle/>
            <a:p>
              <a:endParaRPr lang="fr-FR"/>
            </a:p>
          </p:txBody>
        </p:sp>
        <p:sp>
          <p:nvSpPr>
            <p:cNvPr id="52752" name="Line 3600"/>
            <p:cNvSpPr>
              <a:spLocks noChangeShapeType="1"/>
            </p:cNvSpPr>
            <p:nvPr/>
          </p:nvSpPr>
          <p:spPr bwMode="auto">
            <a:xfrm flipV="1">
              <a:off x="1297" y="2839"/>
              <a:ext cx="1" cy="18"/>
            </a:xfrm>
            <a:prstGeom prst="line">
              <a:avLst/>
            </a:prstGeom>
            <a:noFill/>
            <a:ln w="9525">
              <a:solidFill>
                <a:srgbClr val="FF0000"/>
              </a:solidFill>
              <a:round/>
              <a:headEnd/>
              <a:tailEnd/>
            </a:ln>
          </p:spPr>
          <p:txBody>
            <a:bodyPr/>
            <a:lstStyle/>
            <a:p>
              <a:endParaRPr lang="fr-FR"/>
            </a:p>
          </p:txBody>
        </p:sp>
        <p:sp>
          <p:nvSpPr>
            <p:cNvPr id="52753" name="Line 3601"/>
            <p:cNvSpPr>
              <a:spLocks noChangeShapeType="1"/>
            </p:cNvSpPr>
            <p:nvPr/>
          </p:nvSpPr>
          <p:spPr bwMode="auto">
            <a:xfrm>
              <a:off x="1297" y="2857"/>
              <a:ext cx="1" cy="18"/>
            </a:xfrm>
            <a:prstGeom prst="line">
              <a:avLst/>
            </a:prstGeom>
            <a:noFill/>
            <a:ln w="9525">
              <a:solidFill>
                <a:srgbClr val="FF0000"/>
              </a:solidFill>
              <a:round/>
              <a:headEnd/>
              <a:tailEnd/>
            </a:ln>
          </p:spPr>
          <p:txBody>
            <a:bodyPr/>
            <a:lstStyle/>
            <a:p>
              <a:endParaRPr lang="fr-FR"/>
            </a:p>
          </p:txBody>
        </p:sp>
        <p:sp>
          <p:nvSpPr>
            <p:cNvPr id="52754" name="Line 3602"/>
            <p:cNvSpPr>
              <a:spLocks noChangeShapeType="1"/>
            </p:cNvSpPr>
            <p:nvPr/>
          </p:nvSpPr>
          <p:spPr bwMode="auto">
            <a:xfrm flipH="1">
              <a:off x="1279" y="2857"/>
              <a:ext cx="18" cy="1"/>
            </a:xfrm>
            <a:prstGeom prst="line">
              <a:avLst/>
            </a:prstGeom>
            <a:noFill/>
            <a:ln w="9525">
              <a:solidFill>
                <a:srgbClr val="FF0000"/>
              </a:solidFill>
              <a:round/>
              <a:headEnd/>
              <a:tailEnd/>
            </a:ln>
          </p:spPr>
          <p:txBody>
            <a:bodyPr/>
            <a:lstStyle/>
            <a:p>
              <a:endParaRPr lang="fr-FR"/>
            </a:p>
          </p:txBody>
        </p:sp>
        <p:sp>
          <p:nvSpPr>
            <p:cNvPr id="52755" name="Line 3603"/>
            <p:cNvSpPr>
              <a:spLocks noChangeShapeType="1"/>
            </p:cNvSpPr>
            <p:nvPr/>
          </p:nvSpPr>
          <p:spPr bwMode="auto">
            <a:xfrm>
              <a:off x="1297" y="2857"/>
              <a:ext cx="18" cy="1"/>
            </a:xfrm>
            <a:prstGeom prst="line">
              <a:avLst/>
            </a:prstGeom>
            <a:noFill/>
            <a:ln w="9525">
              <a:solidFill>
                <a:srgbClr val="FF0000"/>
              </a:solidFill>
              <a:round/>
              <a:headEnd/>
              <a:tailEnd/>
            </a:ln>
          </p:spPr>
          <p:txBody>
            <a:bodyPr/>
            <a:lstStyle/>
            <a:p>
              <a:endParaRPr lang="fr-FR"/>
            </a:p>
          </p:txBody>
        </p:sp>
        <p:sp>
          <p:nvSpPr>
            <p:cNvPr id="52756" name="Rectangle 3604"/>
            <p:cNvSpPr>
              <a:spLocks noChangeArrowheads="1"/>
            </p:cNvSpPr>
            <p:nvPr/>
          </p:nvSpPr>
          <p:spPr bwMode="auto">
            <a:xfrm>
              <a:off x="1291" y="2833"/>
              <a:ext cx="42" cy="42"/>
            </a:xfrm>
            <a:prstGeom prst="rect">
              <a:avLst/>
            </a:prstGeom>
            <a:noFill/>
            <a:ln w="9525">
              <a:noFill/>
              <a:miter lim="800000"/>
              <a:headEnd/>
              <a:tailEnd/>
            </a:ln>
          </p:spPr>
          <p:txBody>
            <a:bodyPr/>
            <a:lstStyle/>
            <a:p>
              <a:endParaRPr lang="fr-FR"/>
            </a:p>
          </p:txBody>
        </p:sp>
        <p:sp>
          <p:nvSpPr>
            <p:cNvPr id="52757" name="Line 3605"/>
            <p:cNvSpPr>
              <a:spLocks noChangeShapeType="1"/>
            </p:cNvSpPr>
            <p:nvPr/>
          </p:nvSpPr>
          <p:spPr bwMode="auto">
            <a:xfrm flipV="1">
              <a:off x="1309" y="2833"/>
              <a:ext cx="1" cy="18"/>
            </a:xfrm>
            <a:prstGeom prst="line">
              <a:avLst/>
            </a:prstGeom>
            <a:noFill/>
            <a:ln w="9525">
              <a:solidFill>
                <a:srgbClr val="FF0000"/>
              </a:solidFill>
              <a:round/>
              <a:headEnd/>
              <a:tailEnd/>
            </a:ln>
          </p:spPr>
          <p:txBody>
            <a:bodyPr/>
            <a:lstStyle/>
            <a:p>
              <a:endParaRPr lang="fr-FR"/>
            </a:p>
          </p:txBody>
        </p:sp>
        <p:sp>
          <p:nvSpPr>
            <p:cNvPr id="52758" name="Line 3606"/>
            <p:cNvSpPr>
              <a:spLocks noChangeShapeType="1"/>
            </p:cNvSpPr>
            <p:nvPr/>
          </p:nvSpPr>
          <p:spPr bwMode="auto">
            <a:xfrm>
              <a:off x="1309" y="2851"/>
              <a:ext cx="1" cy="18"/>
            </a:xfrm>
            <a:prstGeom prst="line">
              <a:avLst/>
            </a:prstGeom>
            <a:noFill/>
            <a:ln w="9525">
              <a:solidFill>
                <a:srgbClr val="FF0000"/>
              </a:solidFill>
              <a:round/>
              <a:headEnd/>
              <a:tailEnd/>
            </a:ln>
          </p:spPr>
          <p:txBody>
            <a:bodyPr/>
            <a:lstStyle/>
            <a:p>
              <a:endParaRPr lang="fr-FR"/>
            </a:p>
          </p:txBody>
        </p:sp>
        <p:sp>
          <p:nvSpPr>
            <p:cNvPr id="52759" name="Line 3607"/>
            <p:cNvSpPr>
              <a:spLocks noChangeShapeType="1"/>
            </p:cNvSpPr>
            <p:nvPr/>
          </p:nvSpPr>
          <p:spPr bwMode="auto">
            <a:xfrm flipH="1">
              <a:off x="1291" y="2851"/>
              <a:ext cx="18" cy="1"/>
            </a:xfrm>
            <a:prstGeom prst="line">
              <a:avLst/>
            </a:prstGeom>
            <a:noFill/>
            <a:ln w="9525">
              <a:solidFill>
                <a:srgbClr val="FF0000"/>
              </a:solidFill>
              <a:round/>
              <a:headEnd/>
              <a:tailEnd/>
            </a:ln>
          </p:spPr>
          <p:txBody>
            <a:bodyPr/>
            <a:lstStyle/>
            <a:p>
              <a:endParaRPr lang="fr-FR"/>
            </a:p>
          </p:txBody>
        </p:sp>
        <p:sp>
          <p:nvSpPr>
            <p:cNvPr id="52760" name="Line 3608"/>
            <p:cNvSpPr>
              <a:spLocks noChangeShapeType="1"/>
            </p:cNvSpPr>
            <p:nvPr/>
          </p:nvSpPr>
          <p:spPr bwMode="auto">
            <a:xfrm>
              <a:off x="1309" y="2851"/>
              <a:ext cx="18" cy="1"/>
            </a:xfrm>
            <a:prstGeom prst="line">
              <a:avLst/>
            </a:prstGeom>
            <a:noFill/>
            <a:ln w="9525">
              <a:solidFill>
                <a:srgbClr val="FF0000"/>
              </a:solidFill>
              <a:round/>
              <a:headEnd/>
              <a:tailEnd/>
            </a:ln>
          </p:spPr>
          <p:txBody>
            <a:bodyPr/>
            <a:lstStyle/>
            <a:p>
              <a:endParaRPr lang="fr-FR"/>
            </a:p>
          </p:txBody>
        </p:sp>
        <p:sp>
          <p:nvSpPr>
            <p:cNvPr id="52761" name="Rectangle 3609"/>
            <p:cNvSpPr>
              <a:spLocks noChangeArrowheads="1"/>
            </p:cNvSpPr>
            <p:nvPr/>
          </p:nvSpPr>
          <p:spPr bwMode="auto">
            <a:xfrm>
              <a:off x="1303" y="2827"/>
              <a:ext cx="42" cy="42"/>
            </a:xfrm>
            <a:prstGeom prst="rect">
              <a:avLst/>
            </a:prstGeom>
            <a:noFill/>
            <a:ln w="9525">
              <a:noFill/>
              <a:miter lim="800000"/>
              <a:headEnd/>
              <a:tailEnd/>
            </a:ln>
          </p:spPr>
          <p:txBody>
            <a:bodyPr/>
            <a:lstStyle/>
            <a:p>
              <a:endParaRPr lang="fr-FR"/>
            </a:p>
          </p:txBody>
        </p:sp>
        <p:sp>
          <p:nvSpPr>
            <p:cNvPr id="52762" name="Line 3610"/>
            <p:cNvSpPr>
              <a:spLocks noChangeShapeType="1"/>
            </p:cNvSpPr>
            <p:nvPr/>
          </p:nvSpPr>
          <p:spPr bwMode="auto">
            <a:xfrm flipV="1">
              <a:off x="1321" y="2827"/>
              <a:ext cx="1" cy="18"/>
            </a:xfrm>
            <a:prstGeom prst="line">
              <a:avLst/>
            </a:prstGeom>
            <a:noFill/>
            <a:ln w="9525">
              <a:solidFill>
                <a:srgbClr val="FF0000"/>
              </a:solidFill>
              <a:round/>
              <a:headEnd/>
              <a:tailEnd/>
            </a:ln>
          </p:spPr>
          <p:txBody>
            <a:bodyPr/>
            <a:lstStyle/>
            <a:p>
              <a:endParaRPr lang="fr-FR"/>
            </a:p>
          </p:txBody>
        </p:sp>
        <p:sp>
          <p:nvSpPr>
            <p:cNvPr id="52763" name="Line 3611"/>
            <p:cNvSpPr>
              <a:spLocks noChangeShapeType="1"/>
            </p:cNvSpPr>
            <p:nvPr/>
          </p:nvSpPr>
          <p:spPr bwMode="auto">
            <a:xfrm>
              <a:off x="1321" y="2845"/>
              <a:ext cx="1" cy="18"/>
            </a:xfrm>
            <a:prstGeom prst="line">
              <a:avLst/>
            </a:prstGeom>
            <a:noFill/>
            <a:ln w="9525">
              <a:solidFill>
                <a:srgbClr val="FF0000"/>
              </a:solidFill>
              <a:round/>
              <a:headEnd/>
              <a:tailEnd/>
            </a:ln>
          </p:spPr>
          <p:txBody>
            <a:bodyPr/>
            <a:lstStyle/>
            <a:p>
              <a:endParaRPr lang="fr-FR"/>
            </a:p>
          </p:txBody>
        </p:sp>
        <p:sp>
          <p:nvSpPr>
            <p:cNvPr id="52764" name="Line 3612"/>
            <p:cNvSpPr>
              <a:spLocks noChangeShapeType="1"/>
            </p:cNvSpPr>
            <p:nvPr/>
          </p:nvSpPr>
          <p:spPr bwMode="auto">
            <a:xfrm flipH="1">
              <a:off x="1303" y="2845"/>
              <a:ext cx="18" cy="1"/>
            </a:xfrm>
            <a:prstGeom prst="line">
              <a:avLst/>
            </a:prstGeom>
            <a:noFill/>
            <a:ln w="9525">
              <a:solidFill>
                <a:srgbClr val="FF0000"/>
              </a:solidFill>
              <a:round/>
              <a:headEnd/>
              <a:tailEnd/>
            </a:ln>
          </p:spPr>
          <p:txBody>
            <a:bodyPr/>
            <a:lstStyle/>
            <a:p>
              <a:endParaRPr lang="fr-FR"/>
            </a:p>
          </p:txBody>
        </p:sp>
        <p:sp>
          <p:nvSpPr>
            <p:cNvPr id="52765" name="Line 3613"/>
            <p:cNvSpPr>
              <a:spLocks noChangeShapeType="1"/>
            </p:cNvSpPr>
            <p:nvPr/>
          </p:nvSpPr>
          <p:spPr bwMode="auto">
            <a:xfrm>
              <a:off x="1321" y="2845"/>
              <a:ext cx="18" cy="1"/>
            </a:xfrm>
            <a:prstGeom prst="line">
              <a:avLst/>
            </a:prstGeom>
            <a:noFill/>
            <a:ln w="9525">
              <a:solidFill>
                <a:srgbClr val="FF0000"/>
              </a:solidFill>
              <a:round/>
              <a:headEnd/>
              <a:tailEnd/>
            </a:ln>
          </p:spPr>
          <p:txBody>
            <a:bodyPr/>
            <a:lstStyle/>
            <a:p>
              <a:endParaRPr lang="fr-FR"/>
            </a:p>
          </p:txBody>
        </p:sp>
        <p:sp>
          <p:nvSpPr>
            <p:cNvPr id="52766" name="Rectangle 3614"/>
            <p:cNvSpPr>
              <a:spLocks noChangeArrowheads="1"/>
            </p:cNvSpPr>
            <p:nvPr/>
          </p:nvSpPr>
          <p:spPr bwMode="auto">
            <a:xfrm>
              <a:off x="1309" y="2815"/>
              <a:ext cx="42" cy="42"/>
            </a:xfrm>
            <a:prstGeom prst="rect">
              <a:avLst/>
            </a:prstGeom>
            <a:noFill/>
            <a:ln w="9525">
              <a:noFill/>
              <a:miter lim="800000"/>
              <a:headEnd/>
              <a:tailEnd/>
            </a:ln>
          </p:spPr>
          <p:txBody>
            <a:bodyPr/>
            <a:lstStyle/>
            <a:p>
              <a:endParaRPr lang="fr-FR"/>
            </a:p>
          </p:txBody>
        </p:sp>
        <p:sp>
          <p:nvSpPr>
            <p:cNvPr id="52767" name="Line 3615"/>
            <p:cNvSpPr>
              <a:spLocks noChangeShapeType="1"/>
            </p:cNvSpPr>
            <p:nvPr/>
          </p:nvSpPr>
          <p:spPr bwMode="auto">
            <a:xfrm flipV="1">
              <a:off x="1327" y="2815"/>
              <a:ext cx="1" cy="18"/>
            </a:xfrm>
            <a:prstGeom prst="line">
              <a:avLst/>
            </a:prstGeom>
            <a:noFill/>
            <a:ln w="9525">
              <a:solidFill>
                <a:srgbClr val="FF0000"/>
              </a:solidFill>
              <a:round/>
              <a:headEnd/>
              <a:tailEnd/>
            </a:ln>
          </p:spPr>
          <p:txBody>
            <a:bodyPr/>
            <a:lstStyle/>
            <a:p>
              <a:endParaRPr lang="fr-FR"/>
            </a:p>
          </p:txBody>
        </p:sp>
        <p:sp>
          <p:nvSpPr>
            <p:cNvPr id="52768" name="Line 3616"/>
            <p:cNvSpPr>
              <a:spLocks noChangeShapeType="1"/>
            </p:cNvSpPr>
            <p:nvPr/>
          </p:nvSpPr>
          <p:spPr bwMode="auto">
            <a:xfrm>
              <a:off x="1327" y="2833"/>
              <a:ext cx="1" cy="18"/>
            </a:xfrm>
            <a:prstGeom prst="line">
              <a:avLst/>
            </a:prstGeom>
            <a:noFill/>
            <a:ln w="9525">
              <a:solidFill>
                <a:srgbClr val="FF0000"/>
              </a:solidFill>
              <a:round/>
              <a:headEnd/>
              <a:tailEnd/>
            </a:ln>
          </p:spPr>
          <p:txBody>
            <a:bodyPr/>
            <a:lstStyle/>
            <a:p>
              <a:endParaRPr lang="fr-FR"/>
            </a:p>
          </p:txBody>
        </p:sp>
        <p:sp>
          <p:nvSpPr>
            <p:cNvPr id="52769" name="Line 3617"/>
            <p:cNvSpPr>
              <a:spLocks noChangeShapeType="1"/>
            </p:cNvSpPr>
            <p:nvPr/>
          </p:nvSpPr>
          <p:spPr bwMode="auto">
            <a:xfrm flipH="1">
              <a:off x="1309" y="2833"/>
              <a:ext cx="18" cy="1"/>
            </a:xfrm>
            <a:prstGeom prst="line">
              <a:avLst/>
            </a:prstGeom>
            <a:noFill/>
            <a:ln w="9525">
              <a:solidFill>
                <a:srgbClr val="FF0000"/>
              </a:solidFill>
              <a:round/>
              <a:headEnd/>
              <a:tailEnd/>
            </a:ln>
          </p:spPr>
          <p:txBody>
            <a:bodyPr/>
            <a:lstStyle/>
            <a:p>
              <a:endParaRPr lang="fr-FR"/>
            </a:p>
          </p:txBody>
        </p:sp>
        <p:sp>
          <p:nvSpPr>
            <p:cNvPr id="52770" name="Line 3618"/>
            <p:cNvSpPr>
              <a:spLocks noChangeShapeType="1"/>
            </p:cNvSpPr>
            <p:nvPr/>
          </p:nvSpPr>
          <p:spPr bwMode="auto">
            <a:xfrm>
              <a:off x="1327" y="2833"/>
              <a:ext cx="18" cy="1"/>
            </a:xfrm>
            <a:prstGeom prst="line">
              <a:avLst/>
            </a:prstGeom>
            <a:noFill/>
            <a:ln w="9525">
              <a:solidFill>
                <a:srgbClr val="FF0000"/>
              </a:solidFill>
              <a:round/>
              <a:headEnd/>
              <a:tailEnd/>
            </a:ln>
          </p:spPr>
          <p:txBody>
            <a:bodyPr/>
            <a:lstStyle/>
            <a:p>
              <a:endParaRPr lang="fr-FR"/>
            </a:p>
          </p:txBody>
        </p:sp>
        <p:sp>
          <p:nvSpPr>
            <p:cNvPr id="52771" name="Rectangle 3619"/>
            <p:cNvSpPr>
              <a:spLocks noChangeArrowheads="1"/>
            </p:cNvSpPr>
            <p:nvPr/>
          </p:nvSpPr>
          <p:spPr bwMode="auto">
            <a:xfrm>
              <a:off x="1321" y="2803"/>
              <a:ext cx="42" cy="42"/>
            </a:xfrm>
            <a:prstGeom prst="rect">
              <a:avLst/>
            </a:prstGeom>
            <a:noFill/>
            <a:ln w="9525">
              <a:noFill/>
              <a:miter lim="800000"/>
              <a:headEnd/>
              <a:tailEnd/>
            </a:ln>
          </p:spPr>
          <p:txBody>
            <a:bodyPr/>
            <a:lstStyle/>
            <a:p>
              <a:endParaRPr lang="fr-FR"/>
            </a:p>
          </p:txBody>
        </p:sp>
        <p:sp>
          <p:nvSpPr>
            <p:cNvPr id="52772" name="Line 3620"/>
            <p:cNvSpPr>
              <a:spLocks noChangeShapeType="1"/>
            </p:cNvSpPr>
            <p:nvPr/>
          </p:nvSpPr>
          <p:spPr bwMode="auto">
            <a:xfrm flipV="1">
              <a:off x="1339" y="2803"/>
              <a:ext cx="1" cy="18"/>
            </a:xfrm>
            <a:prstGeom prst="line">
              <a:avLst/>
            </a:prstGeom>
            <a:noFill/>
            <a:ln w="9525">
              <a:solidFill>
                <a:srgbClr val="FF0000"/>
              </a:solidFill>
              <a:round/>
              <a:headEnd/>
              <a:tailEnd/>
            </a:ln>
          </p:spPr>
          <p:txBody>
            <a:bodyPr/>
            <a:lstStyle/>
            <a:p>
              <a:endParaRPr lang="fr-FR"/>
            </a:p>
          </p:txBody>
        </p:sp>
        <p:sp>
          <p:nvSpPr>
            <p:cNvPr id="52773" name="Line 3621"/>
            <p:cNvSpPr>
              <a:spLocks noChangeShapeType="1"/>
            </p:cNvSpPr>
            <p:nvPr/>
          </p:nvSpPr>
          <p:spPr bwMode="auto">
            <a:xfrm>
              <a:off x="1339" y="2821"/>
              <a:ext cx="1" cy="18"/>
            </a:xfrm>
            <a:prstGeom prst="line">
              <a:avLst/>
            </a:prstGeom>
            <a:noFill/>
            <a:ln w="9525">
              <a:solidFill>
                <a:srgbClr val="FF0000"/>
              </a:solidFill>
              <a:round/>
              <a:headEnd/>
              <a:tailEnd/>
            </a:ln>
          </p:spPr>
          <p:txBody>
            <a:bodyPr/>
            <a:lstStyle/>
            <a:p>
              <a:endParaRPr lang="fr-FR"/>
            </a:p>
          </p:txBody>
        </p:sp>
        <p:sp>
          <p:nvSpPr>
            <p:cNvPr id="52774" name="Line 3622"/>
            <p:cNvSpPr>
              <a:spLocks noChangeShapeType="1"/>
            </p:cNvSpPr>
            <p:nvPr/>
          </p:nvSpPr>
          <p:spPr bwMode="auto">
            <a:xfrm flipH="1">
              <a:off x="1321" y="2821"/>
              <a:ext cx="18" cy="1"/>
            </a:xfrm>
            <a:prstGeom prst="line">
              <a:avLst/>
            </a:prstGeom>
            <a:noFill/>
            <a:ln w="9525">
              <a:solidFill>
                <a:srgbClr val="FF0000"/>
              </a:solidFill>
              <a:round/>
              <a:headEnd/>
              <a:tailEnd/>
            </a:ln>
          </p:spPr>
          <p:txBody>
            <a:bodyPr/>
            <a:lstStyle/>
            <a:p>
              <a:endParaRPr lang="fr-FR"/>
            </a:p>
          </p:txBody>
        </p:sp>
        <p:sp>
          <p:nvSpPr>
            <p:cNvPr id="52775" name="Line 3623"/>
            <p:cNvSpPr>
              <a:spLocks noChangeShapeType="1"/>
            </p:cNvSpPr>
            <p:nvPr/>
          </p:nvSpPr>
          <p:spPr bwMode="auto">
            <a:xfrm>
              <a:off x="1339" y="2821"/>
              <a:ext cx="18" cy="1"/>
            </a:xfrm>
            <a:prstGeom prst="line">
              <a:avLst/>
            </a:prstGeom>
            <a:noFill/>
            <a:ln w="9525">
              <a:solidFill>
                <a:srgbClr val="FF0000"/>
              </a:solidFill>
              <a:round/>
              <a:headEnd/>
              <a:tailEnd/>
            </a:ln>
          </p:spPr>
          <p:txBody>
            <a:bodyPr/>
            <a:lstStyle/>
            <a:p>
              <a:endParaRPr lang="fr-FR"/>
            </a:p>
          </p:txBody>
        </p:sp>
        <p:sp>
          <p:nvSpPr>
            <p:cNvPr id="52776" name="Rectangle 3624"/>
            <p:cNvSpPr>
              <a:spLocks noChangeArrowheads="1"/>
            </p:cNvSpPr>
            <p:nvPr/>
          </p:nvSpPr>
          <p:spPr bwMode="auto">
            <a:xfrm>
              <a:off x="1333" y="2797"/>
              <a:ext cx="42" cy="42"/>
            </a:xfrm>
            <a:prstGeom prst="rect">
              <a:avLst/>
            </a:prstGeom>
            <a:noFill/>
            <a:ln w="9525">
              <a:noFill/>
              <a:miter lim="800000"/>
              <a:headEnd/>
              <a:tailEnd/>
            </a:ln>
          </p:spPr>
          <p:txBody>
            <a:bodyPr/>
            <a:lstStyle/>
            <a:p>
              <a:endParaRPr lang="fr-FR"/>
            </a:p>
          </p:txBody>
        </p:sp>
        <p:sp>
          <p:nvSpPr>
            <p:cNvPr id="52777" name="Line 3625"/>
            <p:cNvSpPr>
              <a:spLocks noChangeShapeType="1"/>
            </p:cNvSpPr>
            <p:nvPr/>
          </p:nvSpPr>
          <p:spPr bwMode="auto">
            <a:xfrm flipV="1">
              <a:off x="1351" y="2797"/>
              <a:ext cx="1" cy="18"/>
            </a:xfrm>
            <a:prstGeom prst="line">
              <a:avLst/>
            </a:prstGeom>
            <a:noFill/>
            <a:ln w="9525">
              <a:solidFill>
                <a:srgbClr val="FF0000"/>
              </a:solidFill>
              <a:round/>
              <a:headEnd/>
              <a:tailEnd/>
            </a:ln>
          </p:spPr>
          <p:txBody>
            <a:bodyPr/>
            <a:lstStyle/>
            <a:p>
              <a:endParaRPr lang="fr-FR"/>
            </a:p>
          </p:txBody>
        </p:sp>
        <p:sp>
          <p:nvSpPr>
            <p:cNvPr id="52778" name="Line 3626"/>
            <p:cNvSpPr>
              <a:spLocks noChangeShapeType="1"/>
            </p:cNvSpPr>
            <p:nvPr/>
          </p:nvSpPr>
          <p:spPr bwMode="auto">
            <a:xfrm>
              <a:off x="1351" y="2815"/>
              <a:ext cx="1" cy="18"/>
            </a:xfrm>
            <a:prstGeom prst="line">
              <a:avLst/>
            </a:prstGeom>
            <a:noFill/>
            <a:ln w="9525">
              <a:solidFill>
                <a:srgbClr val="FF0000"/>
              </a:solidFill>
              <a:round/>
              <a:headEnd/>
              <a:tailEnd/>
            </a:ln>
          </p:spPr>
          <p:txBody>
            <a:bodyPr/>
            <a:lstStyle/>
            <a:p>
              <a:endParaRPr lang="fr-FR"/>
            </a:p>
          </p:txBody>
        </p:sp>
        <p:sp>
          <p:nvSpPr>
            <p:cNvPr id="52779" name="Line 3627"/>
            <p:cNvSpPr>
              <a:spLocks noChangeShapeType="1"/>
            </p:cNvSpPr>
            <p:nvPr/>
          </p:nvSpPr>
          <p:spPr bwMode="auto">
            <a:xfrm flipH="1">
              <a:off x="1333" y="2815"/>
              <a:ext cx="18" cy="1"/>
            </a:xfrm>
            <a:prstGeom prst="line">
              <a:avLst/>
            </a:prstGeom>
            <a:noFill/>
            <a:ln w="9525">
              <a:solidFill>
                <a:srgbClr val="FF0000"/>
              </a:solidFill>
              <a:round/>
              <a:headEnd/>
              <a:tailEnd/>
            </a:ln>
          </p:spPr>
          <p:txBody>
            <a:bodyPr/>
            <a:lstStyle/>
            <a:p>
              <a:endParaRPr lang="fr-FR"/>
            </a:p>
          </p:txBody>
        </p:sp>
        <p:sp>
          <p:nvSpPr>
            <p:cNvPr id="52780" name="Line 3628"/>
            <p:cNvSpPr>
              <a:spLocks noChangeShapeType="1"/>
            </p:cNvSpPr>
            <p:nvPr/>
          </p:nvSpPr>
          <p:spPr bwMode="auto">
            <a:xfrm>
              <a:off x="1351" y="2815"/>
              <a:ext cx="18" cy="1"/>
            </a:xfrm>
            <a:prstGeom prst="line">
              <a:avLst/>
            </a:prstGeom>
            <a:noFill/>
            <a:ln w="9525">
              <a:solidFill>
                <a:srgbClr val="FF0000"/>
              </a:solidFill>
              <a:round/>
              <a:headEnd/>
              <a:tailEnd/>
            </a:ln>
          </p:spPr>
          <p:txBody>
            <a:bodyPr/>
            <a:lstStyle/>
            <a:p>
              <a:endParaRPr lang="fr-FR"/>
            </a:p>
          </p:txBody>
        </p:sp>
        <p:sp>
          <p:nvSpPr>
            <p:cNvPr id="52781" name="Rectangle 3629"/>
            <p:cNvSpPr>
              <a:spLocks noChangeArrowheads="1"/>
            </p:cNvSpPr>
            <p:nvPr/>
          </p:nvSpPr>
          <p:spPr bwMode="auto">
            <a:xfrm>
              <a:off x="1339" y="2785"/>
              <a:ext cx="42" cy="42"/>
            </a:xfrm>
            <a:prstGeom prst="rect">
              <a:avLst/>
            </a:prstGeom>
            <a:noFill/>
            <a:ln w="9525">
              <a:noFill/>
              <a:miter lim="800000"/>
              <a:headEnd/>
              <a:tailEnd/>
            </a:ln>
          </p:spPr>
          <p:txBody>
            <a:bodyPr/>
            <a:lstStyle/>
            <a:p>
              <a:endParaRPr lang="fr-FR"/>
            </a:p>
          </p:txBody>
        </p:sp>
        <p:sp>
          <p:nvSpPr>
            <p:cNvPr id="52782" name="Line 3630"/>
            <p:cNvSpPr>
              <a:spLocks noChangeShapeType="1"/>
            </p:cNvSpPr>
            <p:nvPr/>
          </p:nvSpPr>
          <p:spPr bwMode="auto">
            <a:xfrm flipV="1">
              <a:off x="1357" y="2785"/>
              <a:ext cx="1" cy="18"/>
            </a:xfrm>
            <a:prstGeom prst="line">
              <a:avLst/>
            </a:prstGeom>
            <a:noFill/>
            <a:ln w="9525">
              <a:solidFill>
                <a:srgbClr val="FF0000"/>
              </a:solidFill>
              <a:round/>
              <a:headEnd/>
              <a:tailEnd/>
            </a:ln>
          </p:spPr>
          <p:txBody>
            <a:bodyPr/>
            <a:lstStyle/>
            <a:p>
              <a:endParaRPr lang="fr-FR"/>
            </a:p>
          </p:txBody>
        </p:sp>
        <p:sp>
          <p:nvSpPr>
            <p:cNvPr id="52783" name="Line 3631"/>
            <p:cNvSpPr>
              <a:spLocks noChangeShapeType="1"/>
            </p:cNvSpPr>
            <p:nvPr/>
          </p:nvSpPr>
          <p:spPr bwMode="auto">
            <a:xfrm>
              <a:off x="1357" y="2803"/>
              <a:ext cx="1" cy="18"/>
            </a:xfrm>
            <a:prstGeom prst="line">
              <a:avLst/>
            </a:prstGeom>
            <a:noFill/>
            <a:ln w="9525">
              <a:solidFill>
                <a:srgbClr val="FF0000"/>
              </a:solidFill>
              <a:round/>
              <a:headEnd/>
              <a:tailEnd/>
            </a:ln>
          </p:spPr>
          <p:txBody>
            <a:bodyPr/>
            <a:lstStyle/>
            <a:p>
              <a:endParaRPr lang="fr-FR"/>
            </a:p>
          </p:txBody>
        </p:sp>
        <p:sp>
          <p:nvSpPr>
            <p:cNvPr id="52784" name="Line 3632"/>
            <p:cNvSpPr>
              <a:spLocks noChangeShapeType="1"/>
            </p:cNvSpPr>
            <p:nvPr/>
          </p:nvSpPr>
          <p:spPr bwMode="auto">
            <a:xfrm flipH="1">
              <a:off x="1339" y="2803"/>
              <a:ext cx="18" cy="1"/>
            </a:xfrm>
            <a:prstGeom prst="line">
              <a:avLst/>
            </a:prstGeom>
            <a:noFill/>
            <a:ln w="9525">
              <a:solidFill>
                <a:srgbClr val="FF0000"/>
              </a:solidFill>
              <a:round/>
              <a:headEnd/>
              <a:tailEnd/>
            </a:ln>
          </p:spPr>
          <p:txBody>
            <a:bodyPr/>
            <a:lstStyle/>
            <a:p>
              <a:endParaRPr lang="fr-FR"/>
            </a:p>
          </p:txBody>
        </p:sp>
        <p:sp>
          <p:nvSpPr>
            <p:cNvPr id="52785" name="Line 3633"/>
            <p:cNvSpPr>
              <a:spLocks noChangeShapeType="1"/>
            </p:cNvSpPr>
            <p:nvPr/>
          </p:nvSpPr>
          <p:spPr bwMode="auto">
            <a:xfrm>
              <a:off x="1357" y="2803"/>
              <a:ext cx="18" cy="1"/>
            </a:xfrm>
            <a:prstGeom prst="line">
              <a:avLst/>
            </a:prstGeom>
            <a:noFill/>
            <a:ln w="9525">
              <a:solidFill>
                <a:srgbClr val="FF0000"/>
              </a:solidFill>
              <a:round/>
              <a:headEnd/>
              <a:tailEnd/>
            </a:ln>
          </p:spPr>
          <p:txBody>
            <a:bodyPr/>
            <a:lstStyle/>
            <a:p>
              <a:endParaRPr lang="fr-FR"/>
            </a:p>
          </p:txBody>
        </p:sp>
        <p:sp>
          <p:nvSpPr>
            <p:cNvPr id="52786" name="Rectangle 3634"/>
            <p:cNvSpPr>
              <a:spLocks noChangeArrowheads="1"/>
            </p:cNvSpPr>
            <p:nvPr/>
          </p:nvSpPr>
          <p:spPr bwMode="auto">
            <a:xfrm>
              <a:off x="1351" y="2767"/>
              <a:ext cx="42" cy="42"/>
            </a:xfrm>
            <a:prstGeom prst="rect">
              <a:avLst/>
            </a:prstGeom>
            <a:noFill/>
            <a:ln w="9525">
              <a:noFill/>
              <a:miter lim="800000"/>
              <a:headEnd/>
              <a:tailEnd/>
            </a:ln>
          </p:spPr>
          <p:txBody>
            <a:bodyPr/>
            <a:lstStyle/>
            <a:p>
              <a:endParaRPr lang="fr-FR"/>
            </a:p>
          </p:txBody>
        </p:sp>
        <p:sp>
          <p:nvSpPr>
            <p:cNvPr id="52787" name="Line 3635"/>
            <p:cNvSpPr>
              <a:spLocks noChangeShapeType="1"/>
            </p:cNvSpPr>
            <p:nvPr/>
          </p:nvSpPr>
          <p:spPr bwMode="auto">
            <a:xfrm flipV="1">
              <a:off x="1369" y="2767"/>
              <a:ext cx="1" cy="18"/>
            </a:xfrm>
            <a:prstGeom prst="line">
              <a:avLst/>
            </a:prstGeom>
            <a:noFill/>
            <a:ln w="9525">
              <a:solidFill>
                <a:srgbClr val="FF0000"/>
              </a:solidFill>
              <a:round/>
              <a:headEnd/>
              <a:tailEnd/>
            </a:ln>
          </p:spPr>
          <p:txBody>
            <a:bodyPr/>
            <a:lstStyle/>
            <a:p>
              <a:endParaRPr lang="fr-FR"/>
            </a:p>
          </p:txBody>
        </p:sp>
        <p:sp>
          <p:nvSpPr>
            <p:cNvPr id="52788" name="Line 3636"/>
            <p:cNvSpPr>
              <a:spLocks noChangeShapeType="1"/>
            </p:cNvSpPr>
            <p:nvPr/>
          </p:nvSpPr>
          <p:spPr bwMode="auto">
            <a:xfrm>
              <a:off x="1369" y="2785"/>
              <a:ext cx="1" cy="18"/>
            </a:xfrm>
            <a:prstGeom prst="line">
              <a:avLst/>
            </a:prstGeom>
            <a:noFill/>
            <a:ln w="9525">
              <a:solidFill>
                <a:srgbClr val="FF0000"/>
              </a:solidFill>
              <a:round/>
              <a:headEnd/>
              <a:tailEnd/>
            </a:ln>
          </p:spPr>
          <p:txBody>
            <a:bodyPr/>
            <a:lstStyle/>
            <a:p>
              <a:endParaRPr lang="fr-FR"/>
            </a:p>
          </p:txBody>
        </p:sp>
        <p:sp>
          <p:nvSpPr>
            <p:cNvPr id="52789" name="Line 3637"/>
            <p:cNvSpPr>
              <a:spLocks noChangeShapeType="1"/>
            </p:cNvSpPr>
            <p:nvPr/>
          </p:nvSpPr>
          <p:spPr bwMode="auto">
            <a:xfrm flipH="1">
              <a:off x="1351" y="2785"/>
              <a:ext cx="18" cy="1"/>
            </a:xfrm>
            <a:prstGeom prst="line">
              <a:avLst/>
            </a:prstGeom>
            <a:noFill/>
            <a:ln w="9525">
              <a:solidFill>
                <a:srgbClr val="FF0000"/>
              </a:solidFill>
              <a:round/>
              <a:headEnd/>
              <a:tailEnd/>
            </a:ln>
          </p:spPr>
          <p:txBody>
            <a:bodyPr/>
            <a:lstStyle/>
            <a:p>
              <a:endParaRPr lang="fr-FR"/>
            </a:p>
          </p:txBody>
        </p:sp>
        <p:sp>
          <p:nvSpPr>
            <p:cNvPr id="52790" name="Line 3638"/>
            <p:cNvSpPr>
              <a:spLocks noChangeShapeType="1"/>
            </p:cNvSpPr>
            <p:nvPr/>
          </p:nvSpPr>
          <p:spPr bwMode="auto">
            <a:xfrm>
              <a:off x="1369" y="2785"/>
              <a:ext cx="18" cy="1"/>
            </a:xfrm>
            <a:prstGeom prst="line">
              <a:avLst/>
            </a:prstGeom>
            <a:noFill/>
            <a:ln w="9525">
              <a:solidFill>
                <a:srgbClr val="FF0000"/>
              </a:solidFill>
              <a:round/>
              <a:headEnd/>
              <a:tailEnd/>
            </a:ln>
          </p:spPr>
          <p:txBody>
            <a:bodyPr/>
            <a:lstStyle/>
            <a:p>
              <a:endParaRPr lang="fr-FR"/>
            </a:p>
          </p:txBody>
        </p:sp>
        <p:sp>
          <p:nvSpPr>
            <p:cNvPr id="52791" name="Rectangle 3639"/>
            <p:cNvSpPr>
              <a:spLocks noChangeArrowheads="1"/>
            </p:cNvSpPr>
            <p:nvPr/>
          </p:nvSpPr>
          <p:spPr bwMode="auto">
            <a:xfrm>
              <a:off x="1363" y="2761"/>
              <a:ext cx="42" cy="42"/>
            </a:xfrm>
            <a:prstGeom prst="rect">
              <a:avLst/>
            </a:prstGeom>
            <a:noFill/>
            <a:ln w="9525">
              <a:noFill/>
              <a:miter lim="800000"/>
              <a:headEnd/>
              <a:tailEnd/>
            </a:ln>
          </p:spPr>
          <p:txBody>
            <a:bodyPr/>
            <a:lstStyle/>
            <a:p>
              <a:endParaRPr lang="fr-FR"/>
            </a:p>
          </p:txBody>
        </p:sp>
        <p:sp>
          <p:nvSpPr>
            <p:cNvPr id="52792" name="Line 3640"/>
            <p:cNvSpPr>
              <a:spLocks noChangeShapeType="1"/>
            </p:cNvSpPr>
            <p:nvPr/>
          </p:nvSpPr>
          <p:spPr bwMode="auto">
            <a:xfrm flipV="1">
              <a:off x="1381" y="2761"/>
              <a:ext cx="1" cy="18"/>
            </a:xfrm>
            <a:prstGeom prst="line">
              <a:avLst/>
            </a:prstGeom>
            <a:noFill/>
            <a:ln w="9525">
              <a:solidFill>
                <a:srgbClr val="FF0000"/>
              </a:solidFill>
              <a:round/>
              <a:headEnd/>
              <a:tailEnd/>
            </a:ln>
          </p:spPr>
          <p:txBody>
            <a:bodyPr/>
            <a:lstStyle/>
            <a:p>
              <a:endParaRPr lang="fr-FR"/>
            </a:p>
          </p:txBody>
        </p:sp>
        <p:sp>
          <p:nvSpPr>
            <p:cNvPr id="52793" name="Line 3641"/>
            <p:cNvSpPr>
              <a:spLocks noChangeShapeType="1"/>
            </p:cNvSpPr>
            <p:nvPr/>
          </p:nvSpPr>
          <p:spPr bwMode="auto">
            <a:xfrm>
              <a:off x="1381" y="2779"/>
              <a:ext cx="1" cy="18"/>
            </a:xfrm>
            <a:prstGeom prst="line">
              <a:avLst/>
            </a:prstGeom>
            <a:noFill/>
            <a:ln w="9525">
              <a:solidFill>
                <a:srgbClr val="FF0000"/>
              </a:solidFill>
              <a:round/>
              <a:headEnd/>
              <a:tailEnd/>
            </a:ln>
          </p:spPr>
          <p:txBody>
            <a:bodyPr/>
            <a:lstStyle/>
            <a:p>
              <a:endParaRPr lang="fr-FR"/>
            </a:p>
          </p:txBody>
        </p:sp>
        <p:sp>
          <p:nvSpPr>
            <p:cNvPr id="52794" name="Line 3642"/>
            <p:cNvSpPr>
              <a:spLocks noChangeShapeType="1"/>
            </p:cNvSpPr>
            <p:nvPr/>
          </p:nvSpPr>
          <p:spPr bwMode="auto">
            <a:xfrm flipH="1">
              <a:off x="1363" y="2779"/>
              <a:ext cx="18" cy="1"/>
            </a:xfrm>
            <a:prstGeom prst="line">
              <a:avLst/>
            </a:prstGeom>
            <a:noFill/>
            <a:ln w="9525">
              <a:solidFill>
                <a:srgbClr val="FF0000"/>
              </a:solidFill>
              <a:round/>
              <a:headEnd/>
              <a:tailEnd/>
            </a:ln>
          </p:spPr>
          <p:txBody>
            <a:bodyPr/>
            <a:lstStyle/>
            <a:p>
              <a:endParaRPr lang="fr-FR"/>
            </a:p>
          </p:txBody>
        </p:sp>
        <p:sp>
          <p:nvSpPr>
            <p:cNvPr id="52795" name="Line 3643"/>
            <p:cNvSpPr>
              <a:spLocks noChangeShapeType="1"/>
            </p:cNvSpPr>
            <p:nvPr/>
          </p:nvSpPr>
          <p:spPr bwMode="auto">
            <a:xfrm>
              <a:off x="1381" y="2779"/>
              <a:ext cx="18" cy="1"/>
            </a:xfrm>
            <a:prstGeom prst="line">
              <a:avLst/>
            </a:prstGeom>
            <a:noFill/>
            <a:ln w="9525">
              <a:solidFill>
                <a:srgbClr val="FF0000"/>
              </a:solidFill>
              <a:round/>
              <a:headEnd/>
              <a:tailEnd/>
            </a:ln>
          </p:spPr>
          <p:txBody>
            <a:bodyPr/>
            <a:lstStyle/>
            <a:p>
              <a:endParaRPr lang="fr-FR"/>
            </a:p>
          </p:txBody>
        </p:sp>
        <p:sp>
          <p:nvSpPr>
            <p:cNvPr id="52796" name="Rectangle 3644"/>
            <p:cNvSpPr>
              <a:spLocks noChangeArrowheads="1"/>
            </p:cNvSpPr>
            <p:nvPr/>
          </p:nvSpPr>
          <p:spPr bwMode="auto">
            <a:xfrm>
              <a:off x="1375" y="2755"/>
              <a:ext cx="42" cy="42"/>
            </a:xfrm>
            <a:prstGeom prst="rect">
              <a:avLst/>
            </a:prstGeom>
            <a:noFill/>
            <a:ln w="9525">
              <a:noFill/>
              <a:miter lim="800000"/>
              <a:headEnd/>
              <a:tailEnd/>
            </a:ln>
          </p:spPr>
          <p:txBody>
            <a:bodyPr/>
            <a:lstStyle/>
            <a:p>
              <a:endParaRPr lang="fr-FR"/>
            </a:p>
          </p:txBody>
        </p:sp>
        <p:sp>
          <p:nvSpPr>
            <p:cNvPr id="52797" name="Line 3645"/>
            <p:cNvSpPr>
              <a:spLocks noChangeShapeType="1"/>
            </p:cNvSpPr>
            <p:nvPr/>
          </p:nvSpPr>
          <p:spPr bwMode="auto">
            <a:xfrm flipV="1">
              <a:off x="1393" y="2755"/>
              <a:ext cx="1" cy="18"/>
            </a:xfrm>
            <a:prstGeom prst="line">
              <a:avLst/>
            </a:prstGeom>
            <a:noFill/>
            <a:ln w="9525">
              <a:solidFill>
                <a:srgbClr val="FF0000"/>
              </a:solidFill>
              <a:round/>
              <a:headEnd/>
              <a:tailEnd/>
            </a:ln>
          </p:spPr>
          <p:txBody>
            <a:bodyPr/>
            <a:lstStyle/>
            <a:p>
              <a:endParaRPr lang="fr-FR"/>
            </a:p>
          </p:txBody>
        </p:sp>
        <p:sp>
          <p:nvSpPr>
            <p:cNvPr id="52798" name="Line 3646"/>
            <p:cNvSpPr>
              <a:spLocks noChangeShapeType="1"/>
            </p:cNvSpPr>
            <p:nvPr/>
          </p:nvSpPr>
          <p:spPr bwMode="auto">
            <a:xfrm>
              <a:off x="1393" y="2773"/>
              <a:ext cx="1" cy="18"/>
            </a:xfrm>
            <a:prstGeom prst="line">
              <a:avLst/>
            </a:prstGeom>
            <a:noFill/>
            <a:ln w="9525">
              <a:solidFill>
                <a:srgbClr val="FF0000"/>
              </a:solidFill>
              <a:round/>
              <a:headEnd/>
              <a:tailEnd/>
            </a:ln>
          </p:spPr>
          <p:txBody>
            <a:bodyPr/>
            <a:lstStyle/>
            <a:p>
              <a:endParaRPr lang="fr-FR"/>
            </a:p>
          </p:txBody>
        </p:sp>
        <p:sp>
          <p:nvSpPr>
            <p:cNvPr id="52799" name="Line 3647"/>
            <p:cNvSpPr>
              <a:spLocks noChangeShapeType="1"/>
            </p:cNvSpPr>
            <p:nvPr/>
          </p:nvSpPr>
          <p:spPr bwMode="auto">
            <a:xfrm flipH="1">
              <a:off x="1375" y="2773"/>
              <a:ext cx="18" cy="1"/>
            </a:xfrm>
            <a:prstGeom prst="line">
              <a:avLst/>
            </a:prstGeom>
            <a:noFill/>
            <a:ln w="9525">
              <a:solidFill>
                <a:srgbClr val="FF0000"/>
              </a:solidFill>
              <a:round/>
              <a:headEnd/>
              <a:tailEnd/>
            </a:ln>
          </p:spPr>
          <p:txBody>
            <a:bodyPr/>
            <a:lstStyle/>
            <a:p>
              <a:endParaRPr lang="fr-FR"/>
            </a:p>
          </p:txBody>
        </p:sp>
        <p:sp>
          <p:nvSpPr>
            <p:cNvPr id="52800" name="Line 3648"/>
            <p:cNvSpPr>
              <a:spLocks noChangeShapeType="1"/>
            </p:cNvSpPr>
            <p:nvPr/>
          </p:nvSpPr>
          <p:spPr bwMode="auto">
            <a:xfrm>
              <a:off x="1393" y="2773"/>
              <a:ext cx="18" cy="1"/>
            </a:xfrm>
            <a:prstGeom prst="line">
              <a:avLst/>
            </a:prstGeom>
            <a:noFill/>
            <a:ln w="9525">
              <a:solidFill>
                <a:srgbClr val="FF0000"/>
              </a:solidFill>
              <a:round/>
              <a:headEnd/>
              <a:tailEnd/>
            </a:ln>
          </p:spPr>
          <p:txBody>
            <a:bodyPr/>
            <a:lstStyle/>
            <a:p>
              <a:endParaRPr lang="fr-FR"/>
            </a:p>
          </p:txBody>
        </p:sp>
        <p:sp>
          <p:nvSpPr>
            <p:cNvPr id="52801" name="Rectangle 3649"/>
            <p:cNvSpPr>
              <a:spLocks noChangeArrowheads="1"/>
            </p:cNvSpPr>
            <p:nvPr/>
          </p:nvSpPr>
          <p:spPr bwMode="auto">
            <a:xfrm>
              <a:off x="1381" y="2761"/>
              <a:ext cx="42" cy="42"/>
            </a:xfrm>
            <a:prstGeom prst="rect">
              <a:avLst/>
            </a:prstGeom>
            <a:noFill/>
            <a:ln w="9525">
              <a:noFill/>
              <a:miter lim="800000"/>
              <a:headEnd/>
              <a:tailEnd/>
            </a:ln>
          </p:spPr>
          <p:txBody>
            <a:bodyPr/>
            <a:lstStyle/>
            <a:p>
              <a:endParaRPr lang="fr-FR"/>
            </a:p>
          </p:txBody>
        </p:sp>
        <p:sp>
          <p:nvSpPr>
            <p:cNvPr id="52802" name="Line 3650"/>
            <p:cNvSpPr>
              <a:spLocks noChangeShapeType="1"/>
            </p:cNvSpPr>
            <p:nvPr/>
          </p:nvSpPr>
          <p:spPr bwMode="auto">
            <a:xfrm flipV="1">
              <a:off x="1399" y="2761"/>
              <a:ext cx="1" cy="18"/>
            </a:xfrm>
            <a:prstGeom prst="line">
              <a:avLst/>
            </a:prstGeom>
            <a:noFill/>
            <a:ln w="9525">
              <a:solidFill>
                <a:srgbClr val="FF0000"/>
              </a:solidFill>
              <a:round/>
              <a:headEnd/>
              <a:tailEnd/>
            </a:ln>
          </p:spPr>
          <p:txBody>
            <a:bodyPr/>
            <a:lstStyle/>
            <a:p>
              <a:endParaRPr lang="fr-FR"/>
            </a:p>
          </p:txBody>
        </p:sp>
        <p:sp>
          <p:nvSpPr>
            <p:cNvPr id="52803" name="Line 3651"/>
            <p:cNvSpPr>
              <a:spLocks noChangeShapeType="1"/>
            </p:cNvSpPr>
            <p:nvPr/>
          </p:nvSpPr>
          <p:spPr bwMode="auto">
            <a:xfrm>
              <a:off x="1399" y="2779"/>
              <a:ext cx="1" cy="18"/>
            </a:xfrm>
            <a:prstGeom prst="line">
              <a:avLst/>
            </a:prstGeom>
            <a:noFill/>
            <a:ln w="9525">
              <a:solidFill>
                <a:srgbClr val="FF0000"/>
              </a:solidFill>
              <a:round/>
              <a:headEnd/>
              <a:tailEnd/>
            </a:ln>
          </p:spPr>
          <p:txBody>
            <a:bodyPr/>
            <a:lstStyle/>
            <a:p>
              <a:endParaRPr lang="fr-FR"/>
            </a:p>
          </p:txBody>
        </p:sp>
        <p:sp>
          <p:nvSpPr>
            <p:cNvPr id="52804" name="Line 3652"/>
            <p:cNvSpPr>
              <a:spLocks noChangeShapeType="1"/>
            </p:cNvSpPr>
            <p:nvPr/>
          </p:nvSpPr>
          <p:spPr bwMode="auto">
            <a:xfrm flipH="1">
              <a:off x="1381" y="2779"/>
              <a:ext cx="18" cy="1"/>
            </a:xfrm>
            <a:prstGeom prst="line">
              <a:avLst/>
            </a:prstGeom>
            <a:noFill/>
            <a:ln w="9525">
              <a:solidFill>
                <a:srgbClr val="FF0000"/>
              </a:solidFill>
              <a:round/>
              <a:headEnd/>
              <a:tailEnd/>
            </a:ln>
          </p:spPr>
          <p:txBody>
            <a:bodyPr/>
            <a:lstStyle/>
            <a:p>
              <a:endParaRPr lang="fr-FR"/>
            </a:p>
          </p:txBody>
        </p:sp>
        <p:sp>
          <p:nvSpPr>
            <p:cNvPr id="52805" name="Line 3653"/>
            <p:cNvSpPr>
              <a:spLocks noChangeShapeType="1"/>
            </p:cNvSpPr>
            <p:nvPr/>
          </p:nvSpPr>
          <p:spPr bwMode="auto">
            <a:xfrm>
              <a:off x="1399" y="2779"/>
              <a:ext cx="18" cy="1"/>
            </a:xfrm>
            <a:prstGeom prst="line">
              <a:avLst/>
            </a:prstGeom>
            <a:noFill/>
            <a:ln w="9525">
              <a:solidFill>
                <a:srgbClr val="FF0000"/>
              </a:solidFill>
              <a:round/>
              <a:headEnd/>
              <a:tailEnd/>
            </a:ln>
          </p:spPr>
          <p:txBody>
            <a:bodyPr/>
            <a:lstStyle/>
            <a:p>
              <a:endParaRPr lang="fr-FR"/>
            </a:p>
          </p:txBody>
        </p:sp>
        <p:sp>
          <p:nvSpPr>
            <p:cNvPr id="52806" name="Rectangle 3654"/>
            <p:cNvSpPr>
              <a:spLocks noChangeArrowheads="1"/>
            </p:cNvSpPr>
            <p:nvPr/>
          </p:nvSpPr>
          <p:spPr bwMode="auto">
            <a:xfrm>
              <a:off x="1393" y="2773"/>
              <a:ext cx="42" cy="42"/>
            </a:xfrm>
            <a:prstGeom prst="rect">
              <a:avLst/>
            </a:prstGeom>
            <a:noFill/>
            <a:ln w="9525">
              <a:noFill/>
              <a:miter lim="800000"/>
              <a:headEnd/>
              <a:tailEnd/>
            </a:ln>
          </p:spPr>
          <p:txBody>
            <a:bodyPr/>
            <a:lstStyle/>
            <a:p>
              <a:endParaRPr lang="fr-FR"/>
            </a:p>
          </p:txBody>
        </p:sp>
        <p:sp>
          <p:nvSpPr>
            <p:cNvPr id="52807" name="Line 3655"/>
            <p:cNvSpPr>
              <a:spLocks noChangeShapeType="1"/>
            </p:cNvSpPr>
            <p:nvPr/>
          </p:nvSpPr>
          <p:spPr bwMode="auto">
            <a:xfrm flipV="1">
              <a:off x="1411" y="2773"/>
              <a:ext cx="1" cy="18"/>
            </a:xfrm>
            <a:prstGeom prst="line">
              <a:avLst/>
            </a:prstGeom>
            <a:noFill/>
            <a:ln w="9525">
              <a:solidFill>
                <a:srgbClr val="FF0000"/>
              </a:solidFill>
              <a:round/>
              <a:headEnd/>
              <a:tailEnd/>
            </a:ln>
          </p:spPr>
          <p:txBody>
            <a:bodyPr/>
            <a:lstStyle/>
            <a:p>
              <a:endParaRPr lang="fr-FR"/>
            </a:p>
          </p:txBody>
        </p:sp>
        <p:sp>
          <p:nvSpPr>
            <p:cNvPr id="52808" name="Line 3656"/>
            <p:cNvSpPr>
              <a:spLocks noChangeShapeType="1"/>
            </p:cNvSpPr>
            <p:nvPr/>
          </p:nvSpPr>
          <p:spPr bwMode="auto">
            <a:xfrm>
              <a:off x="1411" y="2791"/>
              <a:ext cx="1" cy="18"/>
            </a:xfrm>
            <a:prstGeom prst="line">
              <a:avLst/>
            </a:prstGeom>
            <a:noFill/>
            <a:ln w="9525">
              <a:solidFill>
                <a:srgbClr val="FF0000"/>
              </a:solidFill>
              <a:round/>
              <a:headEnd/>
              <a:tailEnd/>
            </a:ln>
          </p:spPr>
          <p:txBody>
            <a:bodyPr/>
            <a:lstStyle/>
            <a:p>
              <a:endParaRPr lang="fr-FR"/>
            </a:p>
          </p:txBody>
        </p:sp>
        <p:sp>
          <p:nvSpPr>
            <p:cNvPr id="52809" name="Line 3657"/>
            <p:cNvSpPr>
              <a:spLocks noChangeShapeType="1"/>
            </p:cNvSpPr>
            <p:nvPr/>
          </p:nvSpPr>
          <p:spPr bwMode="auto">
            <a:xfrm flipH="1">
              <a:off x="1393" y="2791"/>
              <a:ext cx="18" cy="1"/>
            </a:xfrm>
            <a:prstGeom prst="line">
              <a:avLst/>
            </a:prstGeom>
            <a:noFill/>
            <a:ln w="9525">
              <a:solidFill>
                <a:srgbClr val="FF0000"/>
              </a:solidFill>
              <a:round/>
              <a:headEnd/>
              <a:tailEnd/>
            </a:ln>
          </p:spPr>
          <p:txBody>
            <a:bodyPr/>
            <a:lstStyle/>
            <a:p>
              <a:endParaRPr lang="fr-FR"/>
            </a:p>
          </p:txBody>
        </p:sp>
        <p:sp>
          <p:nvSpPr>
            <p:cNvPr id="52810" name="Line 3658"/>
            <p:cNvSpPr>
              <a:spLocks noChangeShapeType="1"/>
            </p:cNvSpPr>
            <p:nvPr/>
          </p:nvSpPr>
          <p:spPr bwMode="auto">
            <a:xfrm>
              <a:off x="1411" y="2791"/>
              <a:ext cx="18" cy="1"/>
            </a:xfrm>
            <a:prstGeom prst="line">
              <a:avLst/>
            </a:prstGeom>
            <a:noFill/>
            <a:ln w="9525">
              <a:solidFill>
                <a:srgbClr val="FF0000"/>
              </a:solidFill>
              <a:round/>
              <a:headEnd/>
              <a:tailEnd/>
            </a:ln>
          </p:spPr>
          <p:txBody>
            <a:bodyPr/>
            <a:lstStyle/>
            <a:p>
              <a:endParaRPr lang="fr-FR"/>
            </a:p>
          </p:txBody>
        </p:sp>
        <p:sp>
          <p:nvSpPr>
            <p:cNvPr id="52811" name="Rectangle 3659"/>
            <p:cNvSpPr>
              <a:spLocks noChangeArrowheads="1"/>
            </p:cNvSpPr>
            <p:nvPr/>
          </p:nvSpPr>
          <p:spPr bwMode="auto">
            <a:xfrm>
              <a:off x="1405" y="2791"/>
              <a:ext cx="42" cy="42"/>
            </a:xfrm>
            <a:prstGeom prst="rect">
              <a:avLst/>
            </a:prstGeom>
            <a:noFill/>
            <a:ln w="9525">
              <a:noFill/>
              <a:miter lim="800000"/>
              <a:headEnd/>
              <a:tailEnd/>
            </a:ln>
          </p:spPr>
          <p:txBody>
            <a:bodyPr/>
            <a:lstStyle/>
            <a:p>
              <a:endParaRPr lang="fr-FR"/>
            </a:p>
          </p:txBody>
        </p:sp>
        <p:sp>
          <p:nvSpPr>
            <p:cNvPr id="52812" name="Line 3660"/>
            <p:cNvSpPr>
              <a:spLocks noChangeShapeType="1"/>
            </p:cNvSpPr>
            <p:nvPr/>
          </p:nvSpPr>
          <p:spPr bwMode="auto">
            <a:xfrm flipV="1">
              <a:off x="1423" y="2791"/>
              <a:ext cx="1" cy="18"/>
            </a:xfrm>
            <a:prstGeom prst="line">
              <a:avLst/>
            </a:prstGeom>
            <a:noFill/>
            <a:ln w="9525">
              <a:solidFill>
                <a:srgbClr val="FF0000"/>
              </a:solidFill>
              <a:round/>
              <a:headEnd/>
              <a:tailEnd/>
            </a:ln>
          </p:spPr>
          <p:txBody>
            <a:bodyPr/>
            <a:lstStyle/>
            <a:p>
              <a:endParaRPr lang="fr-FR"/>
            </a:p>
          </p:txBody>
        </p:sp>
        <p:sp>
          <p:nvSpPr>
            <p:cNvPr id="52813" name="Line 3661"/>
            <p:cNvSpPr>
              <a:spLocks noChangeShapeType="1"/>
            </p:cNvSpPr>
            <p:nvPr/>
          </p:nvSpPr>
          <p:spPr bwMode="auto">
            <a:xfrm>
              <a:off x="1423" y="2809"/>
              <a:ext cx="1" cy="18"/>
            </a:xfrm>
            <a:prstGeom prst="line">
              <a:avLst/>
            </a:prstGeom>
            <a:noFill/>
            <a:ln w="9525">
              <a:solidFill>
                <a:srgbClr val="FF0000"/>
              </a:solidFill>
              <a:round/>
              <a:headEnd/>
              <a:tailEnd/>
            </a:ln>
          </p:spPr>
          <p:txBody>
            <a:bodyPr/>
            <a:lstStyle/>
            <a:p>
              <a:endParaRPr lang="fr-FR"/>
            </a:p>
          </p:txBody>
        </p:sp>
        <p:sp>
          <p:nvSpPr>
            <p:cNvPr id="52814" name="Line 3662"/>
            <p:cNvSpPr>
              <a:spLocks noChangeShapeType="1"/>
            </p:cNvSpPr>
            <p:nvPr/>
          </p:nvSpPr>
          <p:spPr bwMode="auto">
            <a:xfrm flipH="1">
              <a:off x="1405" y="2809"/>
              <a:ext cx="18" cy="1"/>
            </a:xfrm>
            <a:prstGeom prst="line">
              <a:avLst/>
            </a:prstGeom>
            <a:noFill/>
            <a:ln w="9525">
              <a:solidFill>
                <a:srgbClr val="FF0000"/>
              </a:solidFill>
              <a:round/>
              <a:headEnd/>
              <a:tailEnd/>
            </a:ln>
          </p:spPr>
          <p:txBody>
            <a:bodyPr/>
            <a:lstStyle/>
            <a:p>
              <a:endParaRPr lang="fr-FR"/>
            </a:p>
          </p:txBody>
        </p:sp>
        <p:sp>
          <p:nvSpPr>
            <p:cNvPr id="52815" name="Line 3663"/>
            <p:cNvSpPr>
              <a:spLocks noChangeShapeType="1"/>
            </p:cNvSpPr>
            <p:nvPr/>
          </p:nvSpPr>
          <p:spPr bwMode="auto">
            <a:xfrm>
              <a:off x="1423" y="2809"/>
              <a:ext cx="18" cy="1"/>
            </a:xfrm>
            <a:prstGeom prst="line">
              <a:avLst/>
            </a:prstGeom>
            <a:noFill/>
            <a:ln w="9525">
              <a:solidFill>
                <a:srgbClr val="FF0000"/>
              </a:solidFill>
              <a:round/>
              <a:headEnd/>
              <a:tailEnd/>
            </a:ln>
          </p:spPr>
          <p:txBody>
            <a:bodyPr/>
            <a:lstStyle/>
            <a:p>
              <a:endParaRPr lang="fr-FR"/>
            </a:p>
          </p:txBody>
        </p:sp>
        <p:sp>
          <p:nvSpPr>
            <p:cNvPr id="52816" name="Rectangle 3664"/>
            <p:cNvSpPr>
              <a:spLocks noChangeArrowheads="1"/>
            </p:cNvSpPr>
            <p:nvPr/>
          </p:nvSpPr>
          <p:spPr bwMode="auto">
            <a:xfrm>
              <a:off x="1417" y="2815"/>
              <a:ext cx="42" cy="42"/>
            </a:xfrm>
            <a:prstGeom prst="rect">
              <a:avLst/>
            </a:prstGeom>
            <a:noFill/>
            <a:ln w="9525">
              <a:noFill/>
              <a:miter lim="800000"/>
              <a:headEnd/>
              <a:tailEnd/>
            </a:ln>
          </p:spPr>
          <p:txBody>
            <a:bodyPr/>
            <a:lstStyle/>
            <a:p>
              <a:endParaRPr lang="fr-FR"/>
            </a:p>
          </p:txBody>
        </p:sp>
        <p:sp>
          <p:nvSpPr>
            <p:cNvPr id="52817" name="Line 3665"/>
            <p:cNvSpPr>
              <a:spLocks noChangeShapeType="1"/>
            </p:cNvSpPr>
            <p:nvPr/>
          </p:nvSpPr>
          <p:spPr bwMode="auto">
            <a:xfrm flipV="1">
              <a:off x="1435" y="2815"/>
              <a:ext cx="1" cy="18"/>
            </a:xfrm>
            <a:prstGeom prst="line">
              <a:avLst/>
            </a:prstGeom>
            <a:noFill/>
            <a:ln w="9525">
              <a:solidFill>
                <a:srgbClr val="FF0000"/>
              </a:solidFill>
              <a:round/>
              <a:headEnd/>
              <a:tailEnd/>
            </a:ln>
          </p:spPr>
          <p:txBody>
            <a:bodyPr/>
            <a:lstStyle/>
            <a:p>
              <a:endParaRPr lang="fr-FR"/>
            </a:p>
          </p:txBody>
        </p:sp>
        <p:sp>
          <p:nvSpPr>
            <p:cNvPr id="52818" name="Line 3666"/>
            <p:cNvSpPr>
              <a:spLocks noChangeShapeType="1"/>
            </p:cNvSpPr>
            <p:nvPr/>
          </p:nvSpPr>
          <p:spPr bwMode="auto">
            <a:xfrm>
              <a:off x="1435" y="2833"/>
              <a:ext cx="1" cy="18"/>
            </a:xfrm>
            <a:prstGeom prst="line">
              <a:avLst/>
            </a:prstGeom>
            <a:noFill/>
            <a:ln w="9525">
              <a:solidFill>
                <a:srgbClr val="FF0000"/>
              </a:solidFill>
              <a:round/>
              <a:headEnd/>
              <a:tailEnd/>
            </a:ln>
          </p:spPr>
          <p:txBody>
            <a:bodyPr/>
            <a:lstStyle/>
            <a:p>
              <a:endParaRPr lang="fr-FR"/>
            </a:p>
          </p:txBody>
        </p:sp>
        <p:sp>
          <p:nvSpPr>
            <p:cNvPr id="52819" name="Line 3667"/>
            <p:cNvSpPr>
              <a:spLocks noChangeShapeType="1"/>
            </p:cNvSpPr>
            <p:nvPr/>
          </p:nvSpPr>
          <p:spPr bwMode="auto">
            <a:xfrm flipH="1">
              <a:off x="1417" y="2833"/>
              <a:ext cx="18" cy="1"/>
            </a:xfrm>
            <a:prstGeom prst="line">
              <a:avLst/>
            </a:prstGeom>
            <a:noFill/>
            <a:ln w="9525">
              <a:solidFill>
                <a:srgbClr val="FF0000"/>
              </a:solidFill>
              <a:round/>
              <a:headEnd/>
              <a:tailEnd/>
            </a:ln>
          </p:spPr>
          <p:txBody>
            <a:bodyPr/>
            <a:lstStyle/>
            <a:p>
              <a:endParaRPr lang="fr-FR"/>
            </a:p>
          </p:txBody>
        </p:sp>
        <p:sp>
          <p:nvSpPr>
            <p:cNvPr id="52820" name="Line 3668"/>
            <p:cNvSpPr>
              <a:spLocks noChangeShapeType="1"/>
            </p:cNvSpPr>
            <p:nvPr/>
          </p:nvSpPr>
          <p:spPr bwMode="auto">
            <a:xfrm>
              <a:off x="1435" y="2833"/>
              <a:ext cx="18" cy="1"/>
            </a:xfrm>
            <a:prstGeom prst="line">
              <a:avLst/>
            </a:prstGeom>
            <a:noFill/>
            <a:ln w="9525">
              <a:solidFill>
                <a:srgbClr val="FF0000"/>
              </a:solidFill>
              <a:round/>
              <a:headEnd/>
              <a:tailEnd/>
            </a:ln>
          </p:spPr>
          <p:txBody>
            <a:bodyPr/>
            <a:lstStyle/>
            <a:p>
              <a:endParaRPr lang="fr-FR"/>
            </a:p>
          </p:txBody>
        </p:sp>
        <p:sp>
          <p:nvSpPr>
            <p:cNvPr id="52821" name="Rectangle 3669"/>
            <p:cNvSpPr>
              <a:spLocks noChangeArrowheads="1"/>
            </p:cNvSpPr>
            <p:nvPr/>
          </p:nvSpPr>
          <p:spPr bwMode="auto">
            <a:xfrm>
              <a:off x="1423" y="2833"/>
              <a:ext cx="42" cy="42"/>
            </a:xfrm>
            <a:prstGeom prst="rect">
              <a:avLst/>
            </a:prstGeom>
            <a:noFill/>
            <a:ln w="9525">
              <a:noFill/>
              <a:miter lim="800000"/>
              <a:headEnd/>
              <a:tailEnd/>
            </a:ln>
          </p:spPr>
          <p:txBody>
            <a:bodyPr/>
            <a:lstStyle/>
            <a:p>
              <a:endParaRPr lang="fr-FR"/>
            </a:p>
          </p:txBody>
        </p:sp>
        <p:sp>
          <p:nvSpPr>
            <p:cNvPr id="52822" name="Line 3670"/>
            <p:cNvSpPr>
              <a:spLocks noChangeShapeType="1"/>
            </p:cNvSpPr>
            <p:nvPr/>
          </p:nvSpPr>
          <p:spPr bwMode="auto">
            <a:xfrm flipV="1">
              <a:off x="1441" y="2833"/>
              <a:ext cx="1" cy="18"/>
            </a:xfrm>
            <a:prstGeom prst="line">
              <a:avLst/>
            </a:prstGeom>
            <a:noFill/>
            <a:ln w="9525">
              <a:solidFill>
                <a:srgbClr val="FF0000"/>
              </a:solidFill>
              <a:round/>
              <a:headEnd/>
              <a:tailEnd/>
            </a:ln>
          </p:spPr>
          <p:txBody>
            <a:bodyPr/>
            <a:lstStyle/>
            <a:p>
              <a:endParaRPr lang="fr-FR"/>
            </a:p>
          </p:txBody>
        </p:sp>
        <p:sp>
          <p:nvSpPr>
            <p:cNvPr id="52823" name="Line 3671"/>
            <p:cNvSpPr>
              <a:spLocks noChangeShapeType="1"/>
            </p:cNvSpPr>
            <p:nvPr/>
          </p:nvSpPr>
          <p:spPr bwMode="auto">
            <a:xfrm>
              <a:off x="1441" y="2851"/>
              <a:ext cx="1" cy="18"/>
            </a:xfrm>
            <a:prstGeom prst="line">
              <a:avLst/>
            </a:prstGeom>
            <a:noFill/>
            <a:ln w="9525">
              <a:solidFill>
                <a:srgbClr val="FF0000"/>
              </a:solidFill>
              <a:round/>
              <a:headEnd/>
              <a:tailEnd/>
            </a:ln>
          </p:spPr>
          <p:txBody>
            <a:bodyPr/>
            <a:lstStyle/>
            <a:p>
              <a:endParaRPr lang="fr-FR"/>
            </a:p>
          </p:txBody>
        </p:sp>
        <p:sp>
          <p:nvSpPr>
            <p:cNvPr id="52824" name="Line 3672"/>
            <p:cNvSpPr>
              <a:spLocks noChangeShapeType="1"/>
            </p:cNvSpPr>
            <p:nvPr/>
          </p:nvSpPr>
          <p:spPr bwMode="auto">
            <a:xfrm flipH="1">
              <a:off x="1423" y="2851"/>
              <a:ext cx="18" cy="1"/>
            </a:xfrm>
            <a:prstGeom prst="line">
              <a:avLst/>
            </a:prstGeom>
            <a:noFill/>
            <a:ln w="9525">
              <a:solidFill>
                <a:srgbClr val="FF0000"/>
              </a:solidFill>
              <a:round/>
              <a:headEnd/>
              <a:tailEnd/>
            </a:ln>
          </p:spPr>
          <p:txBody>
            <a:bodyPr/>
            <a:lstStyle/>
            <a:p>
              <a:endParaRPr lang="fr-FR"/>
            </a:p>
          </p:txBody>
        </p:sp>
        <p:sp>
          <p:nvSpPr>
            <p:cNvPr id="52825" name="Line 3673"/>
            <p:cNvSpPr>
              <a:spLocks noChangeShapeType="1"/>
            </p:cNvSpPr>
            <p:nvPr/>
          </p:nvSpPr>
          <p:spPr bwMode="auto">
            <a:xfrm>
              <a:off x="1441" y="2851"/>
              <a:ext cx="18" cy="1"/>
            </a:xfrm>
            <a:prstGeom prst="line">
              <a:avLst/>
            </a:prstGeom>
            <a:noFill/>
            <a:ln w="9525">
              <a:solidFill>
                <a:srgbClr val="FF0000"/>
              </a:solidFill>
              <a:round/>
              <a:headEnd/>
              <a:tailEnd/>
            </a:ln>
          </p:spPr>
          <p:txBody>
            <a:bodyPr/>
            <a:lstStyle/>
            <a:p>
              <a:endParaRPr lang="fr-FR"/>
            </a:p>
          </p:txBody>
        </p:sp>
        <p:sp>
          <p:nvSpPr>
            <p:cNvPr id="52826" name="Rectangle 3674"/>
            <p:cNvSpPr>
              <a:spLocks noChangeArrowheads="1"/>
            </p:cNvSpPr>
            <p:nvPr/>
          </p:nvSpPr>
          <p:spPr bwMode="auto">
            <a:xfrm>
              <a:off x="1435" y="2845"/>
              <a:ext cx="42" cy="42"/>
            </a:xfrm>
            <a:prstGeom prst="rect">
              <a:avLst/>
            </a:prstGeom>
            <a:noFill/>
            <a:ln w="9525">
              <a:noFill/>
              <a:miter lim="800000"/>
              <a:headEnd/>
              <a:tailEnd/>
            </a:ln>
          </p:spPr>
          <p:txBody>
            <a:bodyPr/>
            <a:lstStyle/>
            <a:p>
              <a:endParaRPr lang="fr-FR"/>
            </a:p>
          </p:txBody>
        </p:sp>
        <p:sp>
          <p:nvSpPr>
            <p:cNvPr id="52827" name="Line 3675"/>
            <p:cNvSpPr>
              <a:spLocks noChangeShapeType="1"/>
            </p:cNvSpPr>
            <p:nvPr/>
          </p:nvSpPr>
          <p:spPr bwMode="auto">
            <a:xfrm flipV="1">
              <a:off x="1453" y="2845"/>
              <a:ext cx="1" cy="18"/>
            </a:xfrm>
            <a:prstGeom prst="line">
              <a:avLst/>
            </a:prstGeom>
            <a:noFill/>
            <a:ln w="9525">
              <a:solidFill>
                <a:srgbClr val="FF0000"/>
              </a:solidFill>
              <a:round/>
              <a:headEnd/>
              <a:tailEnd/>
            </a:ln>
          </p:spPr>
          <p:txBody>
            <a:bodyPr/>
            <a:lstStyle/>
            <a:p>
              <a:endParaRPr lang="fr-FR"/>
            </a:p>
          </p:txBody>
        </p:sp>
        <p:sp>
          <p:nvSpPr>
            <p:cNvPr id="52828" name="Line 3676"/>
            <p:cNvSpPr>
              <a:spLocks noChangeShapeType="1"/>
            </p:cNvSpPr>
            <p:nvPr/>
          </p:nvSpPr>
          <p:spPr bwMode="auto">
            <a:xfrm>
              <a:off x="1453" y="2863"/>
              <a:ext cx="1" cy="18"/>
            </a:xfrm>
            <a:prstGeom prst="line">
              <a:avLst/>
            </a:prstGeom>
            <a:noFill/>
            <a:ln w="9525">
              <a:solidFill>
                <a:srgbClr val="FF0000"/>
              </a:solidFill>
              <a:round/>
              <a:headEnd/>
              <a:tailEnd/>
            </a:ln>
          </p:spPr>
          <p:txBody>
            <a:bodyPr/>
            <a:lstStyle/>
            <a:p>
              <a:endParaRPr lang="fr-FR"/>
            </a:p>
          </p:txBody>
        </p:sp>
        <p:sp>
          <p:nvSpPr>
            <p:cNvPr id="52829" name="Line 3677"/>
            <p:cNvSpPr>
              <a:spLocks noChangeShapeType="1"/>
            </p:cNvSpPr>
            <p:nvPr/>
          </p:nvSpPr>
          <p:spPr bwMode="auto">
            <a:xfrm flipH="1">
              <a:off x="1435" y="2863"/>
              <a:ext cx="18" cy="1"/>
            </a:xfrm>
            <a:prstGeom prst="line">
              <a:avLst/>
            </a:prstGeom>
            <a:noFill/>
            <a:ln w="9525">
              <a:solidFill>
                <a:srgbClr val="FF0000"/>
              </a:solidFill>
              <a:round/>
              <a:headEnd/>
              <a:tailEnd/>
            </a:ln>
          </p:spPr>
          <p:txBody>
            <a:bodyPr/>
            <a:lstStyle/>
            <a:p>
              <a:endParaRPr lang="fr-FR"/>
            </a:p>
          </p:txBody>
        </p:sp>
        <p:sp>
          <p:nvSpPr>
            <p:cNvPr id="52830" name="Line 3678"/>
            <p:cNvSpPr>
              <a:spLocks noChangeShapeType="1"/>
            </p:cNvSpPr>
            <p:nvPr/>
          </p:nvSpPr>
          <p:spPr bwMode="auto">
            <a:xfrm>
              <a:off x="1453" y="2863"/>
              <a:ext cx="18" cy="1"/>
            </a:xfrm>
            <a:prstGeom prst="line">
              <a:avLst/>
            </a:prstGeom>
            <a:noFill/>
            <a:ln w="9525">
              <a:solidFill>
                <a:srgbClr val="FF0000"/>
              </a:solidFill>
              <a:round/>
              <a:headEnd/>
              <a:tailEnd/>
            </a:ln>
          </p:spPr>
          <p:txBody>
            <a:bodyPr/>
            <a:lstStyle/>
            <a:p>
              <a:endParaRPr lang="fr-FR"/>
            </a:p>
          </p:txBody>
        </p:sp>
        <p:sp>
          <p:nvSpPr>
            <p:cNvPr id="52831" name="Rectangle 3679"/>
            <p:cNvSpPr>
              <a:spLocks noChangeArrowheads="1"/>
            </p:cNvSpPr>
            <p:nvPr/>
          </p:nvSpPr>
          <p:spPr bwMode="auto">
            <a:xfrm>
              <a:off x="1447" y="2851"/>
              <a:ext cx="42" cy="42"/>
            </a:xfrm>
            <a:prstGeom prst="rect">
              <a:avLst/>
            </a:prstGeom>
            <a:noFill/>
            <a:ln w="9525">
              <a:noFill/>
              <a:miter lim="800000"/>
              <a:headEnd/>
              <a:tailEnd/>
            </a:ln>
          </p:spPr>
          <p:txBody>
            <a:bodyPr/>
            <a:lstStyle/>
            <a:p>
              <a:endParaRPr lang="fr-FR"/>
            </a:p>
          </p:txBody>
        </p:sp>
        <p:sp>
          <p:nvSpPr>
            <p:cNvPr id="52832" name="Line 3680"/>
            <p:cNvSpPr>
              <a:spLocks noChangeShapeType="1"/>
            </p:cNvSpPr>
            <p:nvPr/>
          </p:nvSpPr>
          <p:spPr bwMode="auto">
            <a:xfrm flipV="1">
              <a:off x="1465" y="2851"/>
              <a:ext cx="1" cy="18"/>
            </a:xfrm>
            <a:prstGeom prst="line">
              <a:avLst/>
            </a:prstGeom>
            <a:noFill/>
            <a:ln w="9525">
              <a:solidFill>
                <a:srgbClr val="FF0000"/>
              </a:solidFill>
              <a:round/>
              <a:headEnd/>
              <a:tailEnd/>
            </a:ln>
          </p:spPr>
          <p:txBody>
            <a:bodyPr/>
            <a:lstStyle/>
            <a:p>
              <a:endParaRPr lang="fr-FR"/>
            </a:p>
          </p:txBody>
        </p:sp>
        <p:sp>
          <p:nvSpPr>
            <p:cNvPr id="52833" name="Line 3681"/>
            <p:cNvSpPr>
              <a:spLocks noChangeShapeType="1"/>
            </p:cNvSpPr>
            <p:nvPr/>
          </p:nvSpPr>
          <p:spPr bwMode="auto">
            <a:xfrm>
              <a:off x="1465" y="2869"/>
              <a:ext cx="1" cy="18"/>
            </a:xfrm>
            <a:prstGeom prst="line">
              <a:avLst/>
            </a:prstGeom>
            <a:noFill/>
            <a:ln w="9525">
              <a:solidFill>
                <a:srgbClr val="FF0000"/>
              </a:solidFill>
              <a:round/>
              <a:headEnd/>
              <a:tailEnd/>
            </a:ln>
          </p:spPr>
          <p:txBody>
            <a:bodyPr/>
            <a:lstStyle/>
            <a:p>
              <a:endParaRPr lang="fr-FR"/>
            </a:p>
          </p:txBody>
        </p:sp>
        <p:sp>
          <p:nvSpPr>
            <p:cNvPr id="52834" name="Line 3682"/>
            <p:cNvSpPr>
              <a:spLocks noChangeShapeType="1"/>
            </p:cNvSpPr>
            <p:nvPr/>
          </p:nvSpPr>
          <p:spPr bwMode="auto">
            <a:xfrm flipH="1">
              <a:off x="1447" y="2869"/>
              <a:ext cx="18" cy="1"/>
            </a:xfrm>
            <a:prstGeom prst="line">
              <a:avLst/>
            </a:prstGeom>
            <a:noFill/>
            <a:ln w="9525">
              <a:solidFill>
                <a:srgbClr val="FF0000"/>
              </a:solidFill>
              <a:round/>
              <a:headEnd/>
              <a:tailEnd/>
            </a:ln>
          </p:spPr>
          <p:txBody>
            <a:bodyPr/>
            <a:lstStyle/>
            <a:p>
              <a:endParaRPr lang="fr-FR"/>
            </a:p>
          </p:txBody>
        </p:sp>
        <p:sp>
          <p:nvSpPr>
            <p:cNvPr id="52835" name="Line 3683"/>
            <p:cNvSpPr>
              <a:spLocks noChangeShapeType="1"/>
            </p:cNvSpPr>
            <p:nvPr/>
          </p:nvSpPr>
          <p:spPr bwMode="auto">
            <a:xfrm>
              <a:off x="1465" y="2869"/>
              <a:ext cx="18" cy="1"/>
            </a:xfrm>
            <a:prstGeom prst="line">
              <a:avLst/>
            </a:prstGeom>
            <a:noFill/>
            <a:ln w="9525">
              <a:solidFill>
                <a:srgbClr val="FF0000"/>
              </a:solidFill>
              <a:round/>
              <a:headEnd/>
              <a:tailEnd/>
            </a:ln>
          </p:spPr>
          <p:txBody>
            <a:bodyPr/>
            <a:lstStyle/>
            <a:p>
              <a:endParaRPr lang="fr-FR"/>
            </a:p>
          </p:txBody>
        </p:sp>
        <p:sp>
          <p:nvSpPr>
            <p:cNvPr id="52836" name="Rectangle 3684"/>
            <p:cNvSpPr>
              <a:spLocks noChangeArrowheads="1"/>
            </p:cNvSpPr>
            <p:nvPr/>
          </p:nvSpPr>
          <p:spPr bwMode="auto">
            <a:xfrm>
              <a:off x="1453" y="2857"/>
              <a:ext cx="42" cy="42"/>
            </a:xfrm>
            <a:prstGeom prst="rect">
              <a:avLst/>
            </a:prstGeom>
            <a:noFill/>
            <a:ln w="9525">
              <a:noFill/>
              <a:miter lim="800000"/>
              <a:headEnd/>
              <a:tailEnd/>
            </a:ln>
          </p:spPr>
          <p:txBody>
            <a:bodyPr/>
            <a:lstStyle/>
            <a:p>
              <a:endParaRPr lang="fr-FR"/>
            </a:p>
          </p:txBody>
        </p:sp>
        <p:sp>
          <p:nvSpPr>
            <p:cNvPr id="52837" name="Line 3685"/>
            <p:cNvSpPr>
              <a:spLocks noChangeShapeType="1"/>
            </p:cNvSpPr>
            <p:nvPr/>
          </p:nvSpPr>
          <p:spPr bwMode="auto">
            <a:xfrm flipV="1">
              <a:off x="1471" y="2857"/>
              <a:ext cx="1" cy="18"/>
            </a:xfrm>
            <a:prstGeom prst="line">
              <a:avLst/>
            </a:prstGeom>
            <a:noFill/>
            <a:ln w="9525">
              <a:solidFill>
                <a:srgbClr val="FF0000"/>
              </a:solidFill>
              <a:round/>
              <a:headEnd/>
              <a:tailEnd/>
            </a:ln>
          </p:spPr>
          <p:txBody>
            <a:bodyPr/>
            <a:lstStyle/>
            <a:p>
              <a:endParaRPr lang="fr-FR"/>
            </a:p>
          </p:txBody>
        </p:sp>
        <p:sp>
          <p:nvSpPr>
            <p:cNvPr id="52838" name="Line 3686"/>
            <p:cNvSpPr>
              <a:spLocks noChangeShapeType="1"/>
            </p:cNvSpPr>
            <p:nvPr/>
          </p:nvSpPr>
          <p:spPr bwMode="auto">
            <a:xfrm>
              <a:off x="1471" y="2875"/>
              <a:ext cx="1" cy="18"/>
            </a:xfrm>
            <a:prstGeom prst="line">
              <a:avLst/>
            </a:prstGeom>
            <a:noFill/>
            <a:ln w="9525">
              <a:solidFill>
                <a:srgbClr val="FF0000"/>
              </a:solidFill>
              <a:round/>
              <a:headEnd/>
              <a:tailEnd/>
            </a:ln>
          </p:spPr>
          <p:txBody>
            <a:bodyPr/>
            <a:lstStyle/>
            <a:p>
              <a:endParaRPr lang="fr-FR"/>
            </a:p>
          </p:txBody>
        </p:sp>
        <p:sp>
          <p:nvSpPr>
            <p:cNvPr id="52839" name="Line 3687"/>
            <p:cNvSpPr>
              <a:spLocks noChangeShapeType="1"/>
            </p:cNvSpPr>
            <p:nvPr/>
          </p:nvSpPr>
          <p:spPr bwMode="auto">
            <a:xfrm flipH="1">
              <a:off x="1453" y="2875"/>
              <a:ext cx="18" cy="1"/>
            </a:xfrm>
            <a:prstGeom prst="line">
              <a:avLst/>
            </a:prstGeom>
            <a:noFill/>
            <a:ln w="9525">
              <a:solidFill>
                <a:srgbClr val="FF0000"/>
              </a:solidFill>
              <a:round/>
              <a:headEnd/>
              <a:tailEnd/>
            </a:ln>
          </p:spPr>
          <p:txBody>
            <a:bodyPr/>
            <a:lstStyle/>
            <a:p>
              <a:endParaRPr lang="fr-FR"/>
            </a:p>
          </p:txBody>
        </p:sp>
        <p:sp>
          <p:nvSpPr>
            <p:cNvPr id="52840" name="Line 3688"/>
            <p:cNvSpPr>
              <a:spLocks noChangeShapeType="1"/>
            </p:cNvSpPr>
            <p:nvPr/>
          </p:nvSpPr>
          <p:spPr bwMode="auto">
            <a:xfrm>
              <a:off x="1471" y="2875"/>
              <a:ext cx="18" cy="1"/>
            </a:xfrm>
            <a:prstGeom prst="line">
              <a:avLst/>
            </a:prstGeom>
            <a:noFill/>
            <a:ln w="9525">
              <a:solidFill>
                <a:srgbClr val="FF0000"/>
              </a:solidFill>
              <a:round/>
              <a:headEnd/>
              <a:tailEnd/>
            </a:ln>
          </p:spPr>
          <p:txBody>
            <a:bodyPr/>
            <a:lstStyle/>
            <a:p>
              <a:endParaRPr lang="fr-FR"/>
            </a:p>
          </p:txBody>
        </p:sp>
        <p:sp>
          <p:nvSpPr>
            <p:cNvPr id="52841" name="Rectangle 3689"/>
            <p:cNvSpPr>
              <a:spLocks noChangeArrowheads="1"/>
            </p:cNvSpPr>
            <p:nvPr/>
          </p:nvSpPr>
          <p:spPr bwMode="auto">
            <a:xfrm>
              <a:off x="1465" y="2857"/>
              <a:ext cx="42" cy="42"/>
            </a:xfrm>
            <a:prstGeom prst="rect">
              <a:avLst/>
            </a:prstGeom>
            <a:noFill/>
            <a:ln w="9525">
              <a:noFill/>
              <a:miter lim="800000"/>
              <a:headEnd/>
              <a:tailEnd/>
            </a:ln>
          </p:spPr>
          <p:txBody>
            <a:bodyPr/>
            <a:lstStyle/>
            <a:p>
              <a:endParaRPr lang="fr-FR"/>
            </a:p>
          </p:txBody>
        </p:sp>
        <p:sp>
          <p:nvSpPr>
            <p:cNvPr id="52842" name="Line 3690"/>
            <p:cNvSpPr>
              <a:spLocks noChangeShapeType="1"/>
            </p:cNvSpPr>
            <p:nvPr/>
          </p:nvSpPr>
          <p:spPr bwMode="auto">
            <a:xfrm flipV="1">
              <a:off x="1483" y="2857"/>
              <a:ext cx="1" cy="18"/>
            </a:xfrm>
            <a:prstGeom prst="line">
              <a:avLst/>
            </a:prstGeom>
            <a:noFill/>
            <a:ln w="9525">
              <a:solidFill>
                <a:srgbClr val="FF0000"/>
              </a:solidFill>
              <a:round/>
              <a:headEnd/>
              <a:tailEnd/>
            </a:ln>
          </p:spPr>
          <p:txBody>
            <a:bodyPr/>
            <a:lstStyle/>
            <a:p>
              <a:endParaRPr lang="fr-FR"/>
            </a:p>
          </p:txBody>
        </p:sp>
        <p:sp>
          <p:nvSpPr>
            <p:cNvPr id="52843" name="Line 3691"/>
            <p:cNvSpPr>
              <a:spLocks noChangeShapeType="1"/>
            </p:cNvSpPr>
            <p:nvPr/>
          </p:nvSpPr>
          <p:spPr bwMode="auto">
            <a:xfrm>
              <a:off x="1483" y="2875"/>
              <a:ext cx="1" cy="18"/>
            </a:xfrm>
            <a:prstGeom prst="line">
              <a:avLst/>
            </a:prstGeom>
            <a:noFill/>
            <a:ln w="9525">
              <a:solidFill>
                <a:srgbClr val="FF0000"/>
              </a:solidFill>
              <a:round/>
              <a:headEnd/>
              <a:tailEnd/>
            </a:ln>
          </p:spPr>
          <p:txBody>
            <a:bodyPr/>
            <a:lstStyle/>
            <a:p>
              <a:endParaRPr lang="fr-FR"/>
            </a:p>
          </p:txBody>
        </p:sp>
        <p:sp>
          <p:nvSpPr>
            <p:cNvPr id="52844" name="Line 3692"/>
            <p:cNvSpPr>
              <a:spLocks noChangeShapeType="1"/>
            </p:cNvSpPr>
            <p:nvPr/>
          </p:nvSpPr>
          <p:spPr bwMode="auto">
            <a:xfrm flipH="1">
              <a:off x="1465" y="2875"/>
              <a:ext cx="18" cy="1"/>
            </a:xfrm>
            <a:prstGeom prst="line">
              <a:avLst/>
            </a:prstGeom>
            <a:noFill/>
            <a:ln w="9525">
              <a:solidFill>
                <a:srgbClr val="FF0000"/>
              </a:solidFill>
              <a:round/>
              <a:headEnd/>
              <a:tailEnd/>
            </a:ln>
          </p:spPr>
          <p:txBody>
            <a:bodyPr/>
            <a:lstStyle/>
            <a:p>
              <a:endParaRPr lang="fr-FR"/>
            </a:p>
          </p:txBody>
        </p:sp>
        <p:sp>
          <p:nvSpPr>
            <p:cNvPr id="52845" name="Line 3693"/>
            <p:cNvSpPr>
              <a:spLocks noChangeShapeType="1"/>
            </p:cNvSpPr>
            <p:nvPr/>
          </p:nvSpPr>
          <p:spPr bwMode="auto">
            <a:xfrm>
              <a:off x="1483" y="2875"/>
              <a:ext cx="18" cy="1"/>
            </a:xfrm>
            <a:prstGeom prst="line">
              <a:avLst/>
            </a:prstGeom>
            <a:noFill/>
            <a:ln w="9525">
              <a:solidFill>
                <a:srgbClr val="FF0000"/>
              </a:solidFill>
              <a:round/>
              <a:headEnd/>
              <a:tailEnd/>
            </a:ln>
          </p:spPr>
          <p:txBody>
            <a:bodyPr/>
            <a:lstStyle/>
            <a:p>
              <a:endParaRPr lang="fr-FR"/>
            </a:p>
          </p:txBody>
        </p:sp>
        <p:sp>
          <p:nvSpPr>
            <p:cNvPr id="52846" name="Rectangle 3694"/>
            <p:cNvSpPr>
              <a:spLocks noChangeArrowheads="1"/>
            </p:cNvSpPr>
            <p:nvPr/>
          </p:nvSpPr>
          <p:spPr bwMode="auto">
            <a:xfrm>
              <a:off x="1477" y="2851"/>
              <a:ext cx="42" cy="42"/>
            </a:xfrm>
            <a:prstGeom prst="rect">
              <a:avLst/>
            </a:prstGeom>
            <a:noFill/>
            <a:ln w="9525">
              <a:noFill/>
              <a:miter lim="800000"/>
              <a:headEnd/>
              <a:tailEnd/>
            </a:ln>
          </p:spPr>
          <p:txBody>
            <a:bodyPr/>
            <a:lstStyle/>
            <a:p>
              <a:endParaRPr lang="fr-FR"/>
            </a:p>
          </p:txBody>
        </p:sp>
        <p:sp>
          <p:nvSpPr>
            <p:cNvPr id="52847" name="Line 3695"/>
            <p:cNvSpPr>
              <a:spLocks noChangeShapeType="1"/>
            </p:cNvSpPr>
            <p:nvPr/>
          </p:nvSpPr>
          <p:spPr bwMode="auto">
            <a:xfrm flipV="1">
              <a:off x="1495" y="2851"/>
              <a:ext cx="1" cy="18"/>
            </a:xfrm>
            <a:prstGeom prst="line">
              <a:avLst/>
            </a:prstGeom>
            <a:noFill/>
            <a:ln w="9525">
              <a:solidFill>
                <a:srgbClr val="FF0000"/>
              </a:solidFill>
              <a:round/>
              <a:headEnd/>
              <a:tailEnd/>
            </a:ln>
          </p:spPr>
          <p:txBody>
            <a:bodyPr/>
            <a:lstStyle/>
            <a:p>
              <a:endParaRPr lang="fr-FR"/>
            </a:p>
          </p:txBody>
        </p:sp>
        <p:sp>
          <p:nvSpPr>
            <p:cNvPr id="52848" name="Line 3696"/>
            <p:cNvSpPr>
              <a:spLocks noChangeShapeType="1"/>
            </p:cNvSpPr>
            <p:nvPr/>
          </p:nvSpPr>
          <p:spPr bwMode="auto">
            <a:xfrm>
              <a:off x="1495" y="2869"/>
              <a:ext cx="1" cy="18"/>
            </a:xfrm>
            <a:prstGeom prst="line">
              <a:avLst/>
            </a:prstGeom>
            <a:noFill/>
            <a:ln w="9525">
              <a:solidFill>
                <a:srgbClr val="FF0000"/>
              </a:solidFill>
              <a:round/>
              <a:headEnd/>
              <a:tailEnd/>
            </a:ln>
          </p:spPr>
          <p:txBody>
            <a:bodyPr/>
            <a:lstStyle/>
            <a:p>
              <a:endParaRPr lang="fr-FR"/>
            </a:p>
          </p:txBody>
        </p:sp>
        <p:sp>
          <p:nvSpPr>
            <p:cNvPr id="52849" name="Line 3697"/>
            <p:cNvSpPr>
              <a:spLocks noChangeShapeType="1"/>
            </p:cNvSpPr>
            <p:nvPr/>
          </p:nvSpPr>
          <p:spPr bwMode="auto">
            <a:xfrm flipH="1">
              <a:off x="1477" y="2869"/>
              <a:ext cx="18" cy="1"/>
            </a:xfrm>
            <a:prstGeom prst="line">
              <a:avLst/>
            </a:prstGeom>
            <a:noFill/>
            <a:ln w="9525">
              <a:solidFill>
                <a:srgbClr val="FF0000"/>
              </a:solidFill>
              <a:round/>
              <a:headEnd/>
              <a:tailEnd/>
            </a:ln>
          </p:spPr>
          <p:txBody>
            <a:bodyPr/>
            <a:lstStyle/>
            <a:p>
              <a:endParaRPr lang="fr-FR"/>
            </a:p>
          </p:txBody>
        </p:sp>
        <p:sp>
          <p:nvSpPr>
            <p:cNvPr id="52850" name="Line 3698"/>
            <p:cNvSpPr>
              <a:spLocks noChangeShapeType="1"/>
            </p:cNvSpPr>
            <p:nvPr/>
          </p:nvSpPr>
          <p:spPr bwMode="auto">
            <a:xfrm>
              <a:off x="1495" y="2869"/>
              <a:ext cx="18" cy="1"/>
            </a:xfrm>
            <a:prstGeom prst="line">
              <a:avLst/>
            </a:prstGeom>
            <a:noFill/>
            <a:ln w="9525">
              <a:solidFill>
                <a:srgbClr val="FF0000"/>
              </a:solidFill>
              <a:round/>
              <a:headEnd/>
              <a:tailEnd/>
            </a:ln>
          </p:spPr>
          <p:txBody>
            <a:bodyPr/>
            <a:lstStyle/>
            <a:p>
              <a:endParaRPr lang="fr-FR"/>
            </a:p>
          </p:txBody>
        </p:sp>
        <p:sp>
          <p:nvSpPr>
            <p:cNvPr id="52851" name="Rectangle 3699"/>
            <p:cNvSpPr>
              <a:spLocks noChangeArrowheads="1"/>
            </p:cNvSpPr>
            <p:nvPr/>
          </p:nvSpPr>
          <p:spPr bwMode="auto">
            <a:xfrm>
              <a:off x="1489" y="2845"/>
              <a:ext cx="42" cy="42"/>
            </a:xfrm>
            <a:prstGeom prst="rect">
              <a:avLst/>
            </a:prstGeom>
            <a:noFill/>
            <a:ln w="9525">
              <a:noFill/>
              <a:miter lim="800000"/>
              <a:headEnd/>
              <a:tailEnd/>
            </a:ln>
          </p:spPr>
          <p:txBody>
            <a:bodyPr/>
            <a:lstStyle/>
            <a:p>
              <a:endParaRPr lang="fr-FR"/>
            </a:p>
          </p:txBody>
        </p:sp>
        <p:sp>
          <p:nvSpPr>
            <p:cNvPr id="52852" name="Line 3700"/>
            <p:cNvSpPr>
              <a:spLocks noChangeShapeType="1"/>
            </p:cNvSpPr>
            <p:nvPr/>
          </p:nvSpPr>
          <p:spPr bwMode="auto">
            <a:xfrm flipV="1">
              <a:off x="1507" y="2845"/>
              <a:ext cx="1" cy="18"/>
            </a:xfrm>
            <a:prstGeom prst="line">
              <a:avLst/>
            </a:prstGeom>
            <a:noFill/>
            <a:ln w="9525">
              <a:solidFill>
                <a:srgbClr val="FF0000"/>
              </a:solidFill>
              <a:round/>
              <a:headEnd/>
              <a:tailEnd/>
            </a:ln>
          </p:spPr>
          <p:txBody>
            <a:bodyPr/>
            <a:lstStyle/>
            <a:p>
              <a:endParaRPr lang="fr-FR"/>
            </a:p>
          </p:txBody>
        </p:sp>
        <p:sp>
          <p:nvSpPr>
            <p:cNvPr id="52853" name="Line 3701"/>
            <p:cNvSpPr>
              <a:spLocks noChangeShapeType="1"/>
            </p:cNvSpPr>
            <p:nvPr/>
          </p:nvSpPr>
          <p:spPr bwMode="auto">
            <a:xfrm>
              <a:off x="1507" y="2863"/>
              <a:ext cx="1" cy="18"/>
            </a:xfrm>
            <a:prstGeom prst="line">
              <a:avLst/>
            </a:prstGeom>
            <a:noFill/>
            <a:ln w="9525">
              <a:solidFill>
                <a:srgbClr val="FF0000"/>
              </a:solidFill>
              <a:round/>
              <a:headEnd/>
              <a:tailEnd/>
            </a:ln>
          </p:spPr>
          <p:txBody>
            <a:bodyPr/>
            <a:lstStyle/>
            <a:p>
              <a:endParaRPr lang="fr-FR"/>
            </a:p>
          </p:txBody>
        </p:sp>
        <p:sp>
          <p:nvSpPr>
            <p:cNvPr id="52854" name="Line 3702"/>
            <p:cNvSpPr>
              <a:spLocks noChangeShapeType="1"/>
            </p:cNvSpPr>
            <p:nvPr/>
          </p:nvSpPr>
          <p:spPr bwMode="auto">
            <a:xfrm flipH="1">
              <a:off x="1489" y="2863"/>
              <a:ext cx="18" cy="1"/>
            </a:xfrm>
            <a:prstGeom prst="line">
              <a:avLst/>
            </a:prstGeom>
            <a:noFill/>
            <a:ln w="9525">
              <a:solidFill>
                <a:srgbClr val="FF0000"/>
              </a:solidFill>
              <a:round/>
              <a:headEnd/>
              <a:tailEnd/>
            </a:ln>
          </p:spPr>
          <p:txBody>
            <a:bodyPr/>
            <a:lstStyle/>
            <a:p>
              <a:endParaRPr lang="fr-FR"/>
            </a:p>
          </p:txBody>
        </p:sp>
        <p:sp>
          <p:nvSpPr>
            <p:cNvPr id="52855" name="Line 3703"/>
            <p:cNvSpPr>
              <a:spLocks noChangeShapeType="1"/>
            </p:cNvSpPr>
            <p:nvPr/>
          </p:nvSpPr>
          <p:spPr bwMode="auto">
            <a:xfrm>
              <a:off x="1507" y="2863"/>
              <a:ext cx="18" cy="1"/>
            </a:xfrm>
            <a:prstGeom prst="line">
              <a:avLst/>
            </a:prstGeom>
            <a:noFill/>
            <a:ln w="9525">
              <a:solidFill>
                <a:srgbClr val="FF0000"/>
              </a:solidFill>
              <a:round/>
              <a:headEnd/>
              <a:tailEnd/>
            </a:ln>
          </p:spPr>
          <p:txBody>
            <a:bodyPr/>
            <a:lstStyle/>
            <a:p>
              <a:endParaRPr lang="fr-FR"/>
            </a:p>
          </p:txBody>
        </p:sp>
        <p:sp>
          <p:nvSpPr>
            <p:cNvPr id="52856" name="Rectangle 3704"/>
            <p:cNvSpPr>
              <a:spLocks noChangeArrowheads="1"/>
            </p:cNvSpPr>
            <p:nvPr/>
          </p:nvSpPr>
          <p:spPr bwMode="auto">
            <a:xfrm>
              <a:off x="1495" y="2839"/>
              <a:ext cx="42" cy="42"/>
            </a:xfrm>
            <a:prstGeom prst="rect">
              <a:avLst/>
            </a:prstGeom>
            <a:noFill/>
            <a:ln w="9525">
              <a:noFill/>
              <a:miter lim="800000"/>
              <a:headEnd/>
              <a:tailEnd/>
            </a:ln>
          </p:spPr>
          <p:txBody>
            <a:bodyPr/>
            <a:lstStyle/>
            <a:p>
              <a:endParaRPr lang="fr-FR"/>
            </a:p>
          </p:txBody>
        </p:sp>
        <p:sp>
          <p:nvSpPr>
            <p:cNvPr id="52857" name="Line 3705"/>
            <p:cNvSpPr>
              <a:spLocks noChangeShapeType="1"/>
            </p:cNvSpPr>
            <p:nvPr/>
          </p:nvSpPr>
          <p:spPr bwMode="auto">
            <a:xfrm flipV="1">
              <a:off x="1513" y="2839"/>
              <a:ext cx="1" cy="18"/>
            </a:xfrm>
            <a:prstGeom prst="line">
              <a:avLst/>
            </a:prstGeom>
            <a:noFill/>
            <a:ln w="9525">
              <a:solidFill>
                <a:srgbClr val="FF0000"/>
              </a:solidFill>
              <a:round/>
              <a:headEnd/>
              <a:tailEnd/>
            </a:ln>
          </p:spPr>
          <p:txBody>
            <a:bodyPr/>
            <a:lstStyle/>
            <a:p>
              <a:endParaRPr lang="fr-FR"/>
            </a:p>
          </p:txBody>
        </p:sp>
        <p:sp>
          <p:nvSpPr>
            <p:cNvPr id="52858" name="Line 3706"/>
            <p:cNvSpPr>
              <a:spLocks noChangeShapeType="1"/>
            </p:cNvSpPr>
            <p:nvPr/>
          </p:nvSpPr>
          <p:spPr bwMode="auto">
            <a:xfrm>
              <a:off x="1513" y="2857"/>
              <a:ext cx="1" cy="18"/>
            </a:xfrm>
            <a:prstGeom prst="line">
              <a:avLst/>
            </a:prstGeom>
            <a:noFill/>
            <a:ln w="9525">
              <a:solidFill>
                <a:srgbClr val="FF0000"/>
              </a:solidFill>
              <a:round/>
              <a:headEnd/>
              <a:tailEnd/>
            </a:ln>
          </p:spPr>
          <p:txBody>
            <a:bodyPr/>
            <a:lstStyle/>
            <a:p>
              <a:endParaRPr lang="fr-FR"/>
            </a:p>
          </p:txBody>
        </p:sp>
        <p:sp>
          <p:nvSpPr>
            <p:cNvPr id="52859" name="Line 3707"/>
            <p:cNvSpPr>
              <a:spLocks noChangeShapeType="1"/>
            </p:cNvSpPr>
            <p:nvPr/>
          </p:nvSpPr>
          <p:spPr bwMode="auto">
            <a:xfrm flipH="1">
              <a:off x="1495" y="2857"/>
              <a:ext cx="18" cy="1"/>
            </a:xfrm>
            <a:prstGeom prst="line">
              <a:avLst/>
            </a:prstGeom>
            <a:noFill/>
            <a:ln w="9525">
              <a:solidFill>
                <a:srgbClr val="FF0000"/>
              </a:solidFill>
              <a:round/>
              <a:headEnd/>
              <a:tailEnd/>
            </a:ln>
          </p:spPr>
          <p:txBody>
            <a:bodyPr/>
            <a:lstStyle/>
            <a:p>
              <a:endParaRPr lang="fr-FR"/>
            </a:p>
          </p:txBody>
        </p:sp>
        <p:sp>
          <p:nvSpPr>
            <p:cNvPr id="52860" name="Line 3708"/>
            <p:cNvSpPr>
              <a:spLocks noChangeShapeType="1"/>
            </p:cNvSpPr>
            <p:nvPr/>
          </p:nvSpPr>
          <p:spPr bwMode="auto">
            <a:xfrm>
              <a:off x="1513" y="2857"/>
              <a:ext cx="18" cy="1"/>
            </a:xfrm>
            <a:prstGeom prst="line">
              <a:avLst/>
            </a:prstGeom>
            <a:noFill/>
            <a:ln w="9525">
              <a:solidFill>
                <a:srgbClr val="FF0000"/>
              </a:solidFill>
              <a:round/>
              <a:headEnd/>
              <a:tailEnd/>
            </a:ln>
          </p:spPr>
          <p:txBody>
            <a:bodyPr/>
            <a:lstStyle/>
            <a:p>
              <a:endParaRPr lang="fr-FR"/>
            </a:p>
          </p:txBody>
        </p:sp>
        <p:sp>
          <p:nvSpPr>
            <p:cNvPr id="52861" name="Rectangle 3709"/>
            <p:cNvSpPr>
              <a:spLocks noChangeArrowheads="1"/>
            </p:cNvSpPr>
            <p:nvPr/>
          </p:nvSpPr>
          <p:spPr bwMode="auto">
            <a:xfrm>
              <a:off x="1507" y="2845"/>
              <a:ext cx="42" cy="42"/>
            </a:xfrm>
            <a:prstGeom prst="rect">
              <a:avLst/>
            </a:prstGeom>
            <a:noFill/>
            <a:ln w="9525">
              <a:noFill/>
              <a:miter lim="800000"/>
              <a:headEnd/>
              <a:tailEnd/>
            </a:ln>
          </p:spPr>
          <p:txBody>
            <a:bodyPr/>
            <a:lstStyle/>
            <a:p>
              <a:endParaRPr lang="fr-FR"/>
            </a:p>
          </p:txBody>
        </p:sp>
        <p:sp>
          <p:nvSpPr>
            <p:cNvPr id="52862" name="Line 3710"/>
            <p:cNvSpPr>
              <a:spLocks noChangeShapeType="1"/>
            </p:cNvSpPr>
            <p:nvPr/>
          </p:nvSpPr>
          <p:spPr bwMode="auto">
            <a:xfrm flipV="1">
              <a:off x="1525" y="2845"/>
              <a:ext cx="1" cy="18"/>
            </a:xfrm>
            <a:prstGeom prst="line">
              <a:avLst/>
            </a:prstGeom>
            <a:noFill/>
            <a:ln w="9525">
              <a:solidFill>
                <a:srgbClr val="FF0000"/>
              </a:solidFill>
              <a:round/>
              <a:headEnd/>
              <a:tailEnd/>
            </a:ln>
          </p:spPr>
          <p:txBody>
            <a:bodyPr/>
            <a:lstStyle/>
            <a:p>
              <a:endParaRPr lang="fr-FR"/>
            </a:p>
          </p:txBody>
        </p:sp>
        <p:sp>
          <p:nvSpPr>
            <p:cNvPr id="52863" name="Line 3711"/>
            <p:cNvSpPr>
              <a:spLocks noChangeShapeType="1"/>
            </p:cNvSpPr>
            <p:nvPr/>
          </p:nvSpPr>
          <p:spPr bwMode="auto">
            <a:xfrm>
              <a:off x="1525" y="2863"/>
              <a:ext cx="1" cy="18"/>
            </a:xfrm>
            <a:prstGeom prst="line">
              <a:avLst/>
            </a:prstGeom>
            <a:noFill/>
            <a:ln w="9525">
              <a:solidFill>
                <a:srgbClr val="FF0000"/>
              </a:solidFill>
              <a:round/>
              <a:headEnd/>
              <a:tailEnd/>
            </a:ln>
          </p:spPr>
          <p:txBody>
            <a:bodyPr/>
            <a:lstStyle/>
            <a:p>
              <a:endParaRPr lang="fr-FR"/>
            </a:p>
          </p:txBody>
        </p:sp>
        <p:sp>
          <p:nvSpPr>
            <p:cNvPr id="52864" name="Line 3712"/>
            <p:cNvSpPr>
              <a:spLocks noChangeShapeType="1"/>
            </p:cNvSpPr>
            <p:nvPr/>
          </p:nvSpPr>
          <p:spPr bwMode="auto">
            <a:xfrm flipH="1">
              <a:off x="1507" y="2863"/>
              <a:ext cx="18" cy="1"/>
            </a:xfrm>
            <a:prstGeom prst="line">
              <a:avLst/>
            </a:prstGeom>
            <a:noFill/>
            <a:ln w="9525">
              <a:solidFill>
                <a:srgbClr val="FF0000"/>
              </a:solidFill>
              <a:round/>
              <a:headEnd/>
              <a:tailEnd/>
            </a:ln>
          </p:spPr>
          <p:txBody>
            <a:bodyPr/>
            <a:lstStyle/>
            <a:p>
              <a:endParaRPr lang="fr-FR"/>
            </a:p>
          </p:txBody>
        </p:sp>
        <p:sp>
          <p:nvSpPr>
            <p:cNvPr id="52865" name="Line 3713"/>
            <p:cNvSpPr>
              <a:spLocks noChangeShapeType="1"/>
            </p:cNvSpPr>
            <p:nvPr/>
          </p:nvSpPr>
          <p:spPr bwMode="auto">
            <a:xfrm>
              <a:off x="1525" y="2863"/>
              <a:ext cx="18" cy="1"/>
            </a:xfrm>
            <a:prstGeom prst="line">
              <a:avLst/>
            </a:prstGeom>
            <a:noFill/>
            <a:ln w="9525">
              <a:solidFill>
                <a:srgbClr val="FF0000"/>
              </a:solidFill>
              <a:round/>
              <a:headEnd/>
              <a:tailEnd/>
            </a:ln>
          </p:spPr>
          <p:txBody>
            <a:bodyPr/>
            <a:lstStyle/>
            <a:p>
              <a:endParaRPr lang="fr-FR"/>
            </a:p>
          </p:txBody>
        </p:sp>
        <p:sp>
          <p:nvSpPr>
            <p:cNvPr id="52866" name="Rectangle 3714"/>
            <p:cNvSpPr>
              <a:spLocks noChangeArrowheads="1"/>
            </p:cNvSpPr>
            <p:nvPr/>
          </p:nvSpPr>
          <p:spPr bwMode="auto">
            <a:xfrm>
              <a:off x="1519" y="2851"/>
              <a:ext cx="42" cy="42"/>
            </a:xfrm>
            <a:prstGeom prst="rect">
              <a:avLst/>
            </a:prstGeom>
            <a:noFill/>
            <a:ln w="9525">
              <a:noFill/>
              <a:miter lim="800000"/>
              <a:headEnd/>
              <a:tailEnd/>
            </a:ln>
          </p:spPr>
          <p:txBody>
            <a:bodyPr/>
            <a:lstStyle/>
            <a:p>
              <a:endParaRPr lang="fr-FR"/>
            </a:p>
          </p:txBody>
        </p:sp>
        <p:sp>
          <p:nvSpPr>
            <p:cNvPr id="52867" name="Line 3715"/>
            <p:cNvSpPr>
              <a:spLocks noChangeShapeType="1"/>
            </p:cNvSpPr>
            <p:nvPr/>
          </p:nvSpPr>
          <p:spPr bwMode="auto">
            <a:xfrm flipV="1">
              <a:off x="1537" y="2851"/>
              <a:ext cx="1" cy="18"/>
            </a:xfrm>
            <a:prstGeom prst="line">
              <a:avLst/>
            </a:prstGeom>
            <a:noFill/>
            <a:ln w="9525">
              <a:solidFill>
                <a:srgbClr val="FF0000"/>
              </a:solidFill>
              <a:round/>
              <a:headEnd/>
              <a:tailEnd/>
            </a:ln>
          </p:spPr>
          <p:txBody>
            <a:bodyPr/>
            <a:lstStyle/>
            <a:p>
              <a:endParaRPr lang="fr-FR"/>
            </a:p>
          </p:txBody>
        </p:sp>
        <p:sp>
          <p:nvSpPr>
            <p:cNvPr id="52868" name="Line 3716"/>
            <p:cNvSpPr>
              <a:spLocks noChangeShapeType="1"/>
            </p:cNvSpPr>
            <p:nvPr/>
          </p:nvSpPr>
          <p:spPr bwMode="auto">
            <a:xfrm>
              <a:off x="1537" y="2869"/>
              <a:ext cx="1" cy="18"/>
            </a:xfrm>
            <a:prstGeom prst="line">
              <a:avLst/>
            </a:prstGeom>
            <a:noFill/>
            <a:ln w="9525">
              <a:solidFill>
                <a:srgbClr val="FF0000"/>
              </a:solidFill>
              <a:round/>
              <a:headEnd/>
              <a:tailEnd/>
            </a:ln>
          </p:spPr>
          <p:txBody>
            <a:bodyPr/>
            <a:lstStyle/>
            <a:p>
              <a:endParaRPr lang="fr-FR"/>
            </a:p>
          </p:txBody>
        </p:sp>
        <p:sp>
          <p:nvSpPr>
            <p:cNvPr id="52869" name="Line 3717"/>
            <p:cNvSpPr>
              <a:spLocks noChangeShapeType="1"/>
            </p:cNvSpPr>
            <p:nvPr/>
          </p:nvSpPr>
          <p:spPr bwMode="auto">
            <a:xfrm flipH="1">
              <a:off x="1519" y="2869"/>
              <a:ext cx="18" cy="1"/>
            </a:xfrm>
            <a:prstGeom prst="line">
              <a:avLst/>
            </a:prstGeom>
            <a:noFill/>
            <a:ln w="9525">
              <a:solidFill>
                <a:srgbClr val="FF0000"/>
              </a:solidFill>
              <a:round/>
              <a:headEnd/>
              <a:tailEnd/>
            </a:ln>
          </p:spPr>
          <p:txBody>
            <a:bodyPr/>
            <a:lstStyle/>
            <a:p>
              <a:endParaRPr lang="fr-FR"/>
            </a:p>
          </p:txBody>
        </p:sp>
        <p:sp>
          <p:nvSpPr>
            <p:cNvPr id="52870" name="Line 3718"/>
            <p:cNvSpPr>
              <a:spLocks noChangeShapeType="1"/>
            </p:cNvSpPr>
            <p:nvPr/>
          </p:nvSpPr>
          <p:spPr bwMode="auto">
            <a:xfrm>
              <a:off x="1537" y="2869"/>
              <a:ext cx="18" cy="1"/>
            </a:xfrm>
            <a:prstGeom prst="line">
              <a:avLst/>
            </a:prstGeom>
            <a:noFill/>
            <a:ln w="9525">
              <a:solidFill>
                <a:srgbClr val="FF0000"/>
              </a:solidFill>
              <a:round/>
              <a:headEnd/>
              <a:tailEnd/>
            </a:ln>
          </p:spPr>
          <p:txBody>
            <a:bodyPr/>
            <a:lstStyle/>
            <a:p>
              <a:endParaRPr lang="fr-FR"/>
            </a:p>
          </p:txBody>
        </p:sp>
        <p:sp>
          <p:nvSpPr>
            <p:cNvPr id="52871" name="Rectangle 3719"/>
            <p:cNvSpPr>
              <a:spLocks noChangeArrowheads="1"/>
            </p:cNvSpPr>
            <p:nvPr/>
          </p:nvSpPr>
          <p:spPr bwMode="auto">
            <a:xfrm>
              <a:off x="1525" y="2845"/>
              <a:ext cx="42" cy="42"/>
            </a:xfrm>
            <a:prstGeom prst="rect">
              <a:avLst/>
            </a:prstGeom>
            <a:noFill/>
            <a:ln w="9525">
              <a:noFill/>
              <a:miter lim="800000"/>
              <a:headEnd/>
              <a:tailEnd/>
            </a:ln>
          </p:spPr>
          <p:txBody>
            <a:bodyPr/>
            <a:lstStyle/>
            <a:p>
              <a:endParaRPr lang="fr-FR"/>
            </a:p>
          </p:txBody>
        </p:sp>
        <p:sp>
          <p:nvSpPr>
            <p:cNvPr id="52872" name="Line 3720"/>
            <p:cNvSpPr>
              <a:spLocks noChangeShapeType="1"/>
            </p:cNvSpPr>
            <p:nvPr/>
          </p:nvSpPr>
          <p:spPr bwMode="auto">
            <a:xfrm flipV="1">
              <a:off x="1543" y="2845"/>
              <a:ext cx="1" cy="18"/>
            </a:xfrm>
            <a:prstGeom prst="line">
              <a:avLst/>
            </a:prstGeom>
            <a:noFill/>
            <a:ln w="9525">
              <a:solidFill>
                <a:srgbClr val="FF0000"/>
              </a:solidFill>
              <a:round/>
              <a:headEnd/>
              <a:tailEnd/>
            </a:ln>
          </p:spPr>
          <p:txBody>
            <a:bodyPr/>
            <a:lstStyle/>
            <a:p>
              <a:endParaRPr lang="fr-FR"/>
            </a:p>
          </p:txBody>
        </p:sp>
        <p:sp>
          <p:nvSpPr>
            <p:cNvPr id="52873" name="Line 3721"/>
            <p:cNvSpPr>
              <a:spLocks noChangeShapeType="1"/>
            </p:cNvSpPr>
            <p:nvPr/>
          </p:nvSpPr>
          <p:spPr bwMode="auto">
            <a:xfrm>
              <a:off x="1543" y="2863"/>
              <a:ext cx="1" cy="18"/>
            </a:xfrm>
            <a:prstGeom prst="line">
              <a:avLst/>
            </a:prstGeom>
            <a:noFill/>
            <a:ln w="9525">
              <a:solidFill>
                <a:srgbClr val="FF0000"/>
              </a:solidFill>
              <a:round/>
              <a:headEnd/>
              <a:tailEnd/>
            </a:ln>
          </p:spPr>
          <p:txBody>
            <a:bodyPr/>
            <a:lstStyle/>
            <a:p>
              <a:endParaRPr lang="fr-FR"/>
            </a:p>
          </p:txBody>
        </p:sp>
        <p:sp>
          <p:nvSpPr>
            <p:cNvPr id="52874" name="Line 3722"/>
            <p:cNvSpPr>
              <a:spLocks noChangeShapeType="1"/>
            </p:cNvSpPr>
            <p:nvPr/>
          </p:nvSpPr>
          <p:spPr bwMode="auto">
            <a:xfrm flipH="1">
              <a:off x="1525" y="2863"/>
              <a:ext cx="18" cy="1"/>
            </a:xfrm>
            <a:prstGeom prst="line">
              <a:avLst/>
            </a:prstGeom>
            <a:noFill/>
            <a:ln w="9525">
              <a:solidFill>
                <a:srgbClr val="FF0000"/>
              </a:solidFill>
              <a:round/>
              <a:headEnd/>
              <a:tailEnd/>
            </a:ln>
          </p:spPr>
          <p:txBody>
            <a:bodyPr/>
            <a:lstStyle/>
            <a:p>
              <a:endParaRPr lang="fr-FR"/>
            </a:p>
          </p:txBody>
        </p:sp>
        <p:sp>
          <p:nvSpPr>
            <p:cNvPr id="52875" name="Line 3723"/>
            <p:cNvSpPr>
              <a:spLocks noChangeShapeType="1"/>
            </p:cNvSpPr>
            <p:nvPr/>
          </p:nvSpPr>
          <p:spPr bwMode="auto">
            <a:xfrm>
              <a:off x="1543" y="2863"/>
              <a:ext cx="18" cy="1"/>
            </a:xfrm>
            <a:prstGeom prst="line">
              <a:avLst/>
            </a:prstGeom>
            <a:noFill/>
            <a:ln w="9525">
              <a:solidFill>
                <a:srgbClr val="FF0000"/>
              </a:solidFill>
              <a:round/>
              <a:headEnd/>
              <a:tailEnd/>
            </a:ln>
          </p:spPr>
          <p:txBody>
            <a:bodyPr/>
            <a:lstStyle/>
            <a:p>
              <a:endParaRPr lang="fr-FR"/>
            </a:p>
          </p:txBody>
        </p:sp>
        <p:sp>
          <p:nvSpPr>
            <p:cNvPr id="52876" name="Rectangle 3724"/>
            <p:cNvSpPr>
              <a:spLocks noChangeArrowheads="1"/>
            </p:cNvSpPr>
            <p:nvPr/>
          </p:nvSpPr>
          <p:spPr bwMode="auto">
            <a:xfrm>
              <a:off x="1537" y="2839"/>
              <a:ext cx="42" cy="42"/>
            </a:xfrm>
            <a:prstGeom prst="rect">
              <a:avLst/>
            </a:prstGeom>
            <a:noFill/>
            <a:ln w="9525">
              <a:noFill/>
              <a:miter lim="800000"/>
              <a:headEnd/>
              <a:tailEnd/>
            </a:ln>
          </p:spPr>
          <p:txBody>
            <a:bodyPr/>
            <a:lstStyle/>
            <a:p>
              <a:endParaRPr lang="fr-FR"/>
            </a:p>
          </p:txBody>
        </p:sp>
        <p:sp>
          <p:nvSpPr>
            <p:cNvPr id="52877" name="Line 3725"/>
            <p:cNvSpPr>
              <a:spLocks noChangeShapeType="1"/>
            </p:cNvSpPr>
            <p:nvPr/>
          </p:nvSpPr>
          <p:spPr bwMode="auto">
            <a:xfrm flipV="1">
              <a:off x="1555" y="2839"/>
              <a:ext cx="1" cy="18"/>
            </a:xfrm>
            <a:prstGeom prst="line">
              <a:avLst/>
            </a:prstGeom>
            <a:noFill/>
            <a:ln w="9525">
              <a:solidFill>
                <a:srgbClr val="FF0000"/>
              </a:solidFill>
              <a:round/>
              <a:headEnd/>
              <a:tailEnd/>
            </a:ln>
          </p:spPr>
          <p:txBody>
            <a:bodyPr/>
            <a:lstStyle/>
            <a:p>
              <a:endParaRPr lang="fr-FR"/>
            </a:p>
          </p:txBody>
        </p:sp>
        <p:sp>
          <p:nvSpPr>
            <p:cNvPr id="52878" name="Line 3726"/>
            <p:cNvSpPr>
              <a:spLocks noChangeShapeType="1"/>
            </p:cNvSpPr>
            <p:nvPr/>
          </p:nvSpPr>
          <p:spPr bwMode="auto">
            <a:xfrm>
              <a:off x="1555" y="2857"/>
              <a:ext cx="1" cy="18"/>
            </a:xfrm>
            <a:prstGeom prst="line">
              <a:avLst/>
            </a:prstGeom>
            <a:noFill/>
            <a:ln w="9525">
              <a:solidFill>
                <a:srgbClr val="FF0000"/>
              </a:solidFill>
              <a:round/>
              <a:headEnd/>
              <a:tailEnd/>
            </a:ln>
          </p:spPr>
          <p:txBody>
            <a:bodyPr/>
            <a:lstStyle/>
            <a:p>
              <a:endParaRPr lang="fr-FR"/>
            </a:p>
          </p:txBody>
        </p:sp>
        <p:sp>
          <p:nvSpPr>
            <p:cNvPr id="52879" name="Line 3727"/>
            <p:cNvSpPr>
              <a:spLocks noChangeShapeType="1"/>
            </p:cNvSpPr>
            <p:nvPr/>
          </p:nvSpPr>
          <p:spPr bwMode="auto">
            <a:xfrm flipH="1">
              <a:off x="1537" y="2857"/>
              <a:ext cx="18" cy="1"/>
            </a:xfrm>
            <a:prstGeom prst="line">
              <a:avLst/>
            </a:prstGeom>
            <a:noFill/>
            <a:ln w="9525">
              <a:solidFill>
                <a:srgbClr val="FF0000"/>
              </a:solidFill>
              <a:round/>
              <a:headEnd/>
              <a:tailEnd/>
            </a:ln>
          </p:spPr>
          <p:txBody>
            <a:bodyPr/>
            <a:lstStyle/>
            <a:p>
              <a:endParaRPr lang="fr-FR"/>
            </a:p>
          </p:txBody>
        </p:sp>
        <p:sp>
          <p:nvSpPr>
            <p:cNvPr id="52880" name="Line 3728"/>
            <p:cNvSpPr>
              <a:spLocks noChangeShapeType="1"/>
            </p:cNvSpPr>
            <p:nvPr/>
          </p:nvSpPr>
          <p:spPr bwMode="auto">
            <a:xfrm>
              <a:off x="1555" y="2857"/>
              <a:ext cx="18" cy="1"/>
            </a:xfrm>
            <a:prstGeom prst="line">
              <a:avLst/>
            </a:prstGeom>
            <a:noFill/>
            <a:ln w="9525">
              <a:solidFill>
                <a:srgbClr val="FF0000"/>
              </a:solidFill>
              <a:round/>
              <a:headEnd/>
              <a:tailEnd/>
            </a:ln>
          </p:spPr>
          <p:txBody>
            <a:bodyPr/>
            <a:lstStyle/>
            <a:p>
              <a:endParaRPr lang="fr-FR"/>
            </a:p>
          </p:txBody>
        </p:sp>
        <p:sp>
          <p:nvSpPr>
            <p:cNvPr id="52881" name="Rectangle 3729"/>
            <p:cNvSpPr>
              <a:spLocks noChangeArrowheads="1"/>
            </p:cNvSpPr>
            <p:nvPr/>
          </p:nvSpPr>
          <p:spPr bwMode="auto">
            <a:xfrm>
              <a:off x="1549" y="2827"/>
              <a:ext cx="42" cy="42"/>
            </a:xfrm>
            <a:prstGeom prst="rect">
              <a:avLst/>
            </a:prstGeom>
            <a:noFill/>
            <a:ln w="9525">
              <a:noFill/>
              <a:miter lim="800000"/>
              <a:headEnd/>
              <a:tailEnd/>
            </a:ln>
          </p:spPr>
          <p:txBody>
            <a:bodyPr/>
            <a:lstStyle/>
            <a:p>
              <a:endParaRPr lang="fr-FR"/>
            </a:p>
          </p:txBody>
        </p:sp>
        <p:sp>
          <p:nvSpPr>
            <p:cNvPr id="52882" name="Line 3730"/>
            <p:cNvSpPr>
              <a:spLocks noChangeShapeType="1"/>
            </p:cNvSpPr>
            <p:nvPr/>
          </p:nvSpPr>
          <p:spPr bwMode="auto">
            <a:xfrm flipV="1">
              <a:off x="1567" y="2827"/>
              <a:ext cx="1" cy="18"/>
            </a:xfrm>
            <a:prstGeom prst="line">
              <a:avLst/>
            </a:prstGeom>
            <a:noFill/>
            <a:ln w="9525">
              <a:solidFill>
                <a:srgbClr val="FF0000"/>
              </a:solidFill>
              <a:round/>
              <a:headEnd/>
              <a:tailEnd/>
            </a:ln>
          </p:spPr>
          <p:txBody>
            <a:bodyPr/>
            <a:lstStyle/>
            <a:p>
              <a:endParaRPr lang="fr-FR"/>
            </a:p>
          </p:txBody>
        </p:sp>
        <p:sp>
          <p:nvSpPr>
            <p:cNvPr id="52883" name="Line 3731"/>
            <p:cNvSpPr>
              <a:spLocks noChangeShapeType="1"/>
            </p:cNvSpPr>
            <p:nvPr/>
          </p:nvSpPr>
          <p:spPr bwMode="auto">
            <a:xfrm>
              <a:off x="1567" y="2845"/>
              <a:ext cx="1" cy="18"/>
            </a:xfrm>
            <a:prstGeom prst="line">
              <a:avLst/>
            </a:prstGeom>
            <a:noFill/>
            <a:ln w="9525">
              <a:solidFill>
                <a:srgbClr val="FF0000"/>
              </a:solidFill>
              <a:round/>
              <a:headEnd/>
              <a:tailEnd/>
            </a:ln>
          </p:spPr>
          <p:txBody>
            <a:bodyPr/>
            <a:lstStyle/>
            <a:p>
              <a:endParaRPr lang="fr-FR"/>
            </a:p>
          </p:txBody>
        </p:sp>
        <p:sp>
          <p:nvSpPr>
            <p:cNvPr id="52884" name="Line 3732"/>
            <p:cNvSpPr>
              <a:spLocks noChangeShapeType="1"/>
            </p:cNvSpPr>
            <p:nvPr/>
          </p:nvSpPr>
          <p:spPr bwMode="auto">
            <a:xfrm flipH="1">
              <a:off x="1549" y="2845"/>
              <a:ext cx="18" cy="1"/>
            </a:xfrm>
            <a:prstGeom prst="line">
              <a:avLst/>
            </a:prstGeom>
            <a:noFill/>
            <a:ln w="9525">
              <a:solidFill>
                <a:srgbClr val="FF0000"/>
              </a:solidFill>
              <a:round/>
              <a:headEnd/>
              <a:tailEnd/>
            </a:ln>
          </p:spPr>
          <p:txBody>
            <a:bodyPr/>
            <a:lstStyle/>
            <a:p>
              <a:endParaRPr lang="fr-FR"/>
            </a:p>
          </p:txBody>
        </p:sp>
        <p:sp>
          <p:nvSpPr>
            <p:cNvPr id="52885" name="Line 3733"/>
            <p:cNvSpPr>
              <a:spLocks noChangeShapeType="1"/>
            </p:cNvSpPr>
            <p:nvPr/>
          </p:nvSpPr>
          <p:spPr bwMode="auto">
            <a:xfrm>
              <a:off x="1567" y="2845"/>
              <a:ext cx="18" cy="1"/>
            </a:xfrm>
            <a:prstGeom prst="line">
              <a:avLst/>
            </a:prstGeom>
            <a:noFill/>
            <a:ln w="9525">
              <a:solidFill>
                <a:srgbClr val="FF0000"/>
              </a:solidFill>
              <a:round/>
              <a:headEnd/>
              <a:tailEnd/>
            </a:ln>
          </p:spPr>
          <p:txBody>
            <a:bodyPr/>
            <a:lstStyle/>
            <a:p>
              <a:endParaRPr lang="fr-FR"/>
            </a:p>
          </p:txBody>
        </p:sp>
        <p:sp>
          <p:nvSpPr>
            <p:cNvPr id="52886" name="Rectangle 3734"/>
            <p:cNvSpPr>
              <a:spLocks noChangeArrowheads="1"/>
            </p:cNvSpPr>
            <p:nvPr/>
          </p:nvSpPr>
          <p:spPr bwMode="auto">
            <a:xfrm>
              <a:off x="1561" y="2821"/>
              <a:ext cx="42" cy="42"/>
            </a:xfrm>
            <a:prstGeom prst="rect">
              <a:avLst/>
            </a:prstGeom>
            <a:noFill/>
            <a:ln w="9525">
              <a:noFill/>
              <a:miter lim="800000"/>
              <a:headEnd/>
              <a:tailEnd/>
            </a:ln>
          </p:spPr>
          <p:txBody>
            <a:bodyPr/>
            <a:lstStyle/>
            <a:p>
              <a:endParaRPr lang="fr-FR"/>
            </a:p>
          </p:txBody>
        </p:sp>
        <p:sp>
          <p:nvSpPr>
            <p:cNvPr id="52887" name="Line 3735"/>
            <p:cNvSpPr>
              <a:spLocks noChangeShapeType="1"/>
            </p:cNvSpPr>
            <p:nvPr/>
          </p:nvSpPr>
          <p:spPr bwMode="auto">
            <a:xfrm flipV="1">
              <a:off x="1579" y="2821"/>
              <a:ext cx="1" cy="18"/>
            </a:xfrm>
            <a:prstGeom prst="line">
              <a:avLst/>
            </a:prstGeom>
            <a:noFill/>
            <a:ln w="9525">
              <a:solidFill>
                <a:srgbClr val="FF0000"/>
              </a:solidFill>
              <a:round/>
              <a:headEnd/>
              <a:tailEnd/>
            </a:ln>
          </p:spPr>
          <p:txBody>
            <a:bodyPr/>
            <a:lstStyle/>
            <a:p>
              <a:endParaRPr lang="fr-FR"/>
            </a:p>
          </p:txBody>
        </p:sp>
        <p:sp>
          <p:nvSpPr>
            <p:cNvPr id="52888" name="Line 3736"/>
            <p:cNvSpPr>
              <a:spLocks noChangeShapeType="1"/>
            </p:cNvSpPr>
            <p:nvPr/>
          </p:nvSpPr>
          <p:spPr bwMode="auto">
            <a:xfrm>
              <a:off x="1579" y="2839"/>
              <a:ext cx="1" cy="18"/>
            </a:xfrm>
            <a:prstGeom prst="line">
              <a:avLst/>
            </a:prstGeom>
            <a:noFill/>
            <a:ln w="9525">
              <a:solidFill>
                <a:srgbClr val="FF0000"/>
              </a:solidFill>
              <a:round/>
              <a:headEnd/>
              <a:tailEnd/>
            </a:ln>
          </p:spPr>
          <p:txBody>
            <a:bodyPr/>
            <a:lstStyle/>
            <a:p>
              <a:endParaRPr lang="fr-FR"/>
            </a:p>
          </p:txBody>
        </p:sp>
        <p:sp>
          <p:nvSpPr>
            <p:cNvPr id="52889" name="Line 3737"/>
            <p:cNvSpPr>
              <a:spLocks noChangeShapeType="1"/>
            </p:cNvSpPr>
            <p:nvPr/>
          </p:nvSpPr>
          <p:spPr bwMode="auto">
            <a:xfrm flipH="1">
              <a:off x="1561" y="2839"/>
              <a:ext cx="18" cy="1"/>
            </a:xfrm>
            <a:prstGeom prst="line">
              <a:avLst/>
            </a:prstGeom>
            <a:noFill/>
            <a:ln w="9525">
              <a:solidFill>
                <a:srgbClr val="FF0000"/>
              </a:solidFill>
              <a:round/>
              <a:headEnd/>
              <a:tailEnd/>
            </a:ln>
          </p:spPr>
          <p:txBody>
            <a:bodyPr/>
            <a:lstStyle/>
            <a:p>
              <a:endParaRPr lang="fr-FR"/>
            </a:p>
          </p:txBody>
        </p:sp>
        <p:sp>
          <p:nvSpPr>
            <p:cNvPr id="52890" name="Line 3738"/>
            <p:cNvSpPr>
              <a:spLocks noChangeShapeType="1"/>
            </p:cNvSpPr>
            <p:nvPr/>
          </p:nvSpPr>
          <p:spPr bwMode="auto">
            <a:xfrm>
              <a:off x="1579" y="2839"/>
              <a:ext cx="18" cy="1"/>
            </a:xfrm>
            <a:prstGeom prst="line">
              <a:avLst/>
            </a:prstGeom>
            <a:noFill/>
            <a:ln w="9525">
              <a:solidFill>
                <a:srgbClr val="FF0000"/>
              </a:solidFill>
              <a:round/>
              <a:headEnd/>
              <a:tailEnd/>
            </a:ln>
          </p:spPr>
          <p:txBody>
            <a:bodyPr/>
            <a:lstStyle/>
            <a:p>
              <a:endParaRPr lang="fr-FR"/>
            </a:p>
          </p:txBody>
        </p:sp>
        <p:sp>
          <p:nvSpPr>
            <p:cNvPr id="52891" name="Rectangle 3739"/>
            <p:cNvSpPr>
              <a:spLocks noChangeArrowheads="1"/>
            </p:cNvSpPr>
            <p:nvPr/>
          </p:nvSpPr>
          <p:spPr bwMode="auto">
            <a:xfrm>
              <a:off x="1567" y="2821"/>
              <a:ext cx="42" cy="42"/>
            </a:xfrm>
            <a:prstGeom prst="rect">
              <a:avLst/>
            </a:prstGeom>
            <a:noFill/>
            <a:ln w="9525">
              <a:noFill/>
              <a:miter lim="800000"/>
              <a:headEnd/>
              <a:tailEnd/>
            </a:ln>
          </p:spPr>
          <p:txBody>
            <a:bodyPr/>
            <a:lstStyle/>
            <a:p>
              <a:endParaRPr lang="fr-FR"/>
            </a:p>
          </p:txBody>
        </p:sp>
        <p:sp>
          <p:nvSpPr>
            <p:cNvPr id="52892" name="Line 3740"/>
            <p:cNvSpPr>
              <a:spLocks noChangeShapeType="1"/>
            </p:cNvSpPr>
            <p:nvPr/>
          </p:nvSpPr>
          <p:spPr bwMode="auto">
            <a:xfrm flipV="1">
              <a:off x="1585" y="2821"/>
              <a:ext cx="1" cy="18"/>
            </a:xfrm>
            <a:prstGeom prst="line">
              <a:avLst/>
            </a:prstGeom>
            <a:noFill/>
            <a:ln w="9525">
              <a:solidFill>
                <a:srgbClr val="FF0000"/>
              </a:solidFill>
              <a:round/>
              <a:headEnd/>
              <a:tailEnd/>
            </a:ln>
          </p:spPr>
          <p:txBody>
            <a:bodyPr/>
            <a:lstStyle/>
            <a:p>
              <a:endParaRPr lang="fr-FR"/>
            </a:p>
          </p:txBody>
        </p:sp>
        <p:sp>
          <p:nvSpPr>
            <p:cNvPr id="52893" name="Line 3741"/>
            <p:cNvSpPr>
              <a:spLocks noChangeShapeType="1"/>
            </p:cNvSpPr>
            <p:nvPr/>
          </p:nvSpPr>
          <p:spPr bwMode="auto">
            <a:xfrm>
              <a:off x="1585" y="2839"/>
              <a:ext cx="1" cy="18"/>
            </a:xfrm>
            <a:prstGeom prst="line">
              <a:avLst/>
            </a:prstGeom>
            <a:noFill/>
            <a:ln w="9525">
              <a:solidFill>
                <a:srgbClr val="FF0000"/>
              </a:solidFill>
              <a:round/>
              <a:headEnd/>
              <a:tailEnd/>
            </a:ln>
          </p:spPr>
          <p:txBody>
            <a:bodyPr/>
            <a:lstStyle/>
            <a:p>
              <a:endParaRPr lang="fr-FR"/>
            </a:p>
          </p:txBody>
        </p:sp>
        <p:sp>
          <p:nvSpPr>
            <p:cNvPr id="52894" name="Line 3742"/>
            <p:cNvSpPr>
              <a:spLocks noChangeShapeType="1"/>
            </p:cNvSpPr>
            <p:nvPr/>
          </p:nvSpPr>
          <p:spPr bwMode="auto">
            <a:xfrm flipH="1">
              <a:off x="1567" y="2839"/>
              <a:ext cx="18" cy="1"/>
            </a:xfrm>
            <a:prstGeom prst="line">
              <a:avLst/>
            </a:prstGeom>
            <a:noFill/>
            <a:ln w="9525">
              <a:solidFill>
                <a:srgbClr val="FF0000"/>
              </a:solidFill>
              <a:round/>
              <a:headEnd/>
              <a:tailEnd/>
            </a:ln>
          </p:spPr>
          <p:txBody>
            <a:bodyPr/>
            <a:lstStyle/>
            <a:p>
              <a:endParaRPr lang="fr-FR"/>
            </a:p>
          </p:txBody>
        </p:sp>
        <p:sp>
          <p:nvSpPr>
            <p:cNvPr id="52895" name="Line 3743"/>
            <p:cNvSpPr>
              <a:spLocks noChangeShapeType="1"/>
            </p:cNvSpPr>
            <p:nvPr/>
          </p:nvSpPr>
          <p:spPr bwMode="auto">
            <a:xfrm>
              <a:off x="1585" y="2839"/>
              <a:ext cx="18" cy="1"/>
            </a:xfrm>
            <a:prstGeom prst="line">
              <a:avLst/>
            </a:prstGeom>
            <a:noFill/>
            <a:ln w="9525">
              <a:solidFill>
                <a:srgbClr val="FF0000"/>
              </a:solidFill>
              <a:round/>
              <a:headEnd/>
              <a:tailEnd/>
            </a:ln>
          </p:spPr>
          <p:txBody>
            <a:bodyPr/>
            <a:lstStyle/>
            <a:p>
              <a:endParaRPr lang="fr-FR"/>
            </a:p>
          </p:txBody>
        </p:sp>
        <p:sp>
          <p:nvSpPr>
            <p:cNvPr id="52896" name="Rectangle 3744"/>
            <p:cNvSpPr>
              <a:spLocks noChangeArrowheads="1"/>
            </p:cNvSpPr>
            <p:nvPr/>
          </p:nvSpPr>
          <p:spPr bwMode="auto">
            <a:xfrm>
              <a:off x="1579" y="2821"/>
              <a:ext cx="42" cy="42"/>
            </a:xfrm>
            <a:prstGeom prst="rect">
              <a:avLst/>
            </a:prstGeom>
            <a:noFill/>
            <a:ln w="9525">
              <a:noFill/>
              <a:miter lim="800000"/>
              <a:headEnd/>
              <a:tailEnd/>
            </a:ln>
          </p:spPr>
          <p:txBody>
            <a:bodyPr/>
            <a:lstStyle/>
            <a:p>
              <a:endParaRPr lang="fr-FR"/>
            </a:p>
          </p:txBody>
        </p:sp>
        <p:sp>
          <p:nvSpPr>
            <p:cNvPr id="52897" name="Line 3745"/>
            <p:cNvSpPr>
              <a:spLocks noChangeShapeType="1"/>
            </p:cNvSpPr>
            <p:nvPr/>
          </p:nvSpPr>
          <p:spPr bwMode="auto">
            <a:xfrm flipV="1">
              <a:off x="1597" y="2821"/>
              <a:ext cx="1" cy="18"/>
            </a:xfrm>
            <a:prstGeom prst="line">
              <a:avLst/>
            </a:prstGeom>
            <a:noFill/>
            <a:ln w="9525">
              <a:solidFill>
                <a:srgbClr val="FF0000"/>
              </a:solidFill>
              <a:round/>
              <a:headEnd/>
              <a:tailEnd/>
            </a:ln>
          </p:spPr>
          <p:txBody>
            <a:bodyPr/>
            <a:lstStyle/>
            <a:p>
              <a:endParaRPr lang="fr-FR"/>
            </a:p>
          </p:txBody>
        </p:sp>
        <p:sp>
          <p:nvSpPr>
            <p:cNvPr id="52898" name="Line 3746"/>
            <p:cNvSpPr>
              <a:spLocks noChangeShapeType="1"/>
            </p:cNvSpPr>
            <p:nvPr/>
          </p:nvSpPr>
          <p:spPr bwMode="auto">
            <a:xfrm>
              <a:off x="1597" y="2839"/>
              <a:ext cx="1" cy="18"/>
            </a:xfrm>
            <a:prstGeom prst="line">
              <a:avLst/>
            </a:prstGeom>
            <a:noFill/>
            <a:ln w="9525">
              <a:solidFill>
                <a:srgbClr val="FF0000"/>
              </a:solidFill>
              <a:round/>
              <a:headEnd/>
              <a:tailEnd/>
            </a:ln>
          </p:spPr>
          <p:txBody>
            <a:bodyPr/>
            <a:lstStyle/>
            <a:p>
              <a:endParaRPr lang="fr-FR"/>
            </a:p>
          </p:txBody>
        </p:sp>
        <p:sp>
          <p:nvSpPr>
            <p:cNvPr id="52899" name="Line 3747"/>
            <p:cNvSpPr>
              <a:spLocks noChangeShapeType="1"/>
            </p:cNvSpPr>
            <p:nvPr/>
          </p:nvSpPr>
          <p:spPr bwMode="auto">
            <a:xfrm flipH="1">
              <a:off x="1579" y="2839"/>
              <a:ext cx="18" cy="1"/>
            </a:xfrm>
            <a:prstGeom prst="line">
              <a:avLst/>
            </a:prstGeom>
            <a:noFill/>
            <a:ln w="9525">
              <a:solidFill>
                <a:srgbClr val="FF0000"/>
              </a:solidFill>
              <a:round/>
              <a:headEnd/>
              <a:tailEnd/>
            </a:ln>
          </p:spPr>
          <p:txBody>
            <a:bodyPr/>
            <a:lstStyle/>
            <a:p>
              <a:endParaRPr lang="fr-FR"/>
            </a:p>
          </p:txBody>
        </p:sp>
        <p:sp>
          <p:nvSpPr>
            <p:cNvPr id="52900" name="Line 3748"/>
            <p:cNvSpPr>
              <a:spLocks noChangeShapeType="1"/>
            </p:cNvSpPr>
            <p:nvPr/>
          </p:nvSpPr>
          <p:spPr bwMode="auto">
            <a:xfrm>
              <a:off x="1597" y="2839"/>
              <a:ext cx="18" cy="1"/>
            </a:xfrm>
            <a:prstGeom prst="line">
              <a:avLst/>
            </a:prstGeom>
            <a:noFill/>
            <a:ln w="9525">
              <a:solidFill>
                <a:srgbClr val="FF0000"/>
              </a:solidFill>
              <a:round/>
              <a:headEnd/>
              <a:tailEnd/>
            </a:ln>
          </p:spPr>
          <p:txBody>
            <a:bodyPr/>
            <a:lstStyle/>
            <a:p>
              <a:endParaRPr lang="fr-FR"/>
            </a:p>
          </p:txBody>
        </p:sp>
        <p:sp>
          <p:nvSpPr>
            <p:cNvPr id="52901" name="Rectangle 3749"/>
            <p:cNvSpPr>
              <a:spLocks noChangeArrowheads="1"/>
            </p:cNvSpPr>
            <p:nvPr/>
          </p:nvSpPr>
          <p:spPr bwMode="auto">
            <a:xfrm>
              <a:off x="1591" y="2809"/>
              <a:ext cx="42" cy="42"/>
            </a:xfrm>
            <a:prstGeom prst="rect">
              <a:avLst/>
            </a:prstGeom>
            <a:noFill/>
            <a:ln w="9525">
              <a:noFill/>
              <a:miter lim="800000"/>
              <a:headEnd/>
              <a:tailEnd/>
            </a:ln>
          </p:spPr>
          <p:txBody>
            <a:bodyPr/>
            <a:lstStyle/>
            <a:p>
              <a:endParaRPr lang="fr-FR"/>
            </a:p>
          </p:txBody>
        </p:sp>
        <p:sp>
          <p:nvSpPr>
            <p:cNvPr id="52902" name="Line 3750"/>
            <p:cNvSpPr>
              <a:spLocks noChangeShapeType="1"/>
            </p:cNvSpPr>
            <p:nvPr/>
          </p:nvSpPr>
          <p:spPr bwMode="auto">
            <a:xfrm flipV="1">
              <a:off x="1609" y="2809"/>
              <a:ext cx="1" cy="18"/>
            </a:xfrm>
            <a:prstGeom prst="line">
              <a:avLst/>
            </a:prstGeom>
            <a:noFill/>
            <a:ln w="9525">
              <a:solidFill>
                <a:srgbClr val="FF0000"/>
              </a:solidFill>
              <a:round/>
              <a:headEnd/>
              <a:tailEnd/>
            </a:ln>
          </p:spPr>
          <p:txBody>
            <a:bodyPr/>
            <a:lstStyle/>
            <a:p>
              <a:endParaRPr lang="fr-FR"/>
            </a:p>
          </p:txBody>
        </p:sp>
        <p:sp>
          <p:nvSpPr>
            <p:cNvPr id="52903" name="Line 3751"/>
            <p:cNvSpPr>
              <a:spLocks noChangeShapeType="1"/>
            </p:cNvSpPr>
            <p:nvPr/>
          </p:nvSpPr>
          <p:spPr bwMode="auto">
            <a:xfrm>
              <a:off x="1609" y="2827"/>
              <a:ext cx="1" cy="18"/>
            </a:xfrm>
            <a:prstGeom prst="line">
              <a:avLst/>
            </a:prstGeom>
            <a:noFill/>
            <a:ln w="9525">
              <a:solidFill>
                <a:srgbClr val="FF0000"/>
              </a:solidFill>
              <a:round/>
              <a:headEnd/>
              <a:tailEnd/>
            </a:ln>
          </p:spPr>
          <p:txBody>
            <a:bodyPr/>
            <a:lstStyle/>
            <a:p>
              <a:endParaRPr lang="fr-FR"/>
            </a:p>
          </p:txBody>
        </p:sp>
        <p:sp>
          <p:nvSpPr>
            <p:cNvPr id="52904" name="Line 3752"/>
            <p:cNvSpPr>
              <a:spLocks noChangeShapeType="1"/>
            </p:cNvSpPr>
            <p:nvPr/>
          </p:nvSpPr>
          <p:spPr bwMode="auto">
            <a:xfrm flipH="1">
              <a:off x="1591" y="2827"/>
              <a:ext cx="18" cy="1"/>
            </a:xfrm>
            <a:prstGeom prst="line">
              <a:avLst/>
            </a:prstGeom>
            <a:noFill/>
            <a:ln w="9525">
              <a:solidFill>
                <a:srgbClr val="FF0000"/>
              </a:solidFill>
              <a:round/>
              <a:headEnd/>
              <a:tailEnd/>
            </a:ln>
          </p:spPr>
          <p:txBody>
            <a:bodyPr/>
            <a:lstStyle/>
            <a:p>
              <a:endParaRPr lang="fr-FR"/>
            </a:p>
          </p:txBody>
        </p:sp>
        <p:sp>
          <p:nvSpPr>
            <p:cNvPr id="52905" name="Line 3753"/>
            <p:cNvSpPr>
              <a:spLocks noChangeShapeType="1"/>
            </p:cNvSpPr>
            <p:nvPr/>
          </p:nvSpPr>
          <p:spPr bwMode="auto">
            <a:xfrm>
              <a:off x="1609" y="2827"/>
              <a:ext cx="18" cy="1"/>
            </a:xfrm>
            <a:prstGeom prst="line">
              <a:avLst/>
            </a:prstGeom>
            <a:noFill/>
            <a:ln w="9525">
              <a:solidFill>
                <a:srgbClr val="FF0000"/>
              </a:solidFill>
              <a:round/>
              <a:headEnd/>
              <a:tailEnd/>
            </a:ln>
          </p:spPr>
          <p:txBody>
            <a:bodyPr/>
            <a:lstStyle/>
            <a:p>
              <a:endParaRPr lang="fr-FR"/>
            </a:p>
          </p:txBody>
        </p:sp>
        <p:sp>
          <p:nvSpPr>
            <p:cNvPr id="52906" name="Rectangle 3754"/>
            <p:cNvSpPr>
              <a:spLocks noChangeArrowheads="1"/>
            </p:cNvSpPr>
            <p:nvPr/>
          </p:nvSpPr>
          <p:spPr bwMode="auto">
            <a:xfrm>
              <a:off x="1603" y="2791"/>
              <a:ext cx="42" cy="42"/>
            </a:xfrm>
            <a:prstGeom prst="rect">
              <a:avLst/>
            </a:prstGeom>
            <a:noFill/>
            <a:ln w="9525">
              <a:noFill/>
              <a:miter lim="800000"/>
              <a:headEnd/>
              <a:tailEnd/>
            </a:ln>
          </p:spPr>
          <p:txBody>
            <a:bodyPr/>
            <a:lstStyle/>
            <a:p>
              <a:endParaRPr lang="fr-FR"/>
            </a:p>
          </p:txBody>
        </p:sp>
        <p:grpSp>
          <p:nvGrpSpPr>
            <p:cNvPr id="4" name="Group 3755"/>
            <p:cNvGrpSpPr>
              <a:grpSpLocks/>
            </p:cNvGrpSpPr>
            <p:nvPr/>
          </p:nvGrpSpPr>
          <p:grpSpPr bwMode="auto">
            <a:xfrm>
              <a:off x="1603" y="2335"/>
              <a:ext cx="456" cy="756"/>
              <a:chOff x="1205" y="1069"/>
              <a:chExt cx="456" cy="756"/>
            </a:xfrm>
          </p:grpSpPr>
          <p:sp>
            <p:nvSpPr>
              <p:cNvPr id="52908" name="Line 3756"/>
              <p:cNvSpPr>
                <a:spLocks noChangeShapeType="1"/>
              </p:cNvSpPr>
              <p:nvPr/>
            </p:nvSpPr>
            <p:spPr bwMode="auto">
              <a:xfrm flipV="1">
                <a:off x="1223" y="1525"/>
                <a:ext cx="1" cy="18"/>
              </a:xfrm>
              <a:prstGeom prst="line">
                <a:avLst/>
              </a:prstGeom>
              <a:noFill/>
              <a:ln w="9525">
                <a:solidFill>
                  <a:srgbClr val="FF0000"/>
                </a:solidFill>
                <a:round/>
                <a:headEnd/>
                <a:tailEnd/>
              </a:ln>
            </p:spPr>
            <p:txBody>
              <a:bodyPr/>
              <a:lstStyle/>
              <a:p>
                <a:endParaRPr lang="fr-FR"/>
              </a:p>
            </p:txBody>
          </p:sp>
          <p:sp>
            <p:nvSpPr>
              <p:cNvPr id="52909" name="Line 3757"/>
              <p:cNvSpPr>
                <a:spLocks noChangeShapeType="1"/>
              </p:cNvSpPr>
              <p:nvPr/>
            </p:nvSpPr>
            <p:spPr bwMode="auto">
              <a:xfrm>
                <a:off x="1223" y="1543"/>
                <a:ext cx="1" cy="18"/>
              </a:xfrm>
              <a:prstGeom prst="line">
                <a:avLst/>
              </a:prstGeom>
              <a:noFill/>
              <a:ln w="9525">
                <a:solidFill>
                  <a:srgbClr val="FF0000"/>
                </a:solidFill>
                <a:round/>
                <a:headEnd/>
                <a:tailEnd/>
              </a:ln>
            </p:spPr>
            <p:txBody>
              <a:bodyPr/>
              <a:lstStyle/>
              <a:p>
                <a:endParaRPr lang="fr-FR"/>
              </a:p>
            </p:txBody>
          </p:sp>
          <p:sp>
            <p:nvSpPr>
              <p:cNvPr id="52910" name="Line 3758"/>
              <p:cNvSpPr>
                <a:spLocks noChangeShapeType="1"/>
              </p:cNvSpPr>
              <p:nvPr/>
            </p:nvSpPr>
            <p:spPr bwMode="auto">
              <a:xfrm flipH="1">
                <a:off x="1205" y="1543"/>
                <a:ext cx="18" cy="1"/>
              </a:xfrm>
              <a:prstGeom prst="line">
                <a:avLst/>
              </a:prstGeom>
              <a:noFill/>
              <a:ln w="9525">
                <a:solidFill>
                  <a:srgbClr val="FF0000"/>
                </a:solidFill>
                <a:round/>
                <a:headEnd/>
                <a:tailEnd/>
              </a:ln>
            </p:spPr>
            <p:txBody>
              <a:bodyPr/>
              <a:lstStyle/>
              <a:p>
                <a:endParaRPr lang="fr-FR"/>
              </a:p>
            </p:txBody>
          </p:sp>
          <p:sp>
            <p:nvSpPr>
              <p:cNvPr id="52911" name="Line 3759"/>
              <p:cNvSpPr>
                <a:spLocks noChangeShapeType="1"/>
              </p:cNvSpPr>
              <p:nvPr/>
            </p:nvSpPr>
            <p:spPr bwMode="auto">
              <a:xfrm>
                <a:off x="1223" y="1543"/>
                <a:ext cx="18" cy="1"/>
              </a:xfrm>
              <a:prstGeom prst="line">
                <a:avLst/>
              </a:prstGeom>
              <a:noFill/>
              <a:ln w="9525">
                <a:solidFill>
                  <a:srgbClr val="FF0000"/>
                </a:solidFill>
                <a:round/>
                <a:headEnd/>
                <a:tailEnd/>
              </a:ln>
            </p:spPr>
            <p:txBody>
              <a:bodyPr/>
              <a:lstStyle/>
              <a:p>
                <a:endParaRPr lang="fr-FR"/>
              </a:p>
            </p:txBody>
          </p:sp>
          <p:sp>
            <p:nvSpPr>
              <p:cNvPr id="52912" name="Rectangle 3760"/>
              <p:cNvSpPr>
                <a:spLocks noChangeArrowheads="1"/>
              </p:cNvSpPr>
              <p:nvPr/>
            </p:nvSpPr>
            <p:spPr bwMode="auto">
              <a:xfrm>
                <a:off x="1211" y="1507"/>
                <a:ext cx="42" cy="42"/>
              </a:xfrm>
              <a:prstGeom prst="rect">
                <a:avLst/>
              </a:prstGeom>
              <a:noFill/>
              <a:ln w="9525">
                <a:noFill/>
                <a:miter lim="800000"/>
                <a:headEnd/>
                <a:tailEnd/>
              </a:ln>
            </p:spPr>
            <p:txBody>
              <a:bodyPr/>
              <a:lstStyle/>
              <a:p>
                <a:endParaRPr lang="fr-FR"/>
              </a:p>
            </p:txBody>
          </p:sp>
          <p:sp>
            <p:nvSpPr>
              <p:cNvPr id="52913" name="Line 3761"/>
              <p:cNvSpPr>
                <a:spLocks noChangeShapeType="1"/>
              </p:cNvSpPr>
              <p:nvPr/>
            </p:nvSpPr>
            <p:spPr bwMode="auto">
              <a:xfrm flipV="1">
                <a:off x="1229" y="1507"/>
                <a:ext cx="1" cy="18"/>
              </a:xfrm>
              <a:prstGeom prst="line">
                <a:avLst/>
              </a:prstGeom>
              <a:noFill/>
              <a:ln w="9525">
                <a:solidFill>
                  <a:srgbClr val="FF0000"/>
                </a:solidFill>
                <a:round/>
                <a:headEnd/>
                <a:tailEnd/>
              </a:ln>
            </p:spPr>
            <p:txBody>
              <a:bodyPr/>
              <a:lstStyle/>
              <a:p>
                <a:endParaRPr lang="fr-FR"/>
              </a:p>
            </p:txBody>
          </p:sp>
          <p:sp>
            <p:nvSpPr>
              <p:cNvPr id="52914" name="Line 3762"/>
              <p:cNvSpPr>
                <a:spLocks noChangeShapeType="1"/>
              </p:cNvSpPr>
              <p:nvPr/>
            </p:nvSpPr>
            <p:spPr bwMode="auto">
              <a:xfrm>
                <a:off x="1229" y="1525"/>
                <a:ext cx="1" cy="18"/>
              </a:xfrm>
              <a:prstGeom prst="line">
                <a:avLst/>
              </a:prstGeom>
              <a:noFill/>
              <a:ln w="9525">
                <a:solidFill>
                  <a:srgbClr val="FF0000"/>
                </a:solidFill>
                <a:round/>
                <a:headEnd/>
                <a:tailEnd/>
              </a:ln>
            </p:spPr>
            <p:txBody>
              <a:bodyPr/>
              <a:lstStyle/>
              <a:p>
                <a:endParaRPr lang="fr-FR"/>
              </a:p>
            </p:txBody>
          </p:sp>
          <p:sp>
            <p:nvSpPr>
              <p:cNvPr id="52915" name="Line 3763"/>
              <p:cNvSpPr>
                <a:spLocks noChangeShapeType="1"/>
              </p:cNvSpPr>
              <p:nvPr/>
            </p:nvSpPr>
            <p:spPr bwMode="auto">
              <a:xfrm flipH="1">
                <a:off x="1211" y="1525"/>
                <a:ext cx="18" cy="1"/>
              </a:xfrm>
              <a:prstGeom prst="line">
                <a:avLst/>
              </a:prstGeom>
              <a:noFill/>
              <a:ln w="9525">
                <a:solidFill>
                  <a:srgbClr val="FF0000"/>
                </a:solidFill>
                <a:round/>
                <a:headEnd/>
                <a:tailEnd/>
              </a:ln>
            </p:spPr>
            <p:txBody>
              <a:bodyPr/>
              <a:lstStyle/>
              <a:p>
                <a:endParaRPr lang="fr-FR"/>
              </a:p>
            </p:txBody>
          </p:sp>
          <p:sp>
            <p:nvSpPr>
              <p:cNvPr id="52916" name="Line 3764"/>
              <p:cNvSpPr>
                <a:spLocks noChangeShapeType="1"/>
              </p:cNvSpPr>
              <p:nvPr/>
            </p:nvSpPr>
            <p:spPr bwMode="auto">
              <a:xfrm>
                <a:off x="1229" y="1525"/>
                <a:ext cx="18" cy="1"/>
              </a:xfrm>
              <a:prstGeom prst="line">
                <a:avLst/>
              </a:prstGeom>
              <a:noFill/>
              <a:ln w="9525">
                <a:solidFill>
                  <a:srgbClr val="FF0000"/>
                </a:solidFill>
                <a:round/>
                <a:headEnd/>
                <a:tailEnd/>
              </a:ln>
            </p:spPr>
            <p:txBody>
              <a:bodyPr/>
              <a:lstStyle/>
              <a:p>
                <a:endParaRPr lang="fr-FR"/>
              </a:p>
            </p:txBody>
          </p:sp>
          <p:sp>
            <p:nvSpPr>
              <p:cNvPr id="52917" name="Rectangle 3765"/>
              <p:cNvSpPr>
                <a:spLocks noChangeArrowheads="1"/>
              </p:cNvSpPr>
              <p:nvPr/>
            </p:nvSpPr>
            <p:spPr bwMode="auto">
              <a:xfrm>
                <a:off x="1223" y="1489"/>
                <a:ext cx="42" cy="42"/>
              </a:xfrm>
              <a:prstGeom prst="rect">
                <a:avLst/>
              </a:prstGeom>
              <a:noFill/>
              <a:ln w="9525">
                <a:noFill/>
                <a:miter lim="800000"/>
                <a:headEnd/>
                <a:tailEnd/>
              </a:ln>
            </p:spPr>
            <p:txBody>
              <a:bodyPr/>
              <a:lstStyle/>
              <a:p>
                <a:endParaRPr lang="fr-FR"/>
              </a:p>
            </p:txBody>
          </p:sp>
          <p:sp>
            <p:nvSpPr>
              <p:cNvPr id="52918" name="Line 3766"/>
              <p:cNvSpPr>
                <a:spLocks noChangeShapeType="1"/>
              </p:cNvSpPr>
              <p:nvPr/>
            </p:nvSpPr>
            <p:spPr bwMode="auto">
              <a:xfrm flipV="1">
                <a:off x="1241" y="1489"/>
                <a:ext cx="1" cy="18"/>
              </a:xfrm>
              <a:prstGeom prst="line">
                <a:avLst/>
              </a:prstGeom>
              <a:noFill/>
              <a:ln w="9525">
                <a:solidFill>
                  <a:srgbClr val="FF0000"/>
                </a:solidFill>
                <a:round/>
                <a:headEnd/>
                <a:tailEnd/>
              </a:ln>
            </p:spPr>
            <p:txBody>
              <a:bodyPr/>
              <a:lstStyle/>
              <a:p>
                <a:endParaRPr lang="fr-FR"/>
              </a:p>
            </p:txBody>
          </p:sp>
          <p:sp>
            <p:nvSpPr>
              <p:cNvPr id="52919" name="Line 3767"/>
              <p:cNvSpPr>
                <a:spLocks noChangeShapeType="1"/>
              </p:cNvSpPr>
              <p:nvPr/>
            </p:nvSpPr>
            <p:spPr bwMode="auto">
              <a:xfrm>
                <a:off x="1241" y="1507"/>
                <a:ext cx="1" cy="18"/>
              </a:xfrm>
              <a:prstGeom prst="line">
                <a:avLst/>
              </a:prstGeom>
              <a:noFill/>
              <a:ln w="9525">
                <a:solidFill>
                  <a:srgbClr val="FF0000"/>
                </a:solidFill>
                <a:round/>
                <a:headEnd/>
                <a:tailEnd/>
              </a:ln>
            </p:spPr>
            <p:txBody>
              <a:bodyPr/>
              <a:lstStyle/>
              <a:p>
                <a:endParaRPr lang="fr-FR"/>
              </a:p>
            </p:txBody>
          </p:sp>
          <p:sp>
            <p:nvSpPr>
              <p:cNvPr id="52920" name="Line 3768"/>
              <p:cNvSpPr>
                <a:spLocks noChangeShapeType="1"/>
              </p:cNvSpPr>
              <p:nvPr/>
            </p:nvSpPr>
            <p:spPr bwMode="auto">
              <a:xfrm flipH="1">
                <a:off x="1223" y="1507"/>
                <a:ext cx="18" cy="1"/>
              </a:xfrm>
              <a:prstGeom prst="line">
                <a:avLst/>
              </a:prstGeom>
              <a:noFill/>
              <a:ln w="9525">
                <a:solidFill>
                  <a:srgbClr val="FF0000"/>
                </a:solidFill>
                <a:round/>
                <a:headEnd/>
                <a:tailEnd/>
              </a:ln>
            </p:spPr>
            <p:txBody>
              <a:bodyPr/>
              <a:lstStyle/>
              <a:p>
                <a:endParaRPr lang="fr-FR"/>
              </a:p>
            </p:txBody>
          </p:sp>
          <p:sp>
            <p:nvSpPr>
              <p:cNvPr id="52921" name="Line 3769"/>
              <p:cNvSpPr>
                <a:spLocks noChangeShapeType="1"/>
              </p:cNvSpPr>
              <p:nvPr/>
            </p:nvSpPr>
            <p:spPr bwMode="auto">
              <a:xfrm>
                <a:off x="1241" y="1507"/>
                <a:ext cx="18" cy="1"/>
              </a:xfrm>
              <a:prstGeom prst="line">
                <a:avLst/>
              </a:prstGeom>
              <a:noFill/>
              <a:ln w="9525">
                <a:solidFill>
                  <a:srgbClr val="FF0000"/>
                </a:solidFill>
                <a:round/>
                <a:headEnd/>
                <a:tailEnd/>
              </a:ln>
            </p:spPr>
            <p:txBody>
              <a:bodyPr/>
              <a:lstStyle/>
              <a:p>
                <a:endParaRPr lang="fr-FR"/>
              </a:p>
            </p:txBody>
          </p:sp>
          <p:sp>
            <p:nvSpPr>
              <p:cNvPr id="52922" name="Rectangle 3770"/>
              <p:cNvSpPr>
                <a:spLocks noChangeArrowheads="1"/>
              </p:cNvSpPr>
              <p:nvPr/>
            </p:nvSpPr>
            <p:spPr bwMode="auto">
              <a:xfrm>
                <a:off x="1235" y="1471"/>
                <a:ext cx="42" cy="42"/>
              </a:xfrm>
              <a:prstGeom prst="rect">
                <a:avLst/>
              </a:prstGeom>
              <a:noFill/>
              <a:ln w="9525">
                <a:noFill/>
                <a:miter lim="800000"/>
                <a:headEnd/>
                <a:tailEnd/>
              </a:ln>
            </p:spPr>
            <p:txBody>
              <a:bodyPr/>
              <a:lstStyle/>
              <a:p>
                <a:endParaRPr lang="fr-FR"/>
              </a:p>
            </p:txBody>
          </p:sp>
          <p:sp>
            <p:nvSpPr>
              <p:cNvPr id="52923" name="Line 3771"/>
              <p:cNvSpPr>
                <a:spLocks noChangeShapeType="1"/>
              </p:cNvSpPr>
              <p:nvPr/>
            </p:nvSpPr>
            <p:spPr bwMode="auto">
              <a:xfrm flipV="1">
                <a:off x="1253" y="1471"/>
                <a:ext cx="1" cy="18"/>
              </a:xfrm>
              <a:prstGeom prst="line">
                <a:avLst/>
              </a:prstGeom>
              <a:noFill/>
              <a:ln w="9525">
                <a:solidFill>
                  <a:srgbClr val="FF0000"/>
                </a:solidFill>
                <a:round/>
                <a:headEnd/>
                <a:tailEnd/>
              </a:ln>
            </p:spPr>
            <p:txBody>
              <a:bodyPr/>
              <a:lstStyle/>
              <a:p>
                <a:endParaRPr lang="fr-FR"/>
              </a:p>
            </p:txBody>
          </p:sp>
          <p:sp>
            <p:nvSpPr>
              <p:cNvPr id="52924" name="Line 3772"/>
              <p:cNvSpPr>
                <a:spLocks noChangeShapeType="1"/>
              </p:cNvSpPr>
              <p:nvPr/>
            </p:nvSpPr>
            <p:spPr bwMode="auto">
              <a:xfrm>
                <a:off x="1253" y="1489"/>
                <a:ext cx="1" cy="18"/>
              </a:xfrm>
              <a:prstGeom prst="line">
                <a:avLst/>
              </a:prstGeom>
              <a:noFill/>
              <a:ln w="9525">
                <a:solidFill>
                  <a:srgbClr val="FF0000"/>
                </a:solidFill>
                <a:round/>
                <a:headEnd/>
                <a:tailEnd/>
              </a:ln>
            </p:spPr>
            <p:txBody>
              <a:bodyPr/>
              <a:lstStyle/>
              <a:p>
                <a:endParaRPr lang="fr-FR"/>
              </a:p>
            </p:txBody>
          </p:sp>
          <p:sp>
            <p:nvSpPr>
              <p:cNvPr id="52925" name="Line 3773"/>
              <p:cNvSpPr>
                <a:spLocks noChangeShapeType="1"/>
              </p:cNvSpPr>
              <p:nvPr/>
            </p:nvSpPr>
            <p:spPr bwMode="auto">
              <a:xfrm flipH="1">
                <a:off x="1235" y="1489"/>
                <a:ext cx="18" cy="1"/>
              </a:xfrm>
              <a:prstGeom prst="line">
                <a:avLst/>
              </a:prstGeom>
              <a:noFill/>
              <a:ln w="9525">
                <a:solidFill>
                  <a:srgbClr val="FF0000"/>
                </a:solidFill>
                <a:round/>
                <a:headEnd/>
                <a:tailEnd/>
              </a:ln>
            </p:spPr>
            <p:txBody>
              <a:bodyPr/>
              <a:lstStyle/>
              <a:p>
                <a:endParaRPr lang="fr-FR"/>
              </a:p>
            </p:txBody>
          </p:sp>
          <p:sp>
            <p:nvSpPr>
              <p:cNvPr id="52926" name="Line 3774"/>
              <p:cNvSpPr>
                <a:spLocks noChangeShapeType="1"/>
              </p:cNvSpPr>
              <p:nvPr/>
            </p:nvSpPr>
            <p:spPr bwMode="auto">
              <a:xfrm>
                <a:off x="1253" y="1489"/>
                <a:ext cx="18" cy="1"/>
              </a:xfrm>
              <a:prstGeom prst="line">
                <a:avLst/>
              </a:prstGeom>
              <a:noFill/>
              <a:ln w="9525">
                <a:solidFill>
                  <a:srgbClr val="FF0000"/>
                </a:solidFill>
                <a:round/>
                <a:headEnd/>
                <a:tailEnd/>
              </a:ln>
            </p:spPr>
            <p:txBody>
              <a:bodyPr/>
              <a:lstStyle/>
              <a:p>
                <a:endParaRPr lang="fr-FR"/>
              </a:p>
            </p:txBody>
          </p:sp>
          <p:sp>
            <p:nvSpPr>
              <p:cNvPr id="52927" name="Rectangle 3775"/>
              <p:cNvSpPr>
                <a:spLocks noChangeArrowheads="1"/>
              </p:cNvSpPr>
              <p:nvPr/>
            </p:nvSpPr>
            <p:spPr bwMode="auto">
              <a:xfrm>
                <a:off x="1241" y="1459"/>
                <a:ext cx="42" cy="42"/>
              </a:xfrm>
              <a:prstGeom prst="rect">
                <a:avLst/>
              </a:prstGeom>
              <a:noFill/>
              <a:ln w="9525">
                <a:noFill/>
                <a:miter lim="800000"/>
                <a:headEnd/>
                <a:tailEnd/>
              </a:ln>
            </p:spPr>
            <p:txBody>
              <a:bodyPr/>
              <a:lstStyle/>
              <a:p>
                <a:endParaRPr lang="fr-FR"/>
              </a:p>
            </p:txBody>
          </p:sp>
          <p:sp>
            <p:nvSpPr>
              <p:cNvPr id="52928" name="Line 3776"/>
              <p:cNvSpPr>
                <a:spLocks noChangeShapeType="1"/>
              </p:cNvSpPr>
              <p:nvPr/>
            </p:nvSpPr>
            <p:spPr bwMode="auto">
              <a:xfrm flipV="1">
                <a:off x="1259" y="1459"/>
                <a:ext cx="1" cy="18"/>
              </a:xfrm>
              <a:prstGeom prst="line">
                <a:avLst/>
              </a:prstGeom>
              <a:noFill/>
              <a:ln w="9525">
                <a:solidFill>
                  <a:srgbClr val="FF0000"/>
                </a:solidFill>
                <a:round/>
                <a:headEnd/>
                <a:tailEnd/>
              </a:ln>
            </p:spPr>
            <p:txBody>
              <a:bodyPr/>
              <a:lstStyle/>
              <a:p>
                <a:endParaRPr lang="fr-FR"/>
              </a:p>
            </p:txBody>
          </p:sp>
          <p:sp>
            <p:nvSpPr>
              <p:cNvPr id="52929" name="Line 3777"/>
              <p:cNvSpPr>
                <a:spLocks noChangeShapeType="1"/>
              </p:cNvSpPr>
              <p:nvPr/>
            </p:nvSpPr>
            <p:spPr bwMode="auto">
              <a:xfrm>
                <a:off x="1259" y="1477"/>
                <a:ext cx="1" cy="18"/>
              </a:xfrm>
              <a:prstGeom prst="line">
                <a:avLst/>
              </a:prstGeom>
              <a:noFill/>
              <a:ln w="9525">
                <a:solidFill>
                  <a:srgbClr val="FF0000"/>
                </a:solidFill>
                <a:round/>
                <a:headEnd/>
                <a:tailEnd/>
              </a:ln>
            </p:spPr>
            <p:txBody>
              <a:bodyPr/>
              <a:lstStyle/>
              <a:p>
                <a:endParaRPr lang="fr-FR"/>
              </a:p>
            </p:txBody>
          </p:sp>
          <p:sp>
            <p:nvSpPr>
              <p:cNvPr id="52930" name="Line 3778"/>
              <p:cNvSpPr>
                <a:spLocks noChangeShapeType="1"/>
              </p:cNvSpPr>
              <p:nvPr/>
            </p:nvSpPr>
            <p:spPr bwMode="auto">
              <a:xfrm flipH="1">
                <a:off x="1241" y="1477"/>
                <a:ext cx="18" cy="1"/>
              </a:xfrm>
              <a:prstGeom prst="line">
                <a:avLst/>
              </a:prstGeom>
              <a:noFill/>
              <a:ln w="9525">
                <a:solidFill>
                  <a:srgbClr val="FF0000"/>
                </a:solidFill>
                <a:round/>
                <a:headEnd/>
                <a:tailEnd/>
              </a:ln>
            </p:spPr>
            <p:txBody>
              <a:bodyPr/>
              <a:lstStyle/>
              <a:p>
                <a:endParaRPr lang="fr-FR"/>
              </a:p>
            </p:txBody>
          </p:sp>
          <p:sp>
            <p:nvSpPr>
              <p:cNvPr id="52931" name="Line 3779"/>
              <p:cNvSpPr>
                <a:spLocks noChangeShapeType="1"/>
              </p:cNvSpPr>
              <p:nvPr/>
            </p:nvSpPr>
            <p:spPr bwMode="auto">
              <a:xfrm>
                <a:off x="1259" y="1477"/>
                <a:ext cx="18" cy="1"/>
              </a:xfrm>
              <a:prstGeom prst="line">
                <a:avLst/>
              </a:prstGeom>
              <a:noFill/>
              <a:ln w="9525">
                <a:solidFill>
                  <a:srgbClr val="FF0000"/>
                </a:solidFill>
                <a:round/>
                <a:headEnd/>
                <a:tailEnd/>
              </a:ln>
            </p:spPr>
            <p:txBody>
              <a:bodyPr/>
              <a:lstStyle/>
              <a:p>
                <a:endParaRPr lang="fr-FR"/>
              </a:p>
            </p:txBody>
          </p:sp>
          <p:sp>
            <p:nvSpPr>
              <p:cNvPr id="52932" name="Rectangle 3780"/>
              <p:cNvSpPr>
                <a:spLocks noChangeArrowheads="1"/>
              </p:cNvSpPr>
              <p:nvPr/>
            </p:nvSpPr>
            <p:spPr bwMode="auto">
              <a:xfrm>
                <a:off x="1253" y="1435"/>
                <a:ext cx="42" cy="42"/>
              </a:xfrm>
              <a:prstGeom prst="rect">
                <a:avLst/>
              </a:prstGeom>
              <a:noFill/>
              <a:ln w="9525">
                <a:noFill/>
                <a:miter lim="800000"/>
                <a:headEnd/>
                <a:tailEnd/>
              </a:ln>
            </p:spPr>
            <p:txBody>
              <a:bodyPr/>
              <a:lstStyle/>
              <a:p>
                <a:endParaRPr lang="fr-FR"/>
              </a:p>
            </p:txBody>
          </p:sp>
          <p:sp>
            <p:nvSpPr>
              <p:cNvPr id="52933" name="Line 3781"/>
              <p:cNvSpPr>
                <a:spLocks noChangeShapeType="1"/>
              </p:cNvSpPr>
              <p:nvPr/>
            </p:nvSpPr>
            <p:spPr bwMode="auto">
              <a:xfrm flipV="1">
                <a:off x="1271" y="1435"/>
                <a:ext cx="1" cy="18"/>
              </a:xfrm>
              <a:prstGeom prst="line">
                <a:avLst/>
              </a:prstGeom>
              <a:noFill/>
              <a:ln w="9525">
                <a:solidFill>
                  <a:srgbClr val="FF0000"/>
                </a:solidFill>
                <a:round/>
                <a:headEnd/>
                <a:tailEnd/>
              </a:ln>
            </p:spPr>
            <p:txBody>
              <a:bodyPr/>
              <a:lstStyle/>
              <a:p>
                <a:endParaRPr lang="fr-FR"/>
              </a:p>
            </p:txBody>
          </p:sp>
          <p:sp>
            <p:nvSpPr>
              <p:cNvPr id="52934" name="Line 3782"/>
              <p:cNvSpPr>
                <a:spLocks noChangeShapeType="1"/>
              </p:cNvSpPr>
              <p:nvPr/>
            </p:nvSpPr>
            <p:spPr bwMode="auto">
              <a:xfrm>
                <a:off x="1271" y="1453"/>
                <a:ext cx="1" cy="18"/>
              </a:xfrm>
              <a:prstGeom prst="line">
                <a:avLst/>
              </a:prstGeom>
              <a:noFill/>
              <a:ln w="9525">
                <a:solidFill>
                  <a:srgbClr val="FF0000"/>
                </a:solidFill>
                <a:round/>
                <a:headEnd/>
                <a:tailEnd/>
              </a:ln>
            </p:spPr>
            <p:txBody>
              <a:bodyPr/>
              <a:lstStyle/>
              <a:p>
                <a:endParaRPr lang="fr-FR"/>
              </a:p>
            </p:txBody>
          </p:sp>
          <p:sp>
            <p:nvSpPr>
              <p:cNvPr id="52935" name="Line 3783"/>
              <p:cNvSpPr>
                <a:spLocks noChangeShapeType="1"/>
              </p:cNvSpPr>
              <p:nvPr/>
            </p:nvSpPr>
            <p:spPr bwMode="auto">
              <a:xfrm flipH="1">
                <a:off x="1253" y="1453"/>
                <a:ext cx="18" cy="1"/>
              </a:xfrm>
              <a:prstGeom prst="line">
                <a:avLst/>
              </a:prstGeom>
              <a:noFill/>
              <a:ln w="9525">
                <a:solidFill>
                  <a:srgbClr val="FF0000"/>
                </a:solidFill>
                <a:round/>
                <a:headEnd/>
                <a:tailEnd/>
              </a:ln>
            </p:spPr>
            <p:txBody>
              <a:bodyPr/>
              <a:lstStyle/>
              <a:p>
                <a:endParaRPr lang="fr-FR"/>
              </a:p>
            </p:txBody>
          </p:sp>
          <p:sp>
            <p:nvSpPr>
              <p:cNvPr id="52936" name="Line 3784"/>
              <p:cNvSpPr>
                <a:spLocks noChangeShapeType="1"/>
              </p:cNvSpPr>
              <p:nvPr/>
            </p:nvSpPr>
            <p:spPr bwMode="auto">
              <a:xfrm>
                <a:off x="1271" y="1453"/>
                <a:ext cx="18" cy="1"/>
              </a:xfrm>
              <a:prstGeom prst="line">
                <a:avLst/>
              </a:prstGeom>
              <a:noFill/>
              <a:ln w="9525">
                <a:solidFill>
                  <a:srgbClr val="FF0000"/>
                </a:solidFill>
                <a:round/>
                <a:headEnd/>
                <a:tailEnd/>
              </a:ln>
            </p:spPr>
            <p:txBody>
              <a:bodyPr/>
              <a:lstStyle/>
              <a:p>
                <a:endParaRPr lang="fr-FR"/>
              </a:p>
            </p:txBody>
          </p:sp>
          <p:sp>
            <p:nvSpPr>
              <p:cNvPr id="52937" name="Rectangle 3785"/>
              <p:cNvSpPr>
                <a:spLocks noChangeArrowheads="1"/>
              </p:cNvSpPr>
              <p:nvPr/>
            </p:nvSpPr>
            <p:spPr bwMode="auto">
              <a:xfrm>
                <a:off x="1265" y="1405"/>
                <a:ext cx="42" cy="42"/>
              </a:xfrm>
              <a:prstGeom prst="rect">
                <a:avLst/>
              </a:prstGeom>
              <a:noFill/>
              <a:ln w="9525">
                <a:noFill/>
                <a:miter lim="800000"/>
                <a:headEnd/>
                <a:tailEnd/>
              </a:ln>
            </p:spPr>
            <p:txBody>
              <a:bodyPr/>
              <a:lstStyle/>
              <a:p>
                <a:endParaRPr lang="fr-FR"/>
              </a:p>
            </p:txBody>
          </p:sp>
          <p:sp>
            <p:nvSpPr>
              <p:cNvPr id="52938" name="Line 3786"/>
              <p:cNvSpPr>
                <a:spLocks noChangeShapeType="1"/>
              </p:cNvSpPr>
              <p:nvPr/>
            </p:nvSpPr>
            <p:spPr bwMode="auto">
              <a:xfrm flipV="1">
                <a:off x="1283" y="1405"/>
                <a:ext cx="1" cy="18"/>
              </a:xfrm>
              <a:prstGeom prst="line">
                <a:avLst/>
              </a:prstGeom>
              <a:noFill/>
              <a:ln w="9525">
                <a:solidFill>
                  <a:srgbClr val="FF0000"/>
                </a:solidFill>
                <a:round/>
                <a:headEnd/>
                <a:tailEnd/>
              </a:ln>
            </p:spPr>
            <p:txBody>
              <a:bodyPr/>
              <a:lstStyle/>
              <a:p>
                <a:endParaRPr lang="fr-FR"/>
              </a:p>
            </p:txBody>
          </p:sp>
          <p:sp>
            <p:nvSpPr>
              <p:cNvPr id="52939" name="Line 3787"/>
              <p:cNvSpPr>
                <a:spLocks noChangeShapeType="1"/>
              </p:cNvSpPr>
              <p:nvPr/>
            </p:nvSpPr>
            <p:spPr bwMode="auto">
              <a:xfrm>
                <a:off x="1283" y="1423"/>
                <a:ext cx="1" cy="18"/>
              </a:xfrm>
              <a:prstGeom prst="line">
                <a:avLst/>
              </a:prstGeom>
              <a:noFill/>
              <a:ln w="9525">
                <a:solidFill>
                  <a:srgbClr val="FF0000"/>
                </a:solidFill>
                <a:round/>
                <a:headEnd/>
                <a:tailEnd/>
              </a:ln>
            </p:spPr>
            <p:txBody>
              <a:bodyPr/>
              <a:lstStyle/>
              <a:p>
                <a:endParaRPr lang="fr-FR"/>
              </a:p>
            </p:txBody>
          </p:sp>
          <p:sp>
            <p:nvSpPr>
              <p:cNvPr id="52940" name="Line 3788"/>
              <p:cNvSpPr>
                <a:spLocks noChangeShapeType="1"/>
              </p:cNvSpPr>
              <p:nvPr/>
            </p:nvSpPr>
            <p:spPr bwMode="auto">
              <a:xfrm flipH="1">
                <a:off x="1265" y="1423"/>
                <a:ext cx="18" cy="1"/>
              </a:xfrm>
              <a:prstGeom prst="line">
                <a:avLst/>
              </a:prstGeom>
              <a:noFill/>
              <a:ln w="9525">
                <a:solidFill>
                  <a:srgbClr val="FF0000"/>
                </a:solidFill>
                <a:round/>
                <a:headEnd/>
                <a:tailEnd/>
              </a:ln>
            </p:spPr>
            <p:txBody>
              <a:bodyPr/>
              <a:lstStyle/>
              <a:p>
                <a:endParaRPr lang="fr-FR"/>
              </a:p>
            </p:txBody>
          </p:sp>
          <p:sp>
            <p:nvSpPr>
              <p:cNvPr id="52941" name="Line 3789"/>
              <p:cNvSpPr>
                <a:spLocks noChangeShapeType="1"/>
              </p:cNvSpPr>
              <p:nvPr/>
            </p:nvSpPr>
            <p:spPr bwMode="auto">
              <a:xfrm>
                <a:off x="1283" y="1423"/>
                <a:ext cx="18" cy="1"/>
              </a:xfrm>
              <a:prstGeom prst="line">
                <a:avLst/>
              </a:prstGeom>
              <a:noFill/>
              <a:ln w="9525">
                <a:solidFill>
                  <a:srgbClr val="FF0000"/>
                </a:solidFill>
                <a:round/>
                <a:headEnd/>
                <a:tailEnd/>
              </a:ln>
            </p:spPr>
            <p:txBody>
              <a:bodyPr/>
              <a:lstStyle/>
              <a:p>
                <a:endParaRPr lang="fr-FR"/>
              </a:p>
            </p:txBody>
          </p:sp>
          <p:sp>
            <p:nvSpPr>
              <p:cNvPr id="52942" name="Rectangle 3790"/>
              <p:cNvSpPr>
                <a:spLocks noChangeArrowheads="1"/>
              </p:cNvSpPr>
              <p:nvPr/>
            </p:nvSpPr>
            <p:spPr bwMode="auto">
              <a:xfrm>
                <a:off x="1277" y="1381"/>
                <a:ext cx="42" cy="42"/>
              </a:xfrm>
              <a:prstGeom prst="rect">
                <a:avLst/>
              </a:prstGeom>
              <a:noFill/>
              <a:ln w="9525">
                <a:noFill/>
                <a:miter lim="800000"/>
                <a:headEnd/>
                <a:tailEnd/>
              </a:ln>
            </p:spPr>
            <p:txBody>
              <a:bodyPr/>
              <a:lstStyle/>
              <a:p>
                <a:endParaRPr lang="fr-FR"/>
              </a:p>
            </p:txBody>
          </p:sp>
          <p:sp>
            <p:nvSpPr>
              <p:cNvPr id="52943" name="Line 3791"/>
              <p:cNvSpPr>
                <a:spLocks noChangeShapeType="1"/>
              </p:cNvSpPr>
              <p:nvPr/>
            </p:nvSpPr>
            <p:spPr bwMode="auto">
              <a:xfrm flipV="1">
                <a:off x="1295" y="1381"/>
                <a:ext cx="1" cy="18"/>
              </a:xfrm>
              <a:prstGeom prst="line">
                <a:avLst/>
              </a:prstGeom>
              <a:noFill/>
              <a:ln w="9525">
                <a:solidFill>
                  <a:srgbClr val="FF0000"/>
                </a:solidFill>
                <a:round/>
                <a:headEnd/>
                <a:tailEnd/>
              </a:ln>
            </p:spPr>
            <p:txBody>
              <a:bodyPr/>
              <a:lstStyle/>
              <a:p>
                <a:endParaRPr lang="fr-FR"/>
              </a:p>
            </p:txBody>
          </p:sp>
          <p:sp>
            <p:nvSpPr>
              <p:cNvPr id="52944" name="Line 3792"/>
              <p:cNvSpPr>
                <a:spLocks noChangeShapeType="1"/>
              </p:cNvSpPr>
              <p:nvPr/>
            </p:nvSpPr>
            <p:spPr bwMode="auto">
              <a:xfrm>
                <a:off x="1295" y="1399"/>
                <a:ext cx="1" cy="18"/>
              </a:xfrm>
              <a:prstGeom prst="line">
                <a:avLst/>
              </a:prstGeom>
              <a:noFill/>
              <a:ln w="9525">
                <a:solidFill>
                  <a:srgbClr val="FF0000"/>
                </a:solidFill>
                <a:round/>
                <a:headEnd/>
                <a:tailEnd/>
              </a:ln>
            </p:spPr>
            <p:txBody>
              <a:bodyPr/>
              <a:lstStyle/>
              <a:p>
                <a:endParaRPr lang="fr-FR"/>
              </a:p>
            </p:txBody>
          </p:sp>
          <p:sp>
            <p:nvSpPr>
              <p:cNvPr id="52945" name="Line 3793"/>
              <p:cNvSpPr>
                <a:spLocks noChangeShapeType="1"/>
              </p:cNvSpPr>
              <p:nvPr/>
            </p:nvSpPr>
            <p:spPr bwMode="auto">
              <a:xfrm flipH="1">
                <a:off x="1277" y="1399"/>
                <a:ext cx="18" cy="1"/>
              </a:xfrm>
              <a:prstGeom prst="line">
                <a:avLst/>
              </a:prstGeom>
              <a:noFill/>
              <a:ln w="9525">
                <a:solidFill>
                  <a:srgbClr val="FF0000"/>
                </a:solidFill>
                <a:round/>
                <a:headEnd/>
                <a:tailEnd/>
              </a:ln>
            </p:spPr>
            <p:txBody>
              <a:bodyPr/>
              <a:lstStyle/>
              <a:p>
                <a:endParaRPr lang="fr-FR"/>
              </a:p>
            </p:txBody>
          </p:sp>
          <p:sp>
            <p:nvSpPr>
              <p:cNvPr id="52946" name="Line 3794"/>
              <p:cNvSpPr>
                <a:spLocks noChangeShapeType="1"/>
              </p:cNvSpPr>
              <p:nvPr/>
            </p:nvSpPr>
            <p:spPr bwMode="auto">
              <a:xfrm>
                <a:off x="1295" y="1399"/>
                <a:ext cx="18" cy="1"/>
              </a:xfrm>
              <a:prstGeom prst="line">
                <a:avLst/>
              </a:prstGeom>
              <a:noFill/>
              <a:ln w="9525">
                <a:solidFill>
                  <a:srgbClr val="FF0000"/>
                </a:solidFill>
                <a:round/>
                <a:headEnd/>
                <a:tailEnd/>
              </a:ln>
            </p:spPr>
            <p:txBody>
              <a:bodyPr/>
              <a:lstStyle/>
              <a:p>
                <a:endParaRPr lang="fr-FR"/>
              </a:p>
            </p:txBody>
          </p:sp>
          <p:sp>
            <p:nvSpPr>
              <p:cNvPr id="52947" name="Rectangle 3795"/>
              <p:cNvSpPr>
                <a:spLocks noChangeArrowheads="1"/>
              </p:cNvSpPr>
              <p:nvPr/>
            </p:nvSpPr>
            <p:spPr bwMode="auto">
              <a:xfrm>
                <a:off x="1283" y="1363"/>
                <a:ext cx="42" cy="42"/>
              </a:xfrm>
              <a:prstGeom prst="rect">
                <a:avLst/>
              </a:prstGeom>
              <a:noFill/>
              <a:ln w="9525">
                <a:noFill/>
                <a:miter lim="800000"/>
                <a:headEnd/>
                <a:tailEnd/>
              </a:ln>
            </p:spPr>
            <p:txBody>
              <a:bodyPr/>
              <a:lstStyle/>
              <a:p>
                <a:endParaRPr lang="fr-FR"/>
              </a:p>
            </p:txBody>
          </p:sp>
          <p:sp>
            <p:nvSpPr>
              <p:cNvPr id="52948" name="Line 3796"/>
              <p:cNvSpPr>
                <a:spLocks noChangeShapeType="1"/>
              </p:cNvSpPr>
              <p:nvPr/>
            </p:nvSpPr>
            <p:spPr bwMode="auto">
              <a:xfrm flipV="1">
                <a:off x="1301" y="1363"/>
                <a:ext cx="1" cy="18"/>
              </a:xfrm>
              <a:prstGeom prst="line">
                <a:avLst/>
              </a:prstGeom>
              <a:noFill/>
              <a:ln w="9525">
                <a:solidFill>
                  <a:srgbClr val="FF0000"/>
                </a:solidFill>
                <a:round/>
                <a:headEnd/>
                <a:tailEnd/>
              </a:ln>
            </p:spPr>
            <p:txBody>
              <a:bodyPr/>
              <a:lstStyle/>
              <a:p>
                <a:endParaRPr lang="fr-FR"/>
              </a:p>
            </p:txBody>
          </p:sp>
          <p:sp>
            <p:nvSpPr>
              <p:cNvPr id="52949" name="Line 3797"/>
              <p:cNvSpPr>
                <a:spLocks noChangeShapeType="1"/>
              </p:cNvSpPr>
              <p:nvPr/>
            </p:nvSpPr>
            <p:spPr bwMode="auto">
              <a:xfrm>
                <a:off x="1301" y="1381"/>
                <a:ext cx="1" cy="18"/>
              </a:xfrm>
              <a:prstGeom prst="line">
                <a:avLst/>
              </a:prstGeom>
              <a:noFill/>
              <a:ln w="9525">
                <a:solidFill>
                  <a:srgbClr val="FF0000"/>
                </a:solidFill>
                <a:round/>
                <a:headEnd/>
                <a:tailEnd/>
              </a:ln>
            </p:spPr>
            <p:txBody>
              <a:bodyPr/>
              <a:lstStyle/>
              <a:p>
                <a:endParaRPr lang="fr-FR"/>
              </a:p>
            </p:txBody>
          </p:sp>
          <p:sp>
            <p:nvSpPr>
              <p:cNvPr id="52950" name="Line 3798"/>
              <p:cNvSpPr>
                <a:spLocks noChangeShapeType="1"/>
              </p:cNvSpPr>
              <p:nvPr/>
            </p:nvSpPr>
            <p:spPr bwMode="auto">
              <a:xfrm flipH="1">
                <a:off x="1283" y="1381"/>
                <a:ext cx="18" cy="1"/>
              </a:xfrm>
              <a:prstGeom prst="line">
                <a:avLst/>
              </a:prstGeom>
              <a:noFill/>
              <a:ln w="9525">
                <a:solidFill>
                  <a:srgbClr val="FF0000"/>
                </a:solidFill>
                <a:round/>
                <a:headEnd/>
                <a:tailEnd/>
              </a:ln>
            </p:spPr>
            <p:txBody>
              <a:bodyPr/>
              <a:lstStyle/>
              <a:p>
                <a:endParaRPr lang="fr-FR"/>
              </a:p>
            </p:txBody>
          </p:sp>
          <p:sp>
            <p:nvSpPr>
              <p:cNvPr id="52951" name="Line 3799"/>
              <p:cNvSpPr>
                <a:spLocks noChangeShapeType="1"/>
              </p:cNvSpPr>
              <p:nvPr/>
            </p:nvSpPr>
            <p:spPr bwMode="auto">
              <a:xfrm>
                <a:off x="1301" y="1381"/>
                <a:ext cx="18" cy="1"/>
              </a:xfrm>
              <a:prstGeom prst="line">
                <a:avLst/>
              </a:prstGeom>
              <a:noFill/>
              <a:ln w="9525">
                <a:solidFill>
                  <a:srgbClr val="FF0000"/>
                </a:solidFill>
                <a:round/>
                <a:headEnd/>
                <a:tailEnd/>
              </a:ln>
            </p:spPr>
            <p:txBody>
              <a:bodyPr/>
              <a:lstStyle/>
              <a:p>
                <a:endParaRPr lang="fr-FR"/>
              </a:p>
            </p:txBody>
          </p:sp>
          <p:sp>
            <p:nvSpPr>
              <p:cNvPr id="52952" name="Rectangle 3800"/>
              <p:cNvSpPr>
                <a:spLocks noChangeArrowheads="1"/>
              </p:cNvSpPr>
              <p:nvPr/>
            </p:nvSpPr>
            <p:spPr bwMode="auto">
              <a:xfrm>
                <a:off x="1295" y="1369"/>
                <a:ext cx="42" cy="42"/>
              </a:xfrm>
              <a:prstGeom prst="rect">
                <a:avLst/>
              </a:prstGeom>
              <a:noFill/>
              <a:ln w="9525">
                <a:noFill/>
                <a:miter lim="800000"/>
                <a:headEnd/>
                <a:tailEnd/>
              </a:ln>
            </p:spPr>
            <p:txBody>
              <a:bodyPr/>
              <a:lstStyle/>
              <a:p>
                <a:endParaRPr lang="fr-FR"/>
              </a:p>
            </p:txBody>
          </p:sp>
          <p:sp>
            <p:nvSpPr>
              <p:cNvPr id="52953" name="Line 3801"/>
              <p:cNvSpPr>
                <a:spLocks noChangeShapeType="1"/>
              </p:cNvSpPr>
              <p:nvPr/>
            </p:nvSpPr>
            <p:spPr bwMode="auto">
              <a:xfrm flipV="1">
                <a:off x="1313" y="1369"/>
                <a:ext cx="1" cy="18"/>
              </a:xfrm>
              <a:prstGeom prst="line">
                <a:avLst/>
              </a:prstGeom>
              <a:noFill/>
              <a:ln w="9525">
                <a:solidFill>
                  <a:srgbClr val="FF0000"/>
                </a:solidFill>
                <a:round/>
                <a:headEnd/>
                <a:tailEnd/>
              </a:ln>
            </p:spPr>
            <p:txBody>
              <a:bodyPr/>
              <a:lstStyle/>
              <a:p>
                <a:endParaRPr lang="fr-FR"/>
              </a:p>
            </p:txBody>
          </p:sp>
          <p:sp>
            <p:nvSpPr>
              <p:cNvPr id="52954" name="Line 3802"/>
              <p:cNvSpPr>
                <a:spLocks noChangeShapeType="1"/>
              </p:cNvSpPr>
              <p:nvPr/>
            </p:nvSpPr>
            <p:spPr bwMode="auto">
              <a:xfrm>
                <a:off x="1313" y="1387"/>
                <a:ext cx="1" cy="18"/>
              </a:xfrm>
              <a:prstGeom prst="line">
                <a:avLst/>
              </a:prstGeom>
              <a:noFill/>
              <a:ln w="9525">
                <a:solidFill>
                  <a:srgbClr val="FF0000"/>
                </a:solidFill>
                <a:round/>
                <a:headEnd/>
                <a:tailEnd/>
              </a:ln>
            </p:spPr>
            <p:txBody>
              <a:bodyPr/>
              <a:lstStyle/>
              <a:p>
                <a:endParaRPr lang="fr-FR"/>
              </a:p>
            </p:txBody>
          </p:sp>
          <p:sp>
            <p:nvSpPr>
              <p:cNvPr id="52955" name="Line 3803"/>
              <p:cNvSpPr>
                <a:spLocks noChangeShapeType="1"/>
              </p:cNvSpPr>
              <p:nvPr/>
            </p:nvSpPr>
            <p:spPr bwMode="auto">
              <a:xfrm flipH="1">
                <a:off x="1295" y="1387"/>
                <a:ext cx="18" cy="1"/>
              </a:xfrm>
              <a:prstGeom prst="line">
                <a:avLst/>
              </a:prstGeom>
              <a:noFill/>
              <a:ln w="9525">
                <a:solidFill>
                  <a:srgbClr val="FF0000"/>
                </a:solidFill>
                <a:round/>
                <a:headEnd/>
                <a:tailEnd/>
              </a:ln>
            </p:spPr>
            <p:txBody>
              <a:bodyPr/>
              <a:lstStyle/>
              <a:p>
                <a:endParaRPr lang="fr-FR"/>
              </a:p>
            </p:txBody>
          </p:sp>
          <p:sp>
            <p:nvSpPr>
              <p:cNvPr id="52956" name="Line 3804"/>
              <p:cNvSpPr>
                <a:spLocks noChangeShapeType="1"/>
              </p:cNvSpPr>
              <p:nvPr/>
            </p:nvSpPr>
            <p:spPr bwMode="auto">
              <a:xfrm>
                <a:off x="1313" y="1387"/>
                <a:ext cx="18" cy="1"/>
              </a:xfrm>
              <a:prstGeom prst="line">
                <a:avLst/>
              </a:prstGeom>
              <a:noFill/>
              <a:ln w="9525">
                <a:solidFill>
                  <a:srgbClr val="FF0000"/>
                </a:solidFill>
                <a:round/>
                <a:headEnd/>
                <a:tailEnd/>
              </a:ln>
            </p:spPr>
            <p:txBody>
              <a:bodyPr/>
              <a:lstStyle/>
              <a:p>
                <a:endParaRPr lang="fr-FR"/>
              </a:p>
            </p:txBody>
          </p:sp>
          <p:sp>
            <p:nvSpPr>
              <p:cNvPr id="52957" name="Rectangle 3805"/>
              <p:cNvSpPr>
                <a:spLocks noChangeArrowheads="1"/>
              </p:cNvSpPr>
              <p:nvPr/>
            </p:nvSpPr>
            <p:spPr bwMode="auto">
              <a:xfrm>
                <a:off x="1307" y="1393"/>
                <a:ext cx="42" cy="42"/>
              </a:xfrm>
              <a:prstGeom prst="rect">
                <a:avLst/>
              </a:prstGeom>
              <a:noFill/>
              <a:ln w="9525">
                <a:noFill/>
                <a:miter lim="800000"/>
                <a:headEnd/>
                <a:tailEnd/>
              </a:ln>
            </p:spPr>
            <p:txBody>
              <a:bodyPr/>
              <a:lstStyle/>
              <a:p>
                <a:endParaRPr lang="fr-FR"/>
              </a:p>
            </p:txBody>
          </p:sp>
          <p:sp>
            <p:nvSpPr>
              <p:cNvPr id="52958" name="Line 3806"/>
              <p:cNvSpPr>
                <a:spLocks noChangeShapeType="1"/>
              </p:cNvSpPr>
              <p:nvPr/>
            </p:nvSpPr>
            <p:spPr bwMode="auto">
              <a:xfrm flipV="1">
                <a:off x="1325" y="1393"/>
                <a:ext cx="1" cy="18"/>
              </a:xfrm>
              <a:prstGeom prst="line">
                <a:avLst/>
              </a:prstGeom>
              <a:noFill/>
              <a:ln w="9525">
                <a:solidFill>
                  <a:srgbClr val="FF0000"/>
                </a:solidFill>
                <a:round/>
                <a:headEnd/>
                <a:tailEnd/>
              </a:ln>
            </p:spPr>
            <p:txBody>
              <a:bodyPr/>
              <a:lstStyle/>
              <a:p>
                <a:endParaRPr lang="fr-FR"/>
              </a:p>
            </p:txBody>
          </p:sp>
          <p:sp>
            <p:nvSpPr>
              <p:cNvPr id="52959" name="Line 3807"/>
              <p:cNvSpPr>
                <a:spLocks noChangeShapeType="1"/>
              </p:cNvSpPr>
              <p:nvPr/>
            </p:nvSpPr>
            <p:spPr bwMode="auto">
              <a:xfrm>
                <a:off x="1325" y="1411"/>
                <a:ext cx="1" cy="18"/>
              </a:xfrm>
              <a:prstGeom prst="line">
                <a:avLst/>
              </a:prstGeom>
              <a:noFill/>
              <a:ln w="9525">
                <a:solidFill>
                  <a:srgbClr val="FF0000"/>
                </a:solidFill>
                <a:round/>
                <a:headEnd/>
                <a:tailEnd/>
              </a:ln>
            </p:spPr>
            <p:txBody>
              <a:bodyPr/>
              <a:lstStyle/>
              <a:p>
                <a:endParaRPr lang="fr-FR"/>
              </a:p>
            </p:txBody>
          </p:sp>
          <p:sp>
            <p:nvSpPr>
              <p:cNvPr id="52960" name="Line 3808"/>
              <p:cNvSpPr>
                <a:spLocks noChangeShapeType="1"/>
              </p:cNvSpPr>
              <p:nvPr/>
            </p:nvSpPr>
            <p:spPr bwMode="auto">
              <a:xfrm flipH="1">
                <a:off x="1307" y="1411"/>
                <a:ext cx="18" cy="1"/>
              </a:xfrm>
              <a:prstGeom prst="line">
                <a:avLst/>
              </a:prstGeom>
              <a:noFill/>
              <a:ln w="9525">
                <a:solidFill>
                  <a:srgbClr val="FF0000"/>
                </a:solidFill>
                <a:round/>
                <a:headEnd/>
                <a:tailEnd/>
              </a:ln>
            </p:spPr>
            <p:txBody>
              <a:bodyPr/>
              <a:lstStyle/>
              <a:p>
                <a:endParaRPr lang="fr-FR"/>
              </a:p>
            </p:txBody>
          </p:sp>
          <p:sp>
            <p:nvSpPr>
              <p:cNvPr id="52961" name="Line 3809"/>
              <p:cNvSpPr>
                <a:spLocks noChangeShapeType="1"/>
              </p:cNvSpPr>
              <p:nvPr/>
            </p:nvSpPr>
            <p:spPr bwMode="auto">
              <a:xfrm>
                <a:off x="1325" y="1411"/>
                <a:ext cx="18" cy="1"/>
              </a:xfrm>
              <a:prstGeom prst="line">
                <a:avLst/>
              </a:prstGeom>
              <a:noFill/>
              <a:ln w="9525">
                <a:solidFill>
                  <a:srgbClr val="FF0000"/>
                </a:solidFill>
                <a:round/>
                <a:headEnd/>
                <a:tailEnd/>
              </a:ln>
            </p:spPr>
            <p:txBody>
              <a:bodyPr/>
              <a:lstStyle/>
              <a:p>
                <a:endParaRPr lang="fr-FR"/>
              </a:p>
            </p:txBody>
          </p:sp>
          <p:sp>
            <p:nvSpPr>
              <p:cNvPr id="52962" name="Rectangle 3810"/>
              <p:cNvSpPr>
                <a:spLocks noChangeArrowheads="1"/>
              </p:cNvSpPr>
              <p:nvPr/>
            </p:nvSpPr>
            <p:spPr bwMode="auto">
              <a:xfrm>
                <a:off x="1319" y="1435"/>
                <a:ext cx="42" cy="42"/>
              </a:xfrm>
              <a:prstGeom prst="rect">
                <a:avLst/>
              </a:prstGeom>
              <a:noFill/>
              <a:ln w="9525">
                <a:noFill/>
                <a:miter lim="800000"/>
                <a:headEnd/>
                <a:tailEnd/>
              </a:ln>
            </p:spPr>
            <p:txBody>
              <a:bodyPr/>
              <a:lstStyle/>
              <a:p>
                <a:endParaRPr lang="fr-FR"/>
              </a:p>
            </p:txBody>
          </p:sp>
          <p:sp>
            <p:nvSpPr>
              <p:cNvPr id="52963" name="Line 3811"/>
              <p:cNvSpPr>
                <a:spLocks noChangeShapeType="1"/>
              </p:cNvSpPr>
              <p:nvPr/>
            </p:nvSpPr>
            <p:spPr bwMode="auto">
              <a:xfrm flipV="1">
                <a:off x="1337" y="1435"/>
                <a:ext cx="1" cy="18"/>
              </a:xfrm>
              <a:prstGeom prst="line">
                <a:avLst/>
              </a:prstGeom>
              <a:noFill/>
              <a:ln w="9525">
                <a:solidFill>
                  <a:srgbClr val="FF0000"/>
                </a:solidFill>
                <a:round/>
                <a:headEnd/>
                <a:tailEnd/>
              </a:ln>
            </p:spPr>
            <p:txBody>
              <a:bodyPr/>
              <a:lstStyle/>
              <a:p>
                <a:endParaRPr lang="fr-FR"/>
              </a:p>
            </p:txBody>
          </p:sp>
          <p:sp>
            <p:nvSpPr>
              <p:cNvPr id="52964" name="Line 3812"/>
              <p:cNvSpPr>
                <a:spLocks noChangeShapeType="1"/>
              </p:cNvSpPr>
              <p:nvPr/>
            </p:nvSpPr>
            <p:spPr bwMode="auto">
              <a:xfrm>
                <a:off x="1337" y="1453"/>
                <a:ext cx="1" cy="18"/>
              </a:xfrm>
              <a:prstGeom prst="line">
                <a:avLst/>
              </a:prstGeom>
              <a:noFill/>
              <a:ln w="9525">
                <a:solidFill>
                  <a:srgbClr val="FF0000"/>
                </a:solidFill>
                <a:round/>
                <a:headEnd/>
                <a:tailEnd/>
              </a:ln>
            </p:spPr>
            <p:txBody>
              <a:bodyPr/>
              <a:lstStyle/>
              <a:p>
                <a:endParaRPr lang="fr-FR"/>
              </a:p>
            </p:txBody>
          </p:sp>
          <p:sp>
            <p:nvSpPr>
              <p:cNvPr id="52965" name="Line 3813"/>
              <p:cNvSpPr>
                <a:spLocks noChangeShapeType="1"/>
              </p:cNvSpPr>
              <p:nvPr/>
            </p:nvSpPr>
            <p:spPr bwMode="auto">
              <a:xfrm flipH="1">
                <a:off x="1319" y="1453"/>
                <a:ext cx="18" cy="1"/>
              </a:xfrm>
              <a:prstGeom prst="line">
                <a:avLst/>
              </a:prstGeom>
              <a:noFill/>
              <a:ln w="9525">
                <a:solidFill>
                  <a:srgbClr val="FF0000"/>
                </a:solidFill>
                <a:round/>
                <a:headEnd/>
                <a:tailEnd/>
              </a:ln>
            </p:spPr>
            <p:txBody>
              <a:bodyPr/>
              <a:lstStyle/>
              <a:p>
                <a:endParaRPr lang="fr-FR"/>
              </a:p>
            </p:txBody>
          </p:sp>
          <p:sp>
            <p:nvSpPr>
              <p:cNvPr id="52966" name="Line 3814"/>
              <p:cNvSpPr>
                <a:spLocks noChangeShapeType="1"/>
              </p:cNvSpPr>
              <p:nvPr/>
            </p:nvSpPr>
            <p:spPr bwMode="auto">
              <a:xfrm>
                <a:off x="1337" y="1453"/>
                <a:ext cx="18" cy="1"/>
              </a:xfrm>
              <a:prstGeom prst="line">
                <a:avLst/>
              </a:prstGeom>
              <a:noFill/>
              <a:ln w="9525">
                <a:solidFill>
                  <a:srgbClr val="FF0000"/>
                </a:solidFill>
                <a:round/>
                <a:headEnd/>
                <a:tailEnd/>
              </a:ln>
            </p:spPr>
            <p:txBody>
              <a:bodyPr/>
              <a:lstStyle/>
              <a:p>
                <a:endParaRPr lang="fr-FR"/>
              </a:p>
            </p:txBody>
          </p:sp>
          <p:sp>
            <p:nvSpPr>
              <p:cNvPr id="52967" name="Rectangle 3815"/>
              <p:cNvSpPr>
                <a:spLocks noChangeArrowheads="1"/>
              </p:cNvSpPr>
              <p:nvPr/>
            </p:nvSpPr>
            <p:spPr bwMode="auto">
              <a:xfrm>
                <a:off x="1325" y="1477"/>
                <a:ext cx="42" cy="42"/>
              </a:xfrm>
              <a:prstGeom prst="rect">
                <a:avLst/>
              </a:prstGeom>
              <a:noFill/>
              <a:ln w="9525">
                <a:noFill/>
                <a:miter lim="800000"/>
                <a:headEnd/>
                <a:tailEnd/>
              </a:ln>
            </p:spPr>
            <p:txBody>
              <a:bodyPr/>
              <a:lstStyle/>
              <a:p>
                <a:endParaRPr lang="fr-FR"/>
              </a:p>
            </p:txBody>
          </p:sp>
          <p:sp>
            <p:nvSpPr>
              <p:cNvPr id="52968" name="Line 3816"/>
              <p:cNvSpPr>
                <a:spLocks noChangeShapeType="1"/>
              </p:cNvSpPr>
              <p:nvPr/>
            </p:nvSpPr>
            <p:spPr bwMode="auto">
              <a:xfrm flipV="1">
                <a:off x="1343" y="1477"/>
                <a:ext cx="1" cy="18"/>
              </a:xfrm>
              <a:prstGeom prst="line">
                <a:avLst/>
              </a:prstGeom>
              <a:noFill/>
              <a:ln w="9525">
                <a:solidFill>
                  <a:srgbClr val="FF0000"/>
                </a:solidFill>
                <a:round/>
                <a:headEnd/>
                <a:tailEnd/>
              </a:ln>
            </p:spPr>
            <p:txBody>
              <a:bodyPr/>
              <a:lstStyle/>
              <a:p>
                <a:endParaRPr lang="fr-FR"/>
              </a:p>
            </p:txBody>
          </p:sp>
          <p:sp>
            <p:nvSpPr>
              <p:cNvPr id="52969" name="Line 3817"/>
              <p:cNvSpPr>
                <a:spLocks noChangeShapeType="1"/>
              </p:cNvSpPr>
              <p:nvPr/>
            </p:nvSpPr>
            <p:spPr bwMode="auto">
              <a:xfrm>
                <a:off x="1343" y="1495"/>
                <a:ext cx="1" cy="18"/>
              </a:xfrm>
              <a:prstGeom prst="line">
                <a:avLst/>
              </a:prstGeom>
              <a:noFill/>
              <a:ln w="9525">
                <a:solidFill>
                  <a:srgbClr val="FF0000"/>
                </a:solidFill>
                <a:round/>
                <a:headEnd/>
                <a:tailEnd/>
              </a:ln>
            </p:spPr>
            <p:txBody>
              <a:bodyPr/>
              <a:lstStyle/>
              <a:p>
                <a:endParaRPr lang="fr-FR"/>
              </a:p>
            </p:txBody>
          </p:sp>
          <p:sp>
            <p:nvSpPr>
              <p:cNvPr id="52970" name="Line 3818"/>
              <p:cNvSpPr>
                <a:spLocks noChangeShapeType="1"/>
              </p:cNvSpPr>
              <p:nvPr/>
            </p:nvSpPr>
            <p:spPr bwMode="auto">
              <a:xfrm flipH="1">
                <a:off x="1325" y="1495"/>
                <a:ext cx="18" cy="1"/>
              </a:xfrm>
              <a:prstGeom prst="line">
                <a:avLst/>
              </a:prstGeom>
              <a:noFill/>
              <a:ln w="9525">
                <a:solidFill>
                  <a:srgbClr val="FF0000"/>
                </a:solidFill>
                <a:round/>
                <a:headEnd/>
                <a:tailEnd/>
              </a:ln>
            </p:spPr>
            <p:txBody>
              <a:bodyPr/>
              <a:lstStyle/>
              <a:p>
                <a:endParaRPr lang="fr-FR"/>
              </a:p>
            </p:txBody>
          </p:sp>
          <p:sp>
            <p:nvSpPr>
              <p:cNvPr id="52971" name="Line 3819"/>
              <p:cNvSpPr>
                <a:spLocks noChangeShapeType="1"/>
              </p:cNvSpPr>
              <p:nvPr/>
            </p:nvSpPr>
            <p:spPr bwMode="auto">
              <a:xfrm>
                <a:off x="1343" y="1495"/>
                <a:ext cx="18" cy="1"/>
              </a:xfrm>
              <a:prstGeom prst="line">
                <a:avLst/>
              </a:prstGeom>
              <a:noFill/>
              <a:ln w="9525">
                <a:solidFill>
                  <a:srgbClr val="FF0000"/>
                </a:solidFill>
                <a:round/>
                <a:headEnd/>
                <a:tailEnd/>
              </a:ln>
            </p:spPr>
            <p:txBody>
              <a:bodyPr/>
              <a:lstStyle/>
              <a:p>
                <a:endParaRPr lang="fr-FR"/>
              </a:p>
            </p:txBody>
          </p:sp>
          <p:sp>
            <p:nvSpPr>
              <p:cNvPr id="52972" name="Rectangle 3820"/>
              <p:cNvSpPr>
                <a:spLocks noChangeArrowheads="1"/>
              </p:cNvSpPr>
              <p:nvPr/>
            </p:nvSpPr>
            <p:spPr bwMode="auto">
              <a:xfrm>
                <a:off x="1337" y="1513"/>
                <a:ext cx="42" cy="42"/>
              </a:xfrm>
              <a:prstGeom prst="rect">
                <a:avLst/>
              </a:prstGeom>
              <a:noFill/>
              <a:ln w="9525">
                <a:noFill/>
                <a:miter lim="800000"/>
                <a:headEnd/>
                <a:tailEnd/>
              </a:ln>
            </p:spPr>
            <p:txBody>
              <a:bodyPr/>
              <a:lstStyle/>
              <a:p>
                <a:endParaRPr lang="fr-FR"/>
              </a:p>
            </p:txBody>
          </p:sp>
          <p:sp>
            <p:nvSpPr>
              <p:cNvPr id="52973" name="Line 3821"/>
              <p:cNvSpPr>
                <a:spLocks noChangeShapeType="1"/>
              </p:cNvSpPr>
              <p:nvPr/>
            </p:nvSpPr>
            <p:spPr bwMode="auto">
              <a:xfrm flipV="1">
                <a:off x="1355" y="1513"/>
                <a:ext cx="1" cy="18"/>
              </a:xfrm>
              <a:prstGeom prst="line">
                <a:avLst/>
              </a:prstGeom>
              <a:noFill/>
              <a:ln w="9525">
                <a:solidFill>
                  <a:srgbClr val="FF0000"/>
                </a:solidFill>
                <a:round/>
                <a:headEnd/>
                <a:tailEnd/>
              </a:ln>
            </p:spPr>
            <p:txBody>
              <a:bodyPr/>
              <a:lstStyle/>
              <a:p>
                <a:endParaRPr lang="fr-FR"/>
              </a:p>
            </p:txBody>
          </p:sp>
          <p:sp>
            <p:nvSpPr>
              <p:cNvPr id="52974" name="Line 3822"/>
              <p:cNvSpPr>
                <a:spLocks noChangeShapeType="1"/>
              </p:cNvSpPr>
              <p:nvPr/>
            </p:nvSpPr>
            <p:spPr bwMode="auto">
              <a:xfrm>
                <a:off x="1355" y="1531"/>
                <a:ext cx="1" cy="18"/>
              </a:xfrm>
              <a:prstGeom prst="line">
                <a:avLst/>
              </a:prstGeom>
              <a:noFill/>
              <a:ln w="9525">
                <a:solidFill>
                  <a:srgbClr val="FF0000"/>
                </a:solidFill>
                <a:round/>
                <a:headEnd/>
                <a:tailEnd/>
              </a:ln>
            </p:spPr>
            <p:txBody>
              <a:bodyPr/>
              <a:lstStyle/>
              <a:p>
                <a:endParaRPr lang="fr-FR"/>
              </a:p>
            </p:txBody>
          </p:sp>
          <p:sp>
            <p:nvSpPr>
              <p:cNvPr id="52975" name="Line 3823"/>
              <p:cNvSpPr>
                <a:spLocks noChangeShapeType="1"/>
              </p:cNvSpPr>
              <p:nvPr/>
            </p:nvSpPr>
            <p:spPr bwMode="auto">
              <a:xfrm flipH="1">
                <a:off x="1337" y="1531"/>
                <a:ext cx="18" cy="1"/>
              </a:xfrm>
              <a:prstGeom prst="line">
                <a:avLst/>
              </a:prstGeom>
              <a:noFill/>
              <a:ln w="9525">
                <a:solidFill>
                  <a:srgbClr val="FF0000"/>
                </a:solidFill>
                <a:round/>
                <a:headEnd/>
                <a:tailEnd/>
              </a:ln>
            </p:spPr>
            <p:txBody>
              <a:bodyPr/>
              <a:lstStyle/>
              <a:p>
                <a:endParaRPr lang="fr-FR"/>
              </a:p>
            </p:txBody>
          </p:sp>
          <p:sp>
            <p:nvSpPr>
              <p:cNvPr id="52976" name="Line 3824"/>
              <p:cNvSpPr>
                <a:spLocks noChangeShapeType="1"/>
              </p:cNvSpPr>
              <p:nvPr/>
            </p:nvSpPr>
            <p:spPr bwMode="auto">
              <a:xfrm>
                <a:off x="1355" y="1531"/>
                <a:ext cx="18" cy="1"/>
              </a:xfrm>
              <a:prstGeom prst="line">
                <a:avLst/>
              </a:prstGeom>
              <a:noFill/>
              <a:ln w="9525">
                <a:solidFill>
                  <a:srgbClr val="FF0000"/>
                </a:solidFill>
                <a:round/>
                <a:headEnd/>
                <a:tailEnd/>
              </a:ln>
            </p:spPr>
            <p:txBody>
              <a:bodyPr/>
              <a:lstStyle/>
              <a:p>
                <a:endParaRPr lang="fr-FR"/>
              </a:p>
            </p:txBody>
          </p:sp>
          <p:sp>
            <p:nvSpPr>
              <p:cNvPr id="52977" name="Rectangle 3825"/>
              <p:cNvSpPr>
                <a:spLocks noChangeArrowheads="1"/>
              </p:cNvSpPr>
              <p:nvPr/>
            </p:nvSpPr>
            <p:spPr bwMode="auto">
              <a:xfrm>
                <a:off x="1349" y="1549"/>
                <a:ext cx="42" cy="42"/>
              </a:xfrm>
              <a:prstGeom prst="rect">
                <a:avLst/>
              </a:prstGeom>
              <a:noFill/>
              <a:ln w="9525">
                <a:noFill/>
                <a:miter lim="800000"/>
                <a:headEnd/>
                <a:tailEnd/>
              </a:ln>
            </p:spPr>
            <p:txBody>
              <a:bodyPr/>
              <a:lstStyle/>
              <a:p>
                <a:endParaRPr lang="fr-FR"/>
              </a:p>
            </p:txBody>
          </p:sp>
          <p:sp>
            <p:nvSpPr>
              <p:cNvPr id="52978" name="Line 3826"/>
              <p:cNvSpPr>
                <a:spLocks noChangeShapeType="1"/>
              </p:cNvSpPr>
              <p:nvPr/>
            </p:nvSpPr>
            <p:spPr bwMode="auto">
              <a:xfrm flipV="1">
                <a:off x="1367" y="1549"/>
                <a:ext cx="1" cy="18"/>
              </a:xfrm>
              <a:prstGeom prst="line">
                <a:avLst/>
              </a:prstGeom>
              <a:noFill/>
              <a:ln w="9525">
                <a:solidFill>
                  <a:srgbClr val="FF0000"/>
                </a:solidFill>
                <a:round/>
                <a:headEnd/>
                <a:tailEnd/>
              </a:ln>
            </p:spPr>
            <p:txBody>
              <a:bodyPr/>
              <a:lstStyle/>
              <a:p>
                <a:endParaRPr lang="fr-FR"/>
              </a:p>
            </p:txBody>
          </p:sp>
          <p:sp>
            <p:nvSpPr>
              <p:cNvPr id="52979" name="Line 3827"/>
              <p:cNvSpPr>
                <a:spLocks noChangeShapeType="1"/>
              </p:cNvSpPr>
              <p:nvPr/>
            </p:nvSpPr>
            <p:spPr bwMode="auto">
              <a:xfrm>
                <a:off x="1367" y="1567"/>
                <a:ext cx="1" cy="18"/>
              </a:xfrm>
              <a:prstGeom prst="line">
                <a:avLst/>
              </a:prstGeom>
              <a:noFill/>
              <a:ln w="9525">
                <a:solidFill>
                  <a:srgbClr val="FF0000"/>
                </a:solidFill>
                <a:round/>
                <a:headEnd/>
                <a:tailEnd/>
              </a:ln>
            </p:spPr>
            <p:txBody>
              <a:bodyPr/>
              <a:lstStyle/>
              <a:p>
                <a:endParaRPr lang="fr-FR"/>
              </a:p>
            </p:txBody>
          </p:sp>
          <p:sp>
            <p:nvSpPr>
              <p:cNvPr id="52980" name="Line 3828"/>
              <p:cNvSpPr>
                <a:spLocks noChangeShapeType="1"/>
              </p:cNvSpPr>
              <p:nvPr/>
            </p:nvSpPr>
            <p:spPr bwMode="auto">
              <a:xfrm flipH="1">
                <a:off x="1349" y="1567"/>
                <a:ext cx="18" cy="1"/>
              </a:xfrm>
              <a:prstGeom prst="line">
                <a:avLst/>
              </a:prstGeom>
              <a:noFill/>
              <a:ln w="9525">
                <a:solidFill>
                  <a:srgbClr val="FF0000"/>
                </a:solidFill>
                <a:round/>
                <a:headEnd/>
                <a:tailEnd/>
              </a:ln>
            </p:spPr>
            <p:txBody>
              <a:bodyPr/>
              <a:lstStyle/>
              <a:p>
                <a:endParaRPr lang="fr-FR"/>
              </a:p>
            </p:txBody>
          </p:sp>
          <p:sp>
            <p:nvSpPr>
              <p:cNvPr id="52981" name="Line 3829"/>
              <p:cNvSpPr>
                <a:spLocks noChangeShapeType="1"/>
              </p:cNvSpPr>
              <p:nvPr/>
            </p:nvSpPr>
            <p:spPr bwMode="auto">
              <a:xfrm>
                <a:off x="1367" y="1567"/>
                <a:ext cx="18" cy="1"/>
              </a:xfrm>
              <a:prstGeom prst="line">
                <a:avLst/>
              </a:prstGeom>
              <a:noFill/>
              <a:ln w="9525">
                <a:solidFill>
                  <a:srgbClr val="FF0000"/>
                </a:solidFill>
                <a:round/>
                <a:headEnd/>
                <a:tailEnd/>
              </a:ln>
            </p:spPr>
            <p:txBody>
              <a:bodyPr/>
              <a:lstStyle/>
              <a:p>
                <a:endParaRPr lang="fr-FR"/>
              </a:p>
            </p:txBody>
          </p:sp>
          <p:sp>
            <p:nvSpPr>
              <p:cNvPr id="52982" name="Rectangle 3830"/>
              <p:cNvSpPr>
                <a:spLocks noChangeArrowheads="1"/>
              </p:cNvSpPr>
              <p:nvPr/>
            </p:nvSpPr>
            <p:spPr bwMode="auto">
              <a:xfrm>
                <a:off x="1355" y="1585"/>
                <a:ext cx="42" cy="42"/>
              </a:xfrm>
              <a:prstGeom prst="rect">
                <a:avLst/>
              </a:prstGeom>
              <a:noFill/>
              <a:ln w="9525">
                <a:noFill/>
                <a:miter lim="800000"/>
                <a:headEnd/>
                <a:tailEnd/>
              </a:ln>
            </p:spPr>
            <p:txBody>
              <a:bodyPr/>
              <a:lstStyle/>
              <a:p>
                <a:endParaRPr lang="fr-FR"/>
              </a:p>
            </p:txBody>
          </p:sp>
          <p:sp>
            <p:nvSpPr>
              <p:cNvPr id="52983" name="Line 3831"/>
              <p:cNvSpPr>
                <a:spLocks noChangeShapeType="1"/>
              </p:cNvSpPr>
              <p:nvPr/>
            </p:nvSpPr>
            <p:spPr bwMode="auto">
              <a:xfrm flipV="1">
                <a:off x="1373" y="1585"/>
                <a:ext cx="1" cy="18"/>
              </a:xfrm>
              <a:prstGeom prst="line">
                <a:avLst/>
              </a:prstGeom>
              <a:noFill/>
              <a:ln w="9525">
                <a:solidFill>
                  <a:srgbClr val="FF0000"/>
                </a:solidFill>
                <a:round/>
                <a:headEnd/>
                <a:tailEnd/>
              </a:ln>
            </p:spPr>
            <p:txBody>
              <a:bodyPr/>
              <a:lstStyle/>
              <a:p>
                <a:endParaRPr lang="fr-FR"/>
              </a:p>
            </p:txBody>
          </p:sp>
          <p:sp>
            <p:nvSpPr>
              <p:cNvPr id="52984" name="Line 3832"/>
              <p:cNvSpPr>
                <a:spLocks noChangeShapeType="1"/>
              </p:cNvSpPr>
              <p:nvPr/>
            </p:nvSpPr>
            <p:spPr bwMode="auto">
              <a:xfrm>
                <a:off x="1373" y="1603"/>
                <a:ext cx="1" cy="18"/>
              </a:xfrm>
              <a:prstGeom prst="line">
                <a:avLst/>
              </a:prstGeom>
              <a:noFill/>
              <a:ln w="9525">
                <a:solidFill>
                  <a:srgbClr val="FF0000"/>
                </a:solidFill>
                <a:round/>
                <a:headEnd/>
                <a:tailEnd/>
              </a:ln>
            </p:spPr>
            <p:txBody>
              <a:bodyPr/>
              <a:lstStyle/>
              <a:p>
                <a:endParaRPr lang="fr-FR"/>
              </a:p>
            </p:txBody>
          </p:sp>
          <p:sp>
            <p:nvSpPr>
              <p:cNvPr id="52985" name="Line 3833"/>
              <p:cNvSpPr>
                <a:spLocks noChangeShapeType="1"/>
              </p:cNvSpPr>
              <p:nvPr/>
            </p:nvSpPr>
            <p:spPr bwMode="auto">
              <a:xfrm flipH="1">
                <a:off x="1355" y="1603"/>
                <a:ext cx="18" cy="1"/>
              </a:xfrm>
              <a:prstGeom prst="line">
                <a:avLst/>
              </a:prstGeom>
              <a:noFill/>
              <a:ln w="9525">
                <a:solidFill>
                  <a:srgbClr val="FF0000"/>
                </a:solidFill>
                <a:round/>
                <a:headEnd/>
                <a:tailEnd/>
              </a:ln>
            </p:spPr>
            <p:txBody>
              <a:bodyPr/>
              <a:lstStyle/>
              <a:p>
                <a:endParaRPr lang="fr-FR"/>
              </a:p>
            </p:txBody>
          </p:sp>
          <p:sp>
            <p:nvSpPr>
              <p:cNvPr id="52986" name="Line 3834"/>
              <p:cNvSpPr>
                <a:spLocks noChangeShapeType="1"/>
              </p:cNvSpPr>
              <p:nvPr/>
            </p:nvSpPr>
            <p:spPr bwMode="auto">
              <a:xfrm>
                <a:off x="1373" y="1603"/>
                <a:ext cx="18" cy="1"/>
              </a:xfrm>
              <a:prstGeom prst="line">
                <a:avLst/>
              </a:prstGeom>
              <a:noFill/>
              <a:ln w="9525">
                <a:solidFill>
                  <a:srgbClr val="FF0000"/>
                </a:solidFill>
                <a:round/>
                <a:headEnd/>
                <a:tailEnd/>
              </a:ln>
            </p:spPr>
            <p:txBody>
              <a:bodyPr/>
              <a:lstStyle/>
              <a:p>
                <a:endParaRPr lang="fr-FR"/>
              </a:p>
            </p:txBody>
          </p:sp>
          <p:sp>
            <p:nvSpPr>
              <p:cNvPr id="52987" name="Rectangle 3835"/>
              <p:cNvSpPr>
                <a:spLocks noChangeArrowheads="1"/>
              </p:cNvSpPr>
              <p:nvPr/>
            </p:nvSpPr>
            <p:spPr bwMode="auto">
              <a:xfrm>
                <a:off x="1367" y="1603"/>
                <a:ext cx="42" cy="42"/>
              </a:xfrm>
              <a:prstGeom prst="rect">
                <a:avLst/>
              </a:prstGeom>
              <a:noFill/>
              <a:ln w="9525">
                <a:noFill/>
                <a:miter lim="800000"/>
                <a:headEnd/>
                <a:tailEnd/>
              </a:ln>
            </p:spPr>
            <p:txBody>
              <a:bodyPr/>
              <a:lstStyle/>
              <a:p>
                <a:endParaRPr lang="fr-FR"/>
              </a:p>
            </p:txBody>
          </p:sp>
          <p:sp>
            <p:nvSpPr>
              <p:cNvPr id="52988" name="Line 3836"/>
              <p:cNvSpPr>
                <a:spLocks noChangeShapeType="1"/>
              </p:cNvSpPr>
              <p:nvPr/>
            </p:nvSpPr>
            <p:spPr bwMode="auto">
              <a:xfrm flipV="1">
                <a:off x="1385" y="1603"/>
                <a:ext cx="1" cy="18"/>
              </a:xfrm>
              <a:prstGeom prst="line">
                <a:avLst/>
              </a:prstGeom>
              <a:noFill/>
              <a:ln w="9525">
                <a:solidFill>
                  <a:srgbClr val="FF0000"/>
                </a:solidFill>
                <a:round/>
                <a:headEnd/>
                <a:tailEnd/>
              </a:ln>
            </p:spPr>
            <p:txBody>
              <a:bodyPr/>
              <a:lstStyle/>
              <a:p>
                <a:endParaRPr lang="fr-FR"/>
              </a:p>
            </p:txBody>
          </p:sp>
          <p:sp>
            <p:nvSpPr>
              <p:cNvPr id="52989" name="Line 3837"/>
              <p:cNvSpPr>
                <a:spLocks noChangeShapeType="1"/>
              </p:cNvSpPr>
              <p:nvPr/>
            </p:nvSpPr>
            <p:spPr bwMode="auto">
              <a:xfrm>
                <a:off x="1385" y="1621"/>
                <a:ext cx="1" cy="18"/>
              </a:xfrm>
              <a:prstGeom prst="line">
                <a:avLst/>
              </a:prstGeom>
              <a:noFill/>
              <a:ln w="9525">
                <a:solidFill>
                  <a:srgbClr val="FF0000"/>
                </a:solidFill>
                <a:round/>
                <a:headEnd/>
                <a:tailEnd/>
              </a:ln>
            </p:spPr>
            <p:txBody>
              <a:bodyPr/>
              <a:lstStyle/>
              <a:p>
                <a:endParaRPr lang="fr-FR"/>
              </a:p>
            </p:txBody>
          </p:sp>
          <p:sp>
            <p:nvSpPr>
              <p:cNvPr id="52990" name="Line 3838"/>
              <p:cNvSpPr>
                <a:spLocks noChangeShapeType="1"/>
              </p:cNvSpPr>
              <p:nvPr/>
            </p:nvSpPr>
            <p:spPr bwMode="auto">
              <a:xfrm flipH="1">
                <a:off x="1367" y="1621"/>
                <a:ext cx="18" cy="1"/>
              </a:xfrm>
              <a:prstGeom prst="line">
                <a:avLst/>
              </a:prstGeom>
              <a:noFill/>
              <a:ln w="9525">
                <a:solidFill>
                  <a:srgbClr val="FF0000"/>
                </a:solidFill>
                <a:round/>
                <a:headEnd/>
                <a:tailEnd/>
              </a:ln>
            </p:spPr>
            <p:txBody>
              <a:bodyPr/>
              <a:lstStyle/>
              <a:p>
                <a:endParaRPr lang="fr-FR"/>
              </a:p>
            </p:txBody>
          </p:sp>
          <p:sp>
            <p:nvSpPr>
              <p:cNvPr id="52991" name="Line 3839"/>
              <p:cNvSpPr>
                <a:spLocks noChangeShapeType="1"/>
              </p:cNvSpPr>
              <p:nvPr/>
            </p:nvSpPr>
            <p:spPr bwMode="auto">
              <a:xfrm>
                <a:off x="1385" y="1621"/>
                <a:ext cx="18" cy="1"/>
              </a:xfrm>
              <a:prstGeom prst="line">
                <a:avLst/>
              </a:prstGeom>
              <a:noFill/>
              <a:ln w="9525">
                <a:solidFill>
                  <a:srgbClr val="FF0000"/>
                </a:solidFill>
                <a:round/>
                <a:headEnd/>
                <a:tailEnd/>
              </a:ln>
            </p:spPr>
            <p:txBody>
              <a:bodyPr/>
              <a:lstStyle/>
              <a:p>
                <a:endParaRPr lang="fr-FR"/>
              </a:p>
            </p:txBody>
          </p:sp>
          <p:sp>
            <p:nvSpPr>
              <p:cNvPr id="52992" name="Rectangle 3840"/>
              <p:cNvSpPr>
                <a:spLocks noChangeArrowheads="1"/>
              </p:cNvSpPr>
              <p:nvPr/>
            </p:nvSpPr>
            <p:spPr bwMode="auto">
              <a:xfrm>
                <a:off x="1379" y="1615"/>
                <a:ext cx="42" cy="42"/>
              </a:xfrm>
              <a:prstGeom prst="rect">
                <a:avLst/>
              </a:prstGeom>
              <a:noFill/>
              <a:ln w="9525">
                <a:noFill/>
                <a:miter lim="800000"/>
                <a:headEnd/>
                <a:tailEnd/>
              </a:ln>
            </p:spPr>
            <p:txBody>
              <a:bodyPr/>
              <a:lstStyle/>
              <a:p>
                <a:endParaRPr lang="fr-FR"/>
              </a:p>
            </p:txBody>
          </p:sp>
          <p:sp>
            <p:nvSpPr>
              <p:cNvPr id="52993" name="Line 3841"/>
              <p:cNvSpPr>
                <a:spLocks noChangeShapeType="1"/>
              </p:cNvSpPr>
              <p:nvPr/>
            </p:nvSpPr>
            <p:spPr bwMode="auto">
              <a:xfrm flipV="1">
                <a:off x="1397" y="1615"/>
                <a:ext cx="1" cy="18"/>
              </a:xfrm>
              <a:prstGeom prst="line">
                <a:avLst/>
              </a:prstGeom>
              <a:noFill/>
              <a:ln w="9525">
                <a:solidFill>
                  <a:srgbClr val="FF0000"/>
                </a:solidFill>
                <a:round/>
                <a:headEnd/>
                <a:tailEnd/>
              </a:ln>
            </p:spPr>
            <p:txBody>
              <a:bodyPr/>
              <a:lstStyle/>
              <a:p>
                <a:endParaRPr lang="fr-FR"/>
              </a:p>
            </p:txBody>
          </p:sp>
          <p:sp>
            <p:nvSpPr>
              <p:cNvPr id="52994" name="Line 3842"/>
              <p:cNvSpPr>
                <a:spLocks noChangeShapeType="1"/>
              </p:cNvSpPr>
              <p:nvPr/>
            </p:nvSpPr>
            <p:spPr bwMode="auto">
              <a:xfrm>
                <a:off x="1397" y="1633"/>
                <a:ext cx="1" cy="18"/>
              </a:xfrm>
              <a:prstGeom prst="line">
                <a:avLst/>
              </a:prstGeom>
              <a:noFill/>
              <a:ln w="9525">
                <a:solidFill>
                  <a:srgbClr val="FF0000"/>
                </a:solidFill>
                <a:round/>
                <a:headEnd/>
                <a:tailEnd/>
              </a:ln>
            </p:spPr>
            <p:txBody>
              <a:bodyPr/>
              <a:lstStyle/>
              <a:p>
                <a:endParaRPr lang="fr-FR"/>
              </a:p>
            </p:txBody>
          </p:sp>
          <p:sp>
            <p:nvSpPr>
              <p:cNvPr id="52995" name="Line 3843"/>
              <p:cNvSpPr>
                <a:spLocks noChangeShapeType="1"/>
              </p:cNvSpPr>
              <p:nvPr/>
            </p:nvSpPr>
            <p:spPr bwMode="auto">
              <a:xfrm flipH="1">
                <a:off x="1379" y="1633"/>
                <a:ext cx="18" cy="1"/>
              </a:xfrm>
              <a:prstGeom prst="line">
                <a:avLst/>
              </a:prstGeom>
              <a:noFill/>
              <a:ln w="9525">
                <a:solidFill>
                  <a:srgbClr val="FF0000"/>
                </a:solidFill>
                <a:round/>
                <a:headEnd/>
                <a:tailEnd/>
              </a:ln>
            </p:spPr>
            <p:txBody>
              <a:bodyPr/>
              <a:lstStyle/>
              <a:p>
                <a:endParaRPr lang="fr-FR"/>
              </a:p>
            </p:txBody>
          </p:sp>
          <p:sp>
            <p:nvSpPr>
              <p:cNvPr id="52996" name="Line 3844"/>
              <p:cNvSpPr>
                <a:spLocks noChangeShapeType="1"/>
              </p:cNvSpPr>
              <p:nvPr/>
            </p:nvSpPr>
            <p:spPr bwMode="auto">
              <a:xfrm>
                <a:off x="1397" y="1633"/>
                <a:ext cx="18" cy="1"/>
              </a:xfrm>
              <a:prstGeom prst="line">
                <a:avLst/>
              </a:prstGeom>
              <a:noFill/>
              <a:ln w="9525">
                <a:solidFill>
                  <a:srgbClr val="FF0000"/>
                </a:solidFill>
                <a:round/>
                <a:headEnd/>
                <a:tailEnd/>
              </a:ln>
            </p:spPr>
            <p:txBody>
              <a:bodyPr/>
              <a:lstStyle/>
              <a:p>
                <a:endParaRPr lang="fr-FR"/>
              </a:p>
            </p:txBody>
          </p:sp>
          <p:sp>
            <p:nvSpPr>
              <p:cNvPr id="52997" name="Rectangle 3845"/>
              <p:cNvSpPr>
                <a:spLocks noChangeArrowheads="1"/>
              </p:cNvSpPr>
              <p:nvPr/>
            </p:nvSpPr>
            <p:spPr bwMode="auto">
              <a:xfrm>
                <a:off x="1391" y="1651"/>
                <a:ext cx="42" cy="42"/>
              </a:xfrm>
              <a:prstGeom prst="rect">
                <a:avLst/>
              </a:prstGeom>
              <a:noFill/>
              <a:ln w="9525">
                <a:noFill/>
                <a:miter lim="800000"/>
                <a:headEnd/>
                <a:tailEnd/>
              </a:ln>
            </p:spPr>
            <p:txBody>
              <a:bodyPr/>
              <a:lstStyle/>
              <a:p>
                <a:endParaRPr lang="fr-FR"/>
              </a:p>
            </p:txBody>
          </p:sp>
          <p:sp>
            <p:nvSpPr>
              <p:cNvPr id="52998" name="Line 3846"/>
              <p:cNvSpPr>
                <a:spLocks noChangeShapeType="1"/>
              </p:cNvSpPr>
              <p:nvPr/>
            </p:nvSpPr>
            <p:spPr bwMode="auto">
              <a:xfrm flipV="1">
                <a:off x="1409" y="1651"/>
                <a:ext cx="1" cy="18"/>
              </a:xfrm>
              <a:prstGeom prst="line">
                <a:avLst/>
              </a:prstGeom>
              <a:noFill/>
              <a:ln w="9525">
                <a:solidFill>
                  <a:srgbClr val="FF0000"/>
                </a:solidFill>
                <a:round/>
                <a:headEnd/>
                <a:tailEnd/>
              </a:ln>
            </p:spPr>
            <p:txBody>
              <a:bodyPr/>
              <a:lstStyle/>
              <a:p>
                <a:endParaRPr lang="fr-FR"/>
              </a:p>
            </p:txBody>
          </p:sp>
          <p:sp>
            <p:nvSpPr>
              <p:cNvPr id="52999" name="Line 3847"/>
              <p:cNvSpPr>
                <a:spLocks noChangeShapeType="1"/>
              </p:cNvSpPr>
              <p:nvPr/>
            </p:nvSpPr>
            <p:spPr bwMode="auto">
              <a:xfrm>
                <a:off x="1409" y="1669"/>
                <a:ext cx="1" cy="18"/>
              </a:xfrm>
              <a:prstGeom prst="line">
                <a:avLst/>
              </a:prstGeom>
              <a:noFill/>
              <a:ln w="9525">
                <a:solidFill>
                  <a:srgbClr val="FF0000"/>
                </a:solidFill>
                <a:round/>
                <a:headEnd/>
                <a:tailEnd/>
              </a:ln>
            </p:spPr>
            <p:txBody>
              <a:bodyPr/>
              <a:lstStyle/>
              <a:p>
                <a:endParaRPr lang="fr-FR"/>
              </a:p>
            </p:txBody>
          </p:sp>
          <p:sp>
            <p:nvSpPr>
              <p:cNvPr id="53000" name="Line 3848"/>
              <p:cNvSpPr>
                <a:spLocks noChangeShapeType="1"/>
              </p:cNvSpPr>
              <p:nvPr/>
            </p:nvSpPr>
            <p:spPr bwMode="auto">
              <a:xfrm flipH="1">
                <a:off x="1391" y="1669"/>
                <a:ext cx="18" cy="1"/>
              </a:xfrm>
              <a:prstGeom prst="line">
                <a:avLst/>
              </a:prstGeom>
              <a:noFill/>
              <a:ln w="9525">
                <a:solidFill>
                  <a:srgbClr val="FF0000"/>
                </a:solidFill>
                <a:round/>
                <a:headEnd/>
                <a:tailEnd/>
              </a:ln>
            </p:spPr>
            <p:txBody>
              <a:bodyPr/>
              <a:lstStyle/>
              <a:p>
                <a:endParaRPr lang="fr-FR"/>
              </a:p>
            </p:txBody>
          </p:sp>
          <p:sp>
            <p:nvSpPr>
              <p:cNvPr id="53001" name="Line 3849"/>
              <p:cNvSpPr>
                <a:spLocks noChangeShapeType="1"/>
              </p:cNvSpPr>
              <p:nvPr/>
            </p:nvSpPr>
            <p:spPr bwMode="auto">
              <a:xfrm>
                <a:off x="1409" y="1669"/>
                <a:ext cx="18" cy="1"/>
              </a:xfrm>
              <a:prstGeom prst="line">
                <a:avLst/>
              </a:prstGeom>
              <a:noFill/>
              <a:ln w="9525">
                <a:solidFill>
                  <a:srgbClr val="FF0000"/>
                </a:solidFill>
                <a:round/>
                <a:headEnd/>
                <a:tailEnd/>
              </a:ln>
            </p:spPr>
            <p:txBody>
              <a:bodyPr/>
              <a:lstStyle/>
              <a:p>
                <a:endParaRPr lang="fr-FR"/>
              </a:p>
            </p:txBody>
          </p:sp>
          <p:sp>
            <p:nvSpPr>
              <p:cNvPr id="53002" name="Rectangle 3850"/>
              <p:cNvSpPr>
                <a:spLocks noChangeArrowheads="1"/>
              </p:cNvSpPr>
              <p:nvPr/>
            </p:nvSpPr>
            <p:spPr bwMode="auto">
              <a:xfrm>
                <a:off x="1397" y="1699"/>
                <a:ext cx="42" cy="42"/>
              </a:xfrm>
              <a:prstGeom prst="rect">
                <a:avLst/>
              </a:prstGeom>
              <a:noFill/>
              <a:ln w="9525">
                <a:noFill/>
                <a:miter lim="800000"/>
                <a:headEnd/>
                <a:tailEnd/>
              </a:ln>
            </p:spPr>
            <p:txBody>
              <a:bodyPr/>
              <a:lstStyle/>
              <a:p>
                <a:endParaRPr lang="fr-FR"/>
              </a:p>
            </p:txBody>
          </p:sp>
          <p:sp>
            <p:nvSpPr>
              <p:cNvPr id="53003" name="Line 3851"/>
              <p:cNvSpPr>
                <a:spLocks noChangeShapeType="1"/>
              </p:cNvSpPr>
              <p:nvPr/>
            </p:nvSpPr>
            <p:spPr bwMode="auto">
              <a:xfrm flipV="1">
                <a:off x="1415" y="1699"/>
                <a:ext cx="1" cy="18"/>
              </a:xfrm>
              <a:prstGeom prst="line">
                <a:avLst/>
              </a:prstGeom>
              <a:noFill/>
              <a:ln w="9525">
                <a:solidFill>
                  <a:srgbClr val="FF0000"/>
                </a:solidFill>
                <a:round/>
                <a:headEnd/>
                <a:tailEnd/>
              </a:ln>
            </p:spPr>
            <p:txBody>
              <a:bodyPr/>
              <a:lstStyle/>
              <a:p>
                <a:endParaRPr lang="fr-FR"/>
              </a:p>
            </p:txBody>
          </p:sp>
          <p:sp>
            <p:nvSpPr>
              <p:cNvPr id="53004" name="Line 3852"/>
              <p:cNvSpPr>
                <a:spLocks noChangeShapeType="1"/>
              </p:cNvSpPr>
              <p:nvPr/>
            </p:nvSpPr>
            <p:spPr bwMode="auto">
              <a:xfrm>
                <a:off x="1415" y="1717"/>
                <a:ext cx="1" cy="18"/>
              </a:xfrm>
              <a:prstGeom prst="line">
                <a:avLst/>
              </a:prstGeom>
              <a:noFill/>
              <a:ln w="9525">
                <a:solidFill>
                  <a:srgbClr val="FF0000"/>
                </a:solidFill>
                <a:round/>
                <a:headEnd/>
                <a:tailEnd/>
              </a:ln>
            </p:spPr>
            <p:txBody>
              <a:bodyPr/>
              <a:lstStyle/>
              <a:p>
                <a:endParaRPr lang="fr-FR"/>
              </a:p>
            </p:txBody>
          </p:sp>
          <p:sp>
            <p:nvSpPr>
              <p:cNvPr id="53005" name="Line 3853"/>
              <p:cNvSpPr>
                <a:spLocks noChangeShapeType="1"/>
              </p:cNvSpPr>
              <p:nvPr/>
            </p:nvSpPr>
            <p:spPr bwMode="auto">
              <a:xfrm flipH="1">
                <a:off x="1397" y="1717"/>
                <a:ext cx="18" cy="1"/>
              </a:xfrm>
              <a:prstGeom prst="line">
                <a:avLst/>
              </a:prstGeom>
              <a:noFill/>
              <a:ln w="9525">
                <a:solidFill>
                  <a:srgbClr val="FF0000"/>
                </a:solidFill>
                <a:round/>
                <a:headEnd/>
                <a:tailEnd/>
              </a:ln>
            </p:spPr>
            <p:txBody>
              <a:bodyPr/>
              <a:lstStyle/>
              <a:p>
                <a:endParaRPr lang="fr-FR"/>
              </a:p>
            </p:txBody>
          </p:sp>
          <p:sp>
            <p:nvSpPr>
              <p:cNvPr id="53006" name="Line 3854"/>
              <p:cNvSpPr>
                <a:spLocks noChangeShapeType="1"/>
              </p:cNvSpPr>
              <p:nvPr/>
            </p:nvSpPr>
            <p:spPr bwMode="auto">
              <a:xfrm>
                <a:off x="1415" y="1717"/>
                <a:ext cx="18" cy="1"/>
              </a:xfrm>
              <a:prstGeom prst="line">
                <a:avLst/>
              </a:prstGeom>
              <a:noFill/>
              <a:ln w="9525">
                <a:solidFill>
                  <a:srgbClr val="FF0000"/>
                </a:solidFill>
                <a:round/>
                <a:headEnd/>
                <a:tailEnd/>
              </a:ln>
            </p:spPr>
            <p:txBody>
              <a:bodyPr/>
              <a:lstStyle/>
              <a:p>
                <a:endParaRPr lang="fr-FR"/>
              </a:p>
            </p:txBody>
          </p:sp>
          <p:sp>
            <p:nvSpPr>
              <p:cNvPr id="53007" name="Rectangle 3855"/>
              <p:cNvSpPr>
                <a:spLocks noChangeArrowheads="1"/>
              </p:cNvSpPr>
              <p:nvPr/>
            </p:nvSpPr>
            <p:spPr bwMode="auto">
              <a:xfrm>
                <a:off x="1409" y="1747"/>
                <a:ext cx="42" cy="42"/>
              </a:xfrm>
              <a:prstGeom prst="rect">
                <a:avLst/>
              </a:prstGeom>
              <a:noFill/>
              <a:ln w="9525">
                <a:noFill/>
                <a:miter lim="800000"/>
                <a:headEnd/>
                <a:tailEnd/>
              </a:ln>
            </p:spPr>
            <p:txBody>
              <a:bodyPr/>
              <a:lstStyle/>
              <a:p>
                <a:endParaRPr lang="fr-FR"/>
              </a:p>
            </p:txBody>
          </p:sp>
          <p:sp>
            <p:nvSpPr>
              <p:cNvPr id="53008" name="Line 3856"/>
              <p:cNvSpPr>
                <a:spLocks noChangeShapeType="1"/>
              </p:cNvSpPr>
              <p:nvPr/>
            </p:nvSpPr>
            <p:spPr bwMode="auto">
              <a:xfrm flipV="1">
                <a:off x="1427" y="1747"/>
                <a:ext cx="1" cy="18"/>
              </a:xfrm>
              <a:prstGeom prst="line">
                <a:avLst/>
              </a:prstGeom>
              <a:noFill/>
              <a:ln w="9525">
                <a:solidFill>
                  <a:srgbClr val="FF0000"/>
                </a:solidFill>
                <a:round/>
                <a:headEnd/>
                <a:tailEnd/>
              </a:ln>
            </p:spPr>
            <p:txBody>
              <a:bodyPr/>
              <a:lstStyle/>
              <a:p>
                <a:endParaRPr lang="fr-FR"/>
              </a:p>
            </p:txBody>
          </p:sp>
          <p:sp>
            <p:nvSpPr>
              <p:cNvPr id="53009" name="Line 3857"/>
              <p:cNvSpPr>
                <a:spLocks noChangeShapeType="1"/>
              </p:cNvSpPr>
              <p:nvPr/>
            </p:nvSpPr>
            <p:spPr bwMode="auto">
              <a:xfrm>
                <a:off x="1427" y="1765"/>
                <a:ext cx="1" cy="18"/>
              </a:xfrm>
              <a:prstGeom prst="line">
                <a:avLst/>
              </a:prstGeom>
              <a:noFill/>
              <a:ln w="9525">
                <a:solidFill>
                  <a:srgbClr val="FF0000"/>
                </a:solidFill>
                <a:round/>
                <a:headEnd/>
                <a:tailEnd/>
              </a:ln>
            </p:spPr>
            <p:txBody>
              <a:bodyPr/>
              <a:lstStyle/>
              <a:p>
                <a:endParaRPr lang="fr-FR"/>
              </a:p>
            </p:txBody>
          </p:sp>
          <p:sp>
            <p:nvSpPr>
              <p:cNvPr id="53010" name="Line 3858"/>
              <p:cNvSpPr>
                <a:spLocks noChangeShapeType="1"/>
              </p:cNvSpPr>
              <p:nvPr/>
            </p:nvSpPr>
            <p:spPr bwMode="auto">
              <a:xfrm flipH="1">
                <a:off x="1409" y="1765"/>
                <a:ext cx="18" cy="1"/>
              </a:xfrm>
              <a:prstGeom prst="line">
                <a:avLst/>
              </a:prstGeom>
              <a:noFill/>
              <a:ln w="9525">
                <a:solidFill>
                  <a:srgbClr val="FF0000"/>
                </a:solidFill>
                <a:round/>
                <a:headEnd/>
                <a:tailEnd/>
              </a:ln>
            </p:spPr>
            <p:txBody>
              <a:bodyPr/>
              <a:lstStyle/>
              <a:p>
                <a:endParaRPr lang="fr-FR"/>
              </a:p>
            </p:txBody>
          </p:sp>
          <p:sp>
            <p:nvSpPr>
              <p:cNvPr id="53011" name="Line 3859"/>
              <p:cNvSpPr>
                <a:spLocks noChangeShapeType="1"/>
              </p:cNvSpPr>
              <p:nvPr/>
            </p:nvSpPr>
            <p:spPr bwMode="auto">
              <a:xfrm>
                <a:off x="1427" y="1765"/>
                <a:ext cx="18" cy="1"/>
              </a:xfrm>
              <a:prstGeom prst="line">
                <a:avLst/>
              </a:prstGeom>
              <a:noFill/>
              <a:ln w="9525">
                <a:solidFill>
                  <a:srgbClr val="FF0000"/>
                </a:solidFill>
                <a:round/>
                <a:headEnd/>
                <a:tailEnd/>
              </a:ln>
            </p:spPr>
            <p:txBody>
              <a:bodyPr/>
              <a:lstStyle/>
              <a:p>
                <a:endParaRPr lang="fr-FR"/>
              </a:p>
            </p:txBody>
          </p:sp>
          <p:sp>
            <p:nvSpPr>
              <p:cNvPr id="53012" name="Rectangle 3860"/>
              <p:cNvSpPr>
                <a:spLocks noChangeArrowheads="1"/>
              </p:cNvSpPr>
              <p:nvPr/>
            </p:nvSpPr>
            <p:spPr bwMode="auto">
              <a:xfrm>
                <a:off x="1421" y="1777"/>
                <a:ext cx="42" cy="42"/>
              </a:xfrm>
              <a:prstGeom prst="rect">
                <a:avLst/>
              </a:prstGeom>
              <a:noFill/>
              <a:ln w="9525">
                <a:noFill/>
                <a:miter lim="800000"/>
                <a:headEnd/>
                <a:tailEnd/>
              </a:ln>
            </p:spPr>
            <p:txBody>
              <a:bodyPr/>
              <a:lstStyle/>
              <a:p>
                <a:endParaRPr lang="fr-FR"/>
              </a:p>
            </p:txBody>
          </p:sp>
          <p:sp>
            <p:nvSpPr>
              <p:cNvPr id="53013" name="Line 3861"/>
              <p:cNvSpPr>
                <a:spLocks noChangeShapeType="1"/>
              </p:cNvSpPr>
              <p:nvPr/>
            </p:nvSpPr>
            <p:spPr bwMode="auto">
              <a:xfrm flipV="1">
                <a:off x="1439" y="1777"/>
                <a:ext cx="1" cy="18"/>
              </a:xfrm>
              <a:prstGeom prst="line">
                <a:avLst/>
              </a:prstGeom>
              <a:noFill/>
              <a:ln w="9525">
                <a:solidFill>
                  <a:srgbClr val="FF0000"/>
                </a:solidFill>
                <a:round/>
                <a:headEnd/>
                <a:tailEnd/>
              </a:ln>
            </p:spPr>
            <p:txBody>
              <a:bodyPr/>
              <a:lstStyle/>
              <a:p>
                <a:endParaRPr lang="fr-FR"/>
              </a:p>
            </p:txBody>
          </p:sp>
          <p:sp>
            <p:nvSpPr>
              <p:cNvPr id="53014" name="Line 3862"/>
              <p:cNvSpPr>
                <a:spLocks noChangeShapeType="1"/>
              </p:cNvSpPr>
              <p:nvPr/>
            </p:nvSpPr>
            <p:spPr bwMode="auto">
              <a:xfrm>
                <a:off x="1439" y="1795"/>
                <a:ext cx="1" cy="18"/>
              </a:xfrm>
              <a:prstGeom prst="line">
                <a:avLst/>
              </a:prstGeom>
              <a:noFill/>
              <a:ln w="9525">
                <a:solidFill>
                  <a:srgbClr val="FF0000"/>
                </a:solidFill>
                <a:round/>
                <a:headEnd/>
                <a:tailEnd/>
              </a:ln>
            </p:spPr>
            <p:txBody>
              <a:bodyPr/>
              <a:lstStyle/>
              <a:p>
                <a:endParaRPr lang="fr-FR"/>
              </a:p>
            </p:txBody>
          </p:sp>
          <p:sp>
            <p:nvSpPr>
              <p:cNvPr id="53015" name="Line 3863"/>
              <p:cNvSpPr>
                <a:spLocks noChangeShapeType="1"/>
              </p:cNvSpPr>
              <p:nvPr/>
            </p:nvSpPr>
            <p:spPr bwMode="auto">
              <a:xfrm flipH="1">
                <a:off x="1421" y="1795"/>
                <a:ext cx="18" cy="1"/>
              </a:xfrm>
              <a:prstGeom prst="line">
                <a:avLst/>
              </a:prstGeom>
              <a:noFill/>
              <a:ln w="9525">
                <a:solidFill>
                  <a:srgbClr val="FF0000"/>
                </a:solidFill>
                <a:round/>
                <a:headEnd/>
                <a:tailEnd/>
              </a:ln>
            </p:spPr>
            <p:txBody>
              <a:bodyPr/>
              <a:lstStyle/>
              <a:p>
                <a:endParaRPr lang="fr-FR"/>
              </a:p>
            </p:txBody>
          </p:sp>
          <p:sp>
            <p:nvSpPr>
              <p:cNvPr id="53016" name="Line 3864"/>
              <p:cNvSpPr>
                <a:spLocks noChangeShapeType="1"/>
              </p:cNvSpPr>
              <p:nvPr/>
            </p:nvSpPr>
            <p:spPr bwMode="auto">
              <a:xfrm>
                <a:off x="1439" y="1795"/>
                <a:ext cx="18" cy="1"/>
              </a:xfrm>
              <a:prstGeom prst="line">
                <a:avLst/>
              </a:prstGeom>
              <a:noFill/>
              <a:ln w="9525">
                <a:solidFill>
                  <a:srgbClr val="FF0000"/>
                </a:solidFill>
                <a:round/>
                <a:headEnd/>
                <a:tailEnd/>
              </a:ln>
            </p:spPr>
            <p:txBody>
              <a:bodyPr/>
              <a:lstStyle/>
              <a:p>
                <a:endParaRPr lang="fr-FR"/>
              </a:p>
            </p:txBody>
          </p:sp>
          <p:sp>
            <p:nvSpPr>
              <p:cNvPr id="53017" name="Rectangle 3865"/>
              <p:cNvSpPr>
                <a:spLocks noChangeArrowheads="1"/>
              </p:cNvSpPr>
              <p:nvPr/>
            </p:nvSpPr>
            <p:spPr bwMode="auto">
              <a:xfrm>
                <a:off x="1433" y="1783"/>
                <a:ext cx="42" cy="42"/>
              </a:xfrm>
              <a:prstGeom prst="rect">
                <a:avLst/>
              </a:prstGeom>
              <a:noFill/>
              <a:ln w="9525">
                <a:noFill/>
                <a:miter lim="800000"/>
                <a:headEnd/>
                <a:tailEnd/>
              </a:ln>
            </p:spPr>
            <p:txBody>
              <a:bodyPr/>
              <a:lstStyle/>
              <a:p>
                <a:endParaRPr lang="fr-FR"/>
              </a:p>
            </p:txBody>
          </p:sp>
          <p:sp>
            <p:nvSpPr>
              <p:cNvPr id="53018" name="Line 3866"/>
              <p:cNvSpPr>
                <a:spLocks noChangeShapeType="1"/>
              </p:cNvSpPr>
              <p:nvPr/>
            </p:nvSpPr>
            <p:spPr bwMode="auto">
              <a:xfrm flipV="1">
                <a:off x="1451" y="1783"/>
                <a:ext cx="1" cy="18"/>
              </a:xfrm>
              <a:prstGeom prst="line">
                <a:avLst/>
              </a:prstGeom>
              <a:noFill/>
              <a:ln w="9525">
                <a:solidFill>
                  <a:srgbClr val="FF0000"/>
                </a:solidFill>
                <a:round/>
                <a:headEnd/>
                <a:tailEnd/>
              </a:ln>
            </p:spPr>
            <p:txBody>
              <a:bodyPr/>
              <a:lstStyle/>
              <a:p>
                <a:endParaRPr lang="fr-FR"/>
              </a:p>
            </p:txBody>
          </p:sp>
          <p:sp>
            <p:nvSpPr>
              <p:cNvPr id="53019" name="Line 3867"/>
              <p:cNvSpPr>
                <a:spLocks noChangeShapeType="1"/>
              </p:cNvSpPr>
              <p:nvPr/>
            </p:nvSpPr>
            <p:spPr bwMode="auto">
              <a:xfrm>
                <a:off x="1451" y="1801"/>
                <a:ext cx="1" cy="18"/>
              </a:xfrm>
              <a:prstGeom prst="line">
                <a:avLst/>
              </a:prstGeom>
              <a:noFill/>
              <a:ln w="9525">
                <a:solidFill>
                  <a:srgbClr val="FF0000"/>
                </a:solidFill>
                <a:round/>
                <a:headEnd/>
                <a:tailEnd/>
              </a:ln>
            </p:spPr>
            <p:txBody>
              <a:bodyPr/>
              <a:lstStyle/>
              <a:p>
                <a:endParaRPr lang="fr-FR"/>
              </a:p>
            </p:txBody>
          </p:sp>
          <p:sp>
            <p:nvSpPr>
              <p:cNvPr id="53020" name="Line 3868"/>
              <p:cNvSpPr>
                <a:spLocks noChangeShapeType="1"/>
              </p:cNvSpPr>
              <p:nvPr/>
            </p:nvSpPr>
            <p:spPr bwMode="auto">
              <a:xfrm flipH="1">
                <a:off x="1433" y="1801"/>
                <a:ext cx="18" cy="1"/>
              </a:xfrm>
              <a:prstGeom prst="line">
                <a:avLst/>
              </a:prstGeom>
              <a:noFill/>
              <a:ln w="9525">
                <a:solidFill>
                  <a:srgbClr val="FF0000"/>
                </a:solidFill>
                <a:round/>
                <a:headEnd/>
                <a:tailEnd/>
              </a:ln>
            </p:spPr>
            <p:txBody>
              <a:bodyPr/>
              <a:lstStyle/>
              <a:p>
                <a:endParaRPr lang="fr-FR"/>
              </a:p>
            </p:txBody>
          </p:sp>
          <p:sp>
            <p:nvSpPr>
              <p:cNvPr id="53021" name="Line 3869"/>
              <p:cNvSpPr>
                <a:spLocks noChangeShapeType="1"/>
              </p:cNvSpPr>
              <p:nvPr/>
            </p:nvSpPr>
            <p:spPr bwMode="auto">
              <a:xfrm>
                <a:off x="1451" y="1801"/>
                <a:ext cx="18" cy="1"/>
              </a:xfrm>
              <a:prstGeom prst="line">
                <a:avLst/>
              </a:prstGeom>
              <a:noFill/>
              <a:ln w="9525">
                <a:solidFill>
                  <a:srgbClr val="FF0000"/>
                </a:solidFill>
                <a:round/>
                <a:headEnd/>
                <a:tailEnd/>
              </a:ln>
            </p:spPr>
            <p:txBody>
              <a:bodyPr/>
              <a:lstStyle/>
              <a:p>
                <a:endParaRPr lang="fr-FR"/>
              </a:p>
            </p:txBody>
          </p:sp>
          <p:sp>
            <p:nvSpPr>
              <p:cNvPr id="53022" name="Rectangle 3870"/>
              <p:cNvSpPr>
                <a:spLocks noChangeArrowheads="1"/>
              </p:cNvSpPr>
              <p:nvPr/>
            </p:nvSpPr>
            <p:spPr bwMode="auto">
              <a:xfrm>
                <a:off x="1439" y="1765"/>
                <a:ext cx="42" cy="42"/>
              </a:xfrm>
              <a:prstGeom prst="rect">
                <a:avLst/>
              </a:prstGeom>
              <a:noFill/>
              <a:ln w="9525">
                <a:noFill/>
                <a:miter lim="800000"/>
                <a:headEnd/>
                <a:tailEnd/>
              </a:ln>
            </p:spPr>
            <p:txBody>
              <a:bodyPr/>
              <a:lstStyle/>
              <a:p>
                <a:endParaRPr lang="fr-FR"/>
              </a:p>
            </p:txBody>
          </p:sp>
          <p:sp>
            <p:nvSpPr>
              <p:cNvPr id="53023" name="Line 3871"/>
              <p:cNvSpPr>
                <a:spLocks noChangeShapeType="1"/>
              </p:cNvSpPr>
              <p:nvPr/>
            </p:nvSpPr>
            <p:spPr bwMode="auto">
              <a:xfrm flipV="1">
                <a:off x="1457" y="1765"/>
                <a:ext cx="1" cy="18"/>
              </a:xfrm>
              <a:prstGeom prst="line">
                <a:avLst/>
              </a:prstGeom>
              <a:noFill/>
              <a:ln w="9525">
                <a:solidFill>
                  <a:srgbClr val="FF0000"/>
                </a:solidFill>
                <a:round/>
                <a:headEnd/>
                <a:tailEnd/>
              </a:ln>
            </p:spPr>
            <p:txBody>
              <a:bodyPr/>
              <a:lstStyle/>
              <a:p>
                <a:endParaRPr lang="fr-FR"/>
              </a:p>
            </p:txBody>
          </p:sp>
          <p:sp>
            <p:nvSpPr>
              <p:cNvPr id="53024" name="Line 3872"/>
              <p:cNvSpPr>
                <a:spLocks noChangeShapeType="1"/>
              </p:cNvSpPr>
              <p:nvPr/>
            </p:nvSpPr>
            <p:spPr bwMode="auto">
              <a:xfrm>
                <a:off x="1457" y="1783"/>
                <a:ext cx="1" cy="18"/>
              </a:xfrm>
              <a:prstGeom prst="line">
                <a:avLst/>
              </a:prstGeom>
              <a:noFill/>
              <a:ln w="9525">
                <a:solidFill>
                  <a:srgbClr val="FF0000"/>
                </a:solidFill>
                <a:round/>
                <a:headEnd/>
                <a:tailEnd/>
              </a:ln>
            </p:spPr>
            <p:txBody>
              <a:bodyPr/>
              <a:lstStyle/>
              <a:p>
                <a:endParaRPr lang="fr-FR"/>
              </a:p>
            </p:txBody>
          </p:sp>
          <p:sp>
            <p:nvSpPr>
              <p:cNvPr id="53025" name="Line 3873"/>
              <p:cNvSpPr>
                <a:spLocks noChangeShapeType="1"/>
              </p:cNvSpPr>
              <p:nvPr/>
            </p:nvSpPr>
            <p:spPr bwMode="auto">
              <a:xfrm flipH="1">
                <a:off x="1439" y="1783"/>
                <a:ext cx="18" cy="1"/>
              </a:xfrm>
              <a:prstGeom prst="line">
                <a:avLst/>
              </a:prstGeom>
              <a:noFill/>
              <a:ln w="9525">
                <a:solidFill>
                  <a:srgbClr val="FF0000"/>
                </a:solidFill>
                <a:round/>
                <a:headEnd/>
                <a:tailEnd/>
              </a:ln>
            </p:spPr>
            <p:txBody>
              <a:bodyPr/>
              <a:lstStyle/>
              <a:p>
                <a:endParaRPr lang="fr-FR"/>
              </a:p>
            </p:txBody>
          </p:sp>
          <p:sp>
            <p:nvSpPr>
              <p:cNvPr id="53026" name="Line 3874"/>
              <p:cNvSpPr>
                <a:spLocks noChangeShapeType="1"/>
              </p:cNvSpPr>
              <p:nvPr/>
            </p:nvSpPr>
            <p:spPr bwMode="auto">
              <a:xfrm>
                <a:off x="1457" y="1783"/>
                <a:ext cx="18" cy="1"/>
              </a:xfrm>
              <a:prstGeom prst="line">
                <a:avLst/>
              </a:prstGeom>
              <a:noFill/>
              <a:ln w="9525">
                <a:solidFill>
                  <a:srgbClr val="FF0000"/>
                </a:solidFill>
                <a:round/>
                <a:headEnd/>
                <a:tailEnd/>
              </a:ln>
            </p:spPr>
            <p:txBody>
              <a:bodyPr/>
              <a:lstStyle/>
              <a:p>
                <a:endParaRPr lang="fr-FR"/>
              </a:p>
            </p:txBody>
          </p:sp>
          <p:sp>
            <p:nvSpPr>
              <p:cNvPr id="53027" name="Rectangle 3875"/>
              <p:cNvSpPr>
                <a:spLocks noChangeArrowheads="1"/>
              </p:cNvSpPr>
              <p:nvPr/>
            </p:nvSpPr>
            <p:spPr bwMode="auto">
              <a:xfrm>
                <a:off x="1451" y="1717"/>
                <a:ext cx="42" cy="42"/>
              </a:xfrm>
              <a:prstGeom prst="rect">
                <a:avLst/>
              </a:prstGeom>
              <a:noFill/>
              <a:ln w="9525">
                <a:noFill/>
                <a:miter lim="800000"/>
                <a:headEnd/>
                <a:tailEnd/>
              </a:ln>
            </p:spPr>
            <p:txBody>
              <a:bodyPr/>
              <a:lstStyle/>
              <a:p>
                <a:endParaRPr lang="fr-FR"/>
              </a:p>
            </p:txBody>
          </p:sp>
          <p:sp>
            <p:nvSpPr>
              <p:cNvPr id="53028" name="Line 3876"/>
              <p:cNvSpPr>
                <a:spLocks noChangeShapeType="1"/>
              </p:cNvSpPr>
              <p:nvPr/>
            </p:nvSpPr>
            <p:spPr bwMode="auto">
              <a:xfrm flipV="1">
                <a:off x="1469" y="1717"/>
                <a:ext cx="1" cy="18"/>
              </a:xfrm>
              <a:prstGeom prst="line">
                <a:avLst/>
              </a:prstGeom>
              <a:noFill/>
              <a:ln w="9525">
                <a:solidFill>
                  <a:srgbClr val="FF0000"/>
                </a:solidFill>
                <a:round/>
                <a:headEnd/>
                <a:tailEnd/>
              </a:ln>
            </p:spPr>
            <p:txBody>
              <a:bodyPr/>
              <a:lstStyle/>
              <a:p>
                <a:endParaRPr lang="fr-FR"/>
              </a:p>
            </p:txBody>
          </p:sp>
          <p:sp>
            <p:nvSpPr>
              <p:cNvPr id="53029" name="Line 3877"/>
              <p:cNvSpPr>
                <a:spLocks noChangeShapeType="1"/>
              </p:cNvSpPr>
              <p:nvPr/>
            </p:nvSpPr>
            <p:spPr bwMode="auto">
              <a:xfrm>
                <a:off x="1469" y="1735"/>
                <a:ext cx="1" cy="18"/>
              </a:xfrm>
              <a:prstGeom prst="line">
                <a:avLst/>
              </a:prstGeom>
              <a:noFill/>
              <a:ln w="9525">
                <a:solidFill>
                  <a:srgbClr val="FF0000"/>
                </a:solidFill>
                <a:round/>
                <a:headEnd/>
                <a:tailEnd/>
              </a:ln>
            </p:spPr>
            <p:txBody>
              <a:bodyPr/>
              <a:lstStyle/>
              <a:p>
                <a:endParaRPr lang="fr-FR"/>
              </a:p>
            </p:txBody>
          </p:sp>
          <p:sp>
            <p:nvSpPr>
              <p:cNvPr id="53030" name="Line 3878"/>
              <p:cNvSpPr>
                <a:spLocks noChangeShapeType="1"/>
              </p:cNvSpPr>
              <p:nvPr/>
            </p:nvSpPr>
            <p:spPr bwMode="auto">
              <a:xfrm flipH="1">
                <a:off x="1451" y="1735"/>
                <a:ext cx="18" cy="1"/>
              </a:xfrm>
              <a:prstGeom prst="line">
                <a:avLst/>
              </a:prstGeom>
              <a:noFill/>
              <a:ln w="9525">
                <a:solidFill>
                  <a:srgbClr val="FF0000"/>
                </a:solidFill>
                <a:round/>
                <a:headEnd/>
                <a:tailEnd/>
              </a:ln>
            </p:spPr>
            <p:txBody>
              <a:bodyPr/>
              <a:lstStyle/>
              <a:p>
                <a:endParaRPr lang="fr-FR"/>
              </a:p>
            </p:txBody>
          </p:sp>
          <p:sp>
            <p:nvSpPr>
              <p:cNvPr id="53031" name="Line 3879"/>
              <p:cNvSpPr>
                <a:spLocks noChangeShapeType="1"/>
              </p:cNvSpPr>
              <p:nvPr/>
            </p:nvSpPr>
            <p:spPr bwMode="auto">
              <a:xfrm>
                <a:off x="1469" y="1735"/>
                <a:ext cx="18" cy="1"/>
              </a:xfrm>
              <a:prstGeom prst="line">
                <a:avLst/>
              </a:prstGeom>
              <a:noFill/>
              <a:ln w="9525">
                <a:solidFill>
                  <a:srgbClr val="FF0000"/>
                </a:solidFill>
                <a:round/>
                <a:headEnd/>
                <a:tailEnd/>
              </a:ln>
            </p:spPr>
            <p:txBody>
              <a:bodyPr/>
              <a:lstStyle/>
              <a:p>
                <a:endParaRPr lang="fr-FR"/>
              </a:p>
            </p:txBody>
          </p:sp>
          <p:sp>
            <p:nvSpPr>
              <p:cNvPr id="53032" name="Rectangle 3880"/>
              <p:cNvSpPr>
                <a:spLocks noChangeArrowheads="1"/>
              </p:cNvSpPr>
              <p:nvPr/>
            </p:nvSpPr>
            <p:spPr bwMode="auto">
              <a:xfrm>
                <a:off x="1463" y="1663"/>
                <a:ext cx="42" cy="42"/>
              </a:xfrm>
              <a:prstGeom prst="rect">
                <a:avLst/>
              </a:prstGeom>
              <a:noFill/>
              <a:ln w="9525">
                <a:noFill/>
                <a:miter lim="800000"/>
                <a:headEnd/>
                <a:tailEnd/>
              </a:ln>
            </p:spPr>
            <p:txBody>
              <a:bodyPr/>
              <a:lstStyle/>
              <a:p>
                <a:endParaRPr lang="fr-FR"/>
              </a:p>
            </p:txBody>
          </p:sp>
          <p:sp>
            <p:nvSpPr>
              <p:cNvPr id="53033" name="Line 3881"/>
              <p:cNvSpPr>
                <a:spLocks noChangeShapeType="1"/>
              </p:cNvSpPr>
              <p:nvPr/>
            </p:nvSpPr>
            <p:spPr bwMode="auto">
              <a:xfrm flipV="1">
                <a:off x="1481" y="1663"/>
                <a:ext cx="1" cy="18"/>
              </a:xfrm>
              <a:prstGeom prst="line">
                <a:avLst/>
              </a:prstGeom>
              <a:noFill/>
              <a:ln w="9525">
                <a:solidFill>
                  <a:srgbClr val="FF0000"/>
                </a:solidFill>
                <a:round/>
                <a:headEnd/>
                <a:tailEnd/>
              </a:ln>
            </p:spPr>
            <p:txBody>
              <a:bodyPr/>
              <a:lstStyle/>
              <a:p>
                <a:endParaRPr lang="fr-FR"/>
              </a:p>
            </p:txBody>
          </p:sp>
          <p:sp>
            <p:nvSpPr>
              <p:cNvPr id="53034" name="Line 3882"/>
              <p:cNvSpPr>
                <a:spLocks noChangeShapeType="1"/>
              </p:cNvSpPr>
              <p:nvPr/>
            </p:nvSpPr>
            <p:spPr bwMode="auto">
              <a:xfrm>
                <a:off x="1481" y="1681"/>
                <a:ext cx="1" cy="18"/>
              </a:xfrm>
              <a:prstGeom prst="line">
                <a:avLst/>
              </a:prstGeom>
              <a:noFill/>
              <a:ln w="9525">
                <a:solidFill>
                  <a:srgbClr val="FF0000"/>
                </a:solidFill>
                <a:round/>
                <a:headEnd/>
                <a:tailEnd/>
              </a:ln>
            </p:spPr>
            <p:txBody>
              <a:bodyPr/>
              <a:lstStyle/>
              <a:p>
                <a:endParaRPr lang="fr-FR"/>
              </a:p>
            </p:txBody>
          </p:sp>
          <p:sp>
            <p:nvSpPr>
              <p:cNvPr id="53035" name="Line 3883"/>
              <p:cNvSpPr>
                <a:spLocks noChangeShapeType="1"/>
              </p:cNvSpPr>
              <p:nvPr/>
            </p:nvSpPr>
            <p:spPr bwMode="auto">
              <a:xfrm flipH="1">
                <a:off x="1463" y="1681"/>
                <a:ext cx="18" cy="1"/>
              </a:xfrm>
              <a:prstGeom prst="line">
                <a:avLst/>
              </a:prstGeom>
              <a:noFill/>
              <a:ln w="9525">
                <a:solidFill>
                  <a:srgbClr val="FF0000"/>
                </a:solidFill>
                <a:round/>
                <a:headEnd/>
                <a:tailEnd/>
              </a:ln>
            </p:spPr>
            <p:txBody>
              <a:bodyPr/>
              <a:lstStyle/>
              <a:p>
                <a:endParaRPr lang="fr-FR"/>
              </a:p>
            </p:txBody>
          </p:sp>
          <p:sp>
            <p:nvSpPr>
              <p:cNvPr id="53036" name="Line 3884"/>
              <p:cNvSpPr>
                <a:spLocks noChangeShapeType="1"/>
              </p:cNvSpPr>
              <p:nvPr/>
            </p:nvSpPr>
            <p:spPr bwMode="auto">
              <a:xfrm>
                <a:off x="1481" y="1681"/>
                <a:ext cx="18" cy="1"/>
              </a:xfrm>
              <a:prstGeom prst="line">
                <a:avLst/>
              </a:prstGeom>
              <a:noFill/>
              <a:ln w="9525">
                <a:solidFill>
                  <a:srgbClr val="FF0000"/>
                </a:solidFill>
                <a:round/>
                <a:headEnd/>
                <a:tailEnd/>
              </a:ln>
            </p:spPr>
            <p:txBody>
              <a:bodyPr/>
              <a:lstStyle/>
              <a:p>
                <a:endParaRPr lang="fr-FR"/>
              </a:p>
            </p:txBody>
          </p:sp>
          <p:sp>
            <p:nvSpPr>
              <p:cNvPr id="53037" name="Rectangle 3885"/>
              <p:cNvSpPr>
                <a:spLocks noChangeArrowheads="1"/>
              </p:cNvSpPr>
              <p:nvPr/>
            </p:nvSpPr>
            <p:spPr bwMode="auto">
              <a:xfrm>
                <a:off x="1469" y="1609"/>
                <a:ext cx="42" cy="42"/>
              </a:xfrm>
              <a:prstGeom prst="rect">
                <a:avLst/>
              </a:prstGeom>
              <a:noFill/>
              <a:ln w="9525">
                <a:noFill/>
                <a:miter lim="800000"/>
                <a:headEnd/>
                <a:tailEnd/>
              </a:ln>
            </p:spPr>
            <p:txBody>
              <a:bodyPr/>
              <a:lstStyle/>
              <a:p>
                <a:endParaRPr lang="fr-FR"/>
              </a:p>
            </p:txBody>
          </p:sp>
          <p:sp>
            <p:nvSpPr>
              <p:cNvPr id="53038" name="Line 3886"/>
              <p:cNvSpPr>
                <a:spLocks noChangeShapeType="1"/>
              </p:cNvSpPr>
              <p:nvPr/>
            </p:nvSpPr>
            <p:spPr bwMode="auto">
              <a:xfrm flipV="1">
                <a:off x="1487" y="1609"/>
                <a:ext cx="1" cy="18"/>
              </a:xfrm>
              <a:prstGeom prst="line">
                <a:avLst/>
              </a:prstGeom>
              <a:noFill/>
              <a:ln w="9525">
                <a:solidFill>
                  <a:srgbClr val="FF0000"/>
                </a:solidFill>
                <a:round/>
                <a:headEnd/>
                <a:tailEnd/>
              </a:ln>
            </p:spPr>
            <p:txBody>
              <a:bodyPr/>
              <a:lstStyle/>
              <a:p>
                <a:endParaRPr lang="fr-FR"/>
              </a:p>
            </p:txBody>
          </p:sp>
          <p:sp>
            <p:nvSpPr>
              <p:cNvPr id="53039" name="Line 3887"/>
              <p:cNvSpPr>
                <a:spLocks noChangeShapeType="1"/>
              </p:cNvSpPr>
              <p:nvPr/>
            </p:nvSpPr>
            <p:spPr bwMode="auto">
              <a:xfrm>
                <a:off x="1487" y="1627"/>
                <a:ext cx="1" cy="18"/>
              </a:xfrm>
              <a:prstGeom prst="line">
                <a:avLst/>
              </a:prstGeom>
              <a:noFill/>
              <a:ln w="9525">
                <a:solidFill>
                  <a:srgbClr val="FF0000"/>
                </a:solidFill>
                <a:round/>
                <a:headEnd/>
                <a:tailEnd/>
              </a:ln>
            </p:spPr>
            <p:txBody>
              <a:bodyPr/>
              <a:lstStyle/>
              <a:p>
                <a:endParaRPr lang="fr-FR"/>
              </a:p>
            </p:txBody>
          </p:sp>
          <p:sp>
            <p:nvSpPr>
              <p:cNvPr id="53040" name="Line 3888"/>
              <p:cNvSpPr>
                <a:spLocks noChangeShapeType="1"/>
              </p:cNvSpPr>
              <p:nvPr/>
            </p:nvSpPr>
            <p:spPr bwMode="auto">
              <a:xfrm flipH="1">
                <a:off x="1469" y="1627"/>
                <a:ext cx="18" cy="1"/>
              </a:xfrm>
              <a:prstGeom prst="line">
                <a:avLst/>
              </a:prstGeom>
              <a:noFill/>
              <a:ln w="9525">
                <a:solidFill>
                  <a:srgbClr val="FF0000"/>
                </a:solidFill>
                <a:round/>
                <a:headEnd/>
                <a:tailEnd/>
              </a:ln>
            </p:spPr>
            <p:txBody>
              <a:bodyPr/>
              <a:lstStyle/>
              <a:p>
                <a:endParaRPr lang="fr-FR"/>
              </a:p>
            </p:txBody>
          </p:sp>
          <p:sp>
            <p:nvSpPr>
              <p:cNvPr id="53041" name="Line 3889"/>
              <p:cNvSpPr>
                <a:spLocks noChangeShapeType="1"/>
              </p:cNvSpPr>
              <p:nvPr/>
            </p:nvSpPr>
            <p:spPr bwMode="auto">
              <a:xfrm>
                <a:off x="1487" y="1627"/>
                <a:ext cx="18" cy="1"/>
              </a:xfrm>
              <a:prstGeom prst="line">
                <a:avLst/>
              </a:prstGeom>
              <a:noFill/>
              <a:ln w="9525">
                <a:solidFill>
                  <a:srgbClr val="FF0000"/>
                </a:solidFill>
                <a:round/>
                <a:headEnd/>
                <a:tailEnd/>
              </a:ln>
            </p:spPr>
            <p:txBody>
              <a:bodyPr/>
              <a:lstStyle/>
              <a:p>
                <a:endParaRPr lang="fr-FR"/>
              </a:p>
            </p:txBody>
          </p:sp>
          <p:sp>
            <p:nvSpPr>
              <p:cNvPr id="53042" name="Rectangle 3890"/>
              <p:cNvSpPr>
                <a:spLocks noChangeArrowheads="1"/>
              </p:cNvSpPr>
              <p:nvPr/>
            </p:nvSpPr>
            <p:spPr bwMode="auto">
              <a:xfrm>
                <a:off x="1481" y="1567"/>
                <a:ext cx="42" cy="42"/>
              </a:xfrm>
              <a:prstGeom prst="rect">
                <a:avLst/>
              </a:prstGeom>
              <a:noFill/>
              <a:ln w="9525">
                <a:noFill/>
                <a:miter lim="800000"/>
                <a:headEnd/>
                <a:tailEnd/>
              </a:ln>
            </p:spPr>
            <p:txBody>
              <a:bodyPr/>
              <a:lstStyle/>
              <a:p>
                <a:endParaRPr lang="fr-FR"/>
              </a:p>
            </p:txBody>
          </p:sp>
          <p:sp>
            <p:nvSpPr>
              <p:cNvPr id="53043" name="Line 3891"/>
              <p:cNvSpPr>
                <a:spLocks noChangeShapeType="1"/>
              </p:cNvSpPr>
              <p:nvPr/>
            </p:nvSpPr>
            <p:spPr bwMode="auto">
              <a:xfrm flipV="1">
                <a:off x="1499" y="1567"/>
                <a:ext cx="1" cy="18"/>
              </a:xfrm>
              <a:prstGeom prst="line">
                <a:avLst/>
              </a:prstGeom>
              <a:noFill/>
              <a:ln w="9525">
                <a:solidFill>
                  <a:srgbClr val="FF0000"/>
                </a:solidFill>
                <a:round/>
                <a:headEnd/>
                <a:tailEnd/>
              </a:ln>
            </p:spPr>
            <p:txBody>
              <a:bodyPr/>
              <a:lstStyle/>
              <a:p>
                <a:endParaRPr lang="fr-FR"/>
              </a:p>
            </p:txBody>
          </p:sp>
          <p:sp>
            <p:nvSpPr>
              <p:cNvPr id="53044" name="Line 3892"/>
              <p:cNvSpPr>
                <a:spLocks noChangeShapeType="1"/>
              </p:cNvSpPr>
              <p:nvPr/>
            </p:nvSpPr>
            <p:spPr bwMode="auto">
              <a:xfrm>
                <a:off x="1499" y="1585"/>
                <a:ext cx="1" cy="18"/>
              </a:xfrm>
              <a:prstGeom prst="line">
                <a:avLst/>
              </a:prstGeom>
              <a:noFill/>
              <a:ln w="9525">
                <a:solidFill>
                  <a:srgbClr val="FF0000"/>
                </a:solidFill>
                <a:round/>
                <a:headEnd/>
                <a:tailEnd/>
              </a:ln>
            </p:spPr>
            <p:txBody>
              <a:bodyPr/>
              <a:lstStyle/>
              <a:p>
                <a:endParaRPr lang="fr-FR"/>
              </a:p>
            </p:txBody>
          </p:sp>
          <p:sp>
            <p:nvSpPr>
              <p:cNvPr id="53045" name="Line 3893"/>
              <p:cNvSpPr>
                <a:spLocks noChangeShapeType="1"/>
              </p:cNvSpPr>
              <p:nvPr/>
            </p:nvSpPr>
            <p:spPr bwMode="auto">
              <a:xfrm flipH="1">
                <a:off x="1481" y="1585"/>
                <a:ext cx="18" cy="1"/>
              </a:xfrm>
              <a:prstGeom prst="line">
                <a:avLst/>
              </a:prstGeom>
              <a:noFill/>
              <a:ln w="9525">
                <a:solidFill>
                  <a:srgbClr val="FF0000"/>
                </a:solidFill>
                <a:round/>
                <a:headEnd/>
                <a:tailEnd/>
              </a:ln>
            </p:spPr>
            <p:txBody>
              <a:bodyPr/>
              <a:lstStyle/>
              <a:p>
                <a:endParaRPr lang="fr-FR"/>
              </a:p>
            </p:txBody>
          </p:sp>
          <p:sp>
            <p:nvSpPr>
              <p:cNvPr id="53046" name="Line 3894"/>
              <p:cNvSpPr>
                <a:spLocks noChangeShapeType="1"/>
              </p:cNvSpPr>
              <p:nvPr/>
            </p:nvSpPr>
            <p:spPr bwMode="auto">
              <a:xfrm>
                <a:off x="1499" y="1585"/>
                <a:ext cx="18" cy="1"/>
              </a:xfrm>
              <a:prstGeom prst="line">
                <a:avLst/>
              </a:prstGeom>
              <a:noFill/>
              <a:ln w="9525">
                <a:solidFill>
                  <a:srgbClr val="FF0000"/>
                </a:solidFill>
                <a:round/>
                <a:headEnd/>
                <a:tailEnd/>
              </a:ln>
            </p:spPr>
            <p:txBody>
              <a:bodyPr/>
              <a:lstStyle/>
              <a:p>
                <a:endParaRPr lang="fr-FR"/>
              </a:p>
            </p:txBody>
          </p:sp>
          <p:sp>
            <p:nvSpPr>
              <p:cNvPr id="53047" name="Rectangle 3895"/>
              <p:cNvSpPr>
                <a:spLocks noChangeArrowheads="1"/>
              </p:cNvSpPr>
              <p:nvPr/>
            </p:nvSpPr>
            <p:spPr bwMode="auto">
              <a:xfrm>
                <a:off x="1493" y="1537"/>
                <a:ext cx="42" cy="42"/>
              </a:xfrm>
              <a:prstGeom prst="rect">
                <a:avLst/>
              </a:prstGeom>
              <a:noFill/>
              <a:ln w="9525">
                <a:noFill/>
                <a:miter lim="800000"/>
                <a:headEnd/>
                <a:tailEnd/>
              </a:ln>
            </p:spPr>
            <p:txBody>
              <a:bodyPr/>
              <a:lstStyle/>
              <a:p>
                <a:endParaRPr lang="fr-FR"/>
              </a:p>
            </p:txBody>
          </p:sp>
          <p:sp>
            <p:nvSpPr>
              <p:cNvPr id="53048" name="Line 3896"/>
              <p:cNvSpPr>
                <a:spLocks noChangeShapeType="1"/>
              </p:cNvSpPr>
              <p:nvPr/>
            </p:nvSpPr>
            <p:spPr bwMode="auto">
              <a:xfrm flipV="1">
                <a:off x="1511" y="1537"/>
                <a:ext cx="1" cy="18"/>
              </a:xfrm>
              <a:prstGeom prst="line">
                <a:avLst/>
              </a:prstGeom>
              <a:noFill/>
              <a:ln w="9525">
                <a:solidFill>
                  <a:srgbClr val="FF0000"/>
                </a:solidFill>
                <a:round/>
                <a:headEnd/>
                <a:tailEnd/>
              </a:ln>
            </p:spPr>
            <p:txBody>
              <a:bodyPr/>
              <a:lstStyle/>
              <a:p>
                <a:endParaRPr lang="fr-FR"/>
              </a:p>
            </p:txBody>
          </p:sp>
          <p:sp>
            <p:nvSpPr>
              <p:cNvPr id="53049" name="Line 3897"/>
              <p:cNvSpPr>
                <a:spLocks noChangeShapeType="1"/>
              </p:cNvSpPr>
              <p:nvPr/>
            </p:nvSpPr>
            <p:spPr bwMode="auto">
              <a:xfrm>
                <a:off x="1511" y="1555"/>
                <a:ext cx="1" cy="18"/>
              </a:xfrm>
              <a:prstGeom prst="line">
                <a:avLst/>
              </a:prstGeom>
              <a:noFill/>
              <a:ln w="9525">
                <a:solidFill>
                  <a:srgbClr val="FF0000"/>
                </a:solidFill>
                <a:round/>
                <a:headEnd/>
                <a:tailEnd/>
              </a:ln>
            </p:spPr>
            <p:txBody>
              <a:bodyPr/>
              <a:lstStyle/>
              <a:p>
                <a:endParaRPr lang="fr-FR"/>
              </a:p>
            </p:txBody>
          </p:sp>
          <p:sp>
            <p:nvSpPr>
              <p:cNvPr id="53050" name="Line 3898"/>
              <p:cNvSpPr>
                <a:spLocks noChangeShapeType="1"/>
              </p:cNvSpPr>
              <p:nvPr/>
            </p:nvSpPr>
            <p:spPr bwMode="auto">
              <a:xfrm flipH="1">
                <a:off x="1493" y="1555"/>
                <a:ext cx="18" cy="1"/>
              </a:xfrm>
              <a:prstGeom prst="line">
                <a:avLst/>
              </a:prstGeom>
              <a:noFill/>
              <a:ln w="9525">
                <a:solidFill>
                  <a:srgbClr val="FF0000"/>
                </a:solidFill>
                <a:round/>
                <a:headEnd/>
                <a:tailEnd/>
              </a:ln>
            </p:spPr>
            <p:txBody>
              <a:bodyPr/>
              <a:lstStyle/>
              <a:p>
                <a:endParaRPr lang="fr-FR"/>
              </a:p>
            </p:txBody>
          </p:sp>
          <p:sp>
            <p:nvSpPr>
              <p:cNvPr id="53051" name="Line 3899"/>
              <p:cNvSpPr>
                <a:spLocks noChangeShapeType="1"/>
              </p:cNvSpPr>
              <p:nvPr/>
            </p:nvSpPr>
            <p:spPr bwMode="auto">
              <a:xfrm>
                <a:off x="1511" y="1555"/>
                <a:ext cx="18" cy="1"/>
              </a:xfrm>
              <a:prstGeom prst="line">
                <a:avLst/>
              </a:prstGeom>
              <a:noFill/>
              <a:ln w="9525">
                <a:solidFill>
                  <a:srgbClr val="FF0000"/>
                </a:solidFill>
                <a:round/>
                <a:headEnd/>
                <a:tailEnd/>
              </a:ln>
            </p:spPr>
            <p:txBody>
              <a:bodyPr/>
              <a:lstStyle/>
              <a:p>
                <a:endParaRPr lang="fr-FR"/>
              </a:p>
            </p:txBody>
          </p:sp>
          <p:sp>
            <p:nvSpPr>
              <p:cNvPr id="53052" name="Rectangle 3900"/>
              <p:cNvSpPr>
                <a:spLocks noChangeArrowheads="1"/>
              </p:cNvSpPr>
              <p:nvPr/>
            </p:nvSpPr>
            <p:spPr bwMode="auto">
              <a:xfrm>
                <a:off x="1505" y="1531"/>
                <a:ext cx="42" cy="42"/>
              </a:xfrm>
              <a:prstGeom prst="rect">
                <a:avLst/>
              </a:prstGeom>
              <a:noFill/>
              <a:ln w="9525">
                <a:noFill/>
                <a:miter lim="800000"/>
                <a:headEnd/>
                <a:tailEnd/>
              </a:ln>
            </p:spPr>
            <p:txBody>
              <a:bodyPr/>
              <a:lstStyle/>
              <a:p>
                <a:endParaRPr lang="fr-FR"/>
              </a:p>
            </p:txBody>
          </p:sp>
          <p:sp>
            <p:nvSpPr>
              <p:cNvPr id="53053" name="Line 3901"/>
              <p:cNvSpPr>
                <a:spLocks noChangeShapeType="1"/>
              </p:cNvSpPr>
              <p:nvPr/>
            </p:nvSpPr>
            <p:spPr bwMode="auto">
              <a:xfrm flipV="1">
                <a:off x="1523" y="1531"/>
                <a:ext cx="1" cy="18"/>
              </a:xfrm>
              <a:prstGeom prst="line">
                <a:avLst/>
              </a:prstGeom>
              <a:noFill/>
              <a:ln w="9525">
                <a:solidFill>
                  <a:srgbClr val="FF0000"/>
                </a:solidFill>
                <a:round/>
                <a:headEnd/>
                <a:tailEnd/>
              </a:ln>
            </p:spPr>
            <p:txBody>
              <a:bodyPr/>
              <a:lstStyle/>
              <a:p>
                <a:endParaRPr lang="fr-FR"/>
              </a:p>
            </p:txBody>
          </p:sp>
          <p:sp>
            <p:nvSpPr>
              <p:cNvPr id="53054" name="Line 3902"/>
              <p:cNvSpPr>
                <a:spLocks noChangeShapeType="1"/>
              </p:cNvSpPr>
              <p:nvPr/>
            </p:nvSpPr>
            <p:spPr bwMode="auto">
              <a:xfrm>
                <a:off x="1523" y="1549"/>
                <a:ext cx="1" cy="18"/>
              </a:xfrm>
              <a:prstGeom prst="line">
                <a:avLst/>
              </a:prstGeom>
              <a:noFill/>
              <a:ln w="9525">
                <a:solidFill>
                  <a:srgbClr val="FF0000"/>
                </a:solidFill>
                <a:round/>
                <a:headEnd/>
                <a:tailEnd/>
              </a:ln>
            </p:spPr>
            <p:txBody>
              <a:bodyPr/>
              <a:lstStyle/>
              <a:p>
                <a:endParaRPr lang="fr-FR"/>
              </a:p>
            </p:txBody>
          </p:sp>
          <p:sp>
            <p:nvSpPr>
              <p:cNvPr id="53055" name="Line 3903"/>
              <p:cNvSpPr>
                <a:spLocks noChangeShapeType="1"/>
              </p:cNvSpPr>
              <p:nvPr/>
            </p:nvSpPr>
            <p:spPr bwMode="auto">
              <a:xfrm flipH="1">
                <a:off x="1505" y="1549"/>
                <a:ext cx="18" cy="1"/>
              </a:xfrm>
              <a:prstGeom prst="line">
                <a:avLst/>
              </a:prstGeom>
              <a:noFill/>
              <a:ln w="9525">
                <a:solidFill>
                  <a:srgbClr val="FF0000"/>
                </a:solidFill>
                <a:round/>
                <a:headEnd/>
                <a:tailEnd/>
              </a:ln>
            </p:spPr>
            <p:txBody>
              <a:bodyPr/>
              <a:lstStyle/>
              <a:p>
                <a:endParaRPr lang="fr-FR"/>
              </a:p>
            </p:txBody>
          </p:sp>
          <p:sp>
            <p:nvSpPr>
              <p:cNvPr id="53056" name="Line 3904"/>
              <p:cNvSpPr>
                <a:spLocks noChangeShapeType="1"/>
              </p:cNvSpPr>
              <p:nvPr/>
            </p:nvSpPr>
            <p:spPr bwMode="auto">
              <a:xfrm>
                <a:off x="1523" y="1549"/>
                <a:ext cx="18" cy="1"/>
              </a:xfrm>
              <a:prstGeom prst="line">
                <a:avLst/>
              </a:prstGeom>
              <a:noFill/>
              <a:ln w="9525">
                <a:solidFill>
                  <a:srgbClr val="FF0000"/>
                </a:solidFill>
                <a:round/>
                <a:headEnd/>
                <a:tailEnd/>
              </a:ln>
            </p:spPr>
            <p:txBody>
              <a:bodyPr/>
              <a:lstStyle/>
              <a:p>
                <a:endParaRPr lang="fr-FR"/>
              </a:p>
            </p:txBody>
          </p:sp>
          <p:sp>
            <p:nvSpPr>
              <p:cNvPr id="53057" name="Rectangle 3905"/>
              <p:cNvSpPr>
                <a:spLocks noChangeArrowheads="1"/>
              </p:cNvSpPr>
              <p:nvPr/>
            </p:nvSpPr>
            <p:spPr bwMode="auto">
              <a:xfrm>
                <a:off x="1511" y="1531"/>
                <a:ext cx="42" cy="42"/>
              </a:xfrm>
              <a:prstGeom prst="rect">
                <a:avLst/>
              </a:prstGeom>
              <a:noFill/>
              <a:ln w="9525">
                <a:noFill/>
                <a:miter lim="800000"/>
                <a:headEnd/>
                <a:tailEnd/>
              </a:ln>
            </p:spPr>
            <p:txBody>
              <a:bodyPr/>
              <a:lstStyle/>
              <a:p>
                <a:endParaRPr lang="fr-FR"/>
              </a:p>
            </p:txBody>
          </p:sp>
          <p:sp>
            <p:nvSpPr>
              <p:cNvPr id="53058" name="Line 3906"/>
              <p:cNvSpPr>
                <a:spLocks noChangeShapeType="1"/>
              </p:cNvSpPr>
              <p:nvPr/>
            </p:nvSpPr>
            <p:spPr bwMode="auto">
              <a:xfrm flipV="1">
                <a:off x="1529" y="1531"/>
                <a:ext cx="1" cy="18"/>
              </a:xfrm>
              <a:prstGeom prst="line">
                <a:avLst/>
              </a:prstGeom>
              <a:noFill/>
              <a:ln w="9525">
                <a:solidFill>
                  <a:srgbClr val="FF0000"/>
                </a:solidFill>
                <a:round/>
                <a:headEnd/>
                <a:tailEnd/>
              </a:ln>
            </p:spPr>
            <p:txBody>
              <a:bodyPr/>
              <a:lstStyle/>
              <a:p>
                <a:endParaRPr lang="fr-FR"/>
              </a:p>
            </p:txBody>
          </p:sp>
          <p:sp>
            <p:nvSpPr>
              <p:cNvPr id="53059" name="Line 3907"/>
              <p:cNvSpPr>
                <a:spLocks noChangeShapeType="1"/>
              </p:cNvSpPr>
              <p:nvPr/>
            </p:nvSpPr>
            <p:spPr bwMode="auto">
              <a:xfrm>
                <a:off x="1529" y="1549"/>
                <a:ext cx="1" cy="18"/>
              </a:xfrm>
              <a:prstGeom prst="line">
                <a:avLst/>
              </a:prstGeom>
              <a:noFill/>
              <a:ln w="9525">
                <a:solidFill>
                  <a:srgbClr val="FF0000"/>
                </a:solidFill>
                <a:round/>
                <a:headEnd/>
                <a:tailEnd/>
              </a:ln>
            </p:spPr>
            <p:txBody>
              <a:bodyPr/>
              <a:lstStyle/>
              <a:p>
                <a:endParaRPr lang="fr-FR"/>
              </a:p>
            </p:txBody>
          </p:sp>
          <p:sp>
            <p:nvSpPr>
              <p:cNvPr id="53060" name="Line 3908"/>
              <p:cNvSpPr>
                <a:spLocks noChangeShapeType="1"/>
              </p:cNvSpPr>
              <p:nvPr/>
            </p:nvSpPr>
            <p:spPr bwMode="auto">
              <a:xfrm flipH="1">
                <a:off x="1511" y="1549"/>
                <a:ext cx="18" cy="1"/>
              </a:xfrm>
              <a:prstGeom prst="line">
                <a:avLst/>
              </a:prstGeom>
              <a:noFill/>
              <a:ln w="9525">
                <a:solidFill>
                  <a:srgbClr val="FF0000"/>
                </a:solidFill>
                <a:round/>
                <a:headEnd/>
                <a:tailEnd/>
              </a:ln>
            </p:spPr>
            <p:txBody>
              <a:bodyPr/>
              <a:lstStyle/>
              <a:p>
                <a:endParaRPr lang="fr-FR"/>
              </a:p>
            </p:txBody>
          </p:sp>
          <p:sp>
            <p:nvSpPr>
              <p:cNvPr id="53061" name="Line 3909"/>
              <p:cNvSpPr>
                <a:spLocks noChangeShapeType="1"/>
              </p:cNvSpPr>
              <p:nvPr/>
            </p:nvSpPr>
            <p:spPr bwMode="auto">
              <a:xfrm>
                <a:off x="1529" y="1549"/>
                <a:ext cx="18" cy="1"/>
              </a:xfrm>
              <a:prstGeom prst="line">
                <a:avLst/>
              </a:prstGeom>
              <a:noFill/>
              <a:ln w="9525">
                <a:solidFill>
                  <a:srgbClr val="FF0000"/>
                </a:solidFill>
                <a:round/>
                <a:headEnd/>
                <a:tailEnd/>
              </a:ln>
            </p:spPr>
            <p:txBody>
              <a:bodyPr/>
              <a:lstStyle/>
              <a:p>
                <a:endParaRPr lang="fr-FR"/>
              </a:p>
            </p:txBody>
          </p:sp>
          <p:sp>
            <p:nvSpPr>
              <p:cNvPr id="53062" name="Rectangle 3910"/>
              <p:cNvSpPr>
                <a:spLocks noChangeArrowheads="1"/>
              </p:cNvSpPr>
              <p:nvPr/>
            </p:nvSpPr>
            <p:spPr bwMode="auto">
              <a:xfrm>
                <a:off x="1523" y="1525"/>
                <a:ext cx="42" cy="42"/>
              </a:xfrm>
              <a:prstGeom prst="rect">
                <a:avLst/>
              </a:prstGeom>
              <a:noFill/>
              <a:ln w="9525">
                <a:noFill/>
                <a:miter lim="800000"/>
                <a:headEnd/>
                <a:tailEnd/>
              </a:ln>
            </p:spPr>
            <p:txBody>
              <a:bodyPr/>
              <a:lstStyle/>
              <a:p>
                <a:endParaRPr lang="fr-FR"/>
              </a:p>
            </p:txBody>
          </p:sp>
          <p:sp>
            <p:nvSpPr>
              <p:cNvPr id="53063" name="Line 3911"/>
              <p:cNvSpPr>
                <a:spLocks noChangeShapeType="1"/>
              </p:cNvSpPr>
              <p:nvPr/>
            </p:nvSpPr>
            <p:spPr bwMode="auto">
              <a:xfrm flipV="1">
                <a:off x="1541" y="1525"/>
                <a:ext cx="1" cy="18"/>
              </a:xfrm>
              <a:prstGeom prst="line">
                <a:avLst/>
              </a:prstGeom>
              <a:noFill/>
              <a:ln w="9525">
                <a:solidFill>
                  <a:srgbClr val="FF0000"/>
                </a:solidFill>
                <a:round/>
                <a:headEnd/>
                <a:tailEnd/>
              </a:ln>
            </p:spPr>
            <p:txBody>
              <a:bodyPr/>
              <a:lstStyle/>
              <a:p>
                <a:endParaRPr lang="fr-FR"/>
              </a:p>
            </p:txBody>
          </p:sp>
          <p:sp>
            <p:nvSpPr>
              <p:cNvPr id="53064" name="Line 3912"/>
              <p:cNvSpPr>
                <a:spLocks noChangeShapeType="1"/>
              </p:cNvSpPr>
              <p:nvPr/>
            </p:nvSpPr>
            <p:spPr bwMode="auto">
              <a:xfrm>
                <a:off x="1541" y="1543"/>
                <a:ext cx="1" cy="18"/>
              </a:xfrm>
              <a:prstGeom prst="line">
                <a:avLst/>
              </a:prstGeom>
              <a:noFill/>
              <a:ln w="9525">
                <a:solidFill>
                  <a:srgbClr val="FF0000"/>
                </a:solidFill>
                <a:round/>
                <a:headEnd/>
                <a:tailEnd/>
              </a:ln>
            </p:spPr>
            <p:txBody>
              <a:bodyPr/>
              <a:lstStyle/>
              <a:p>
                <a:endParaRPr lang="fr-FR"/>
              </a:p>
            </p:txBody>
          </p:sp>
          <p:sp>
            <p:nvSpPr>
              <p:cNvPr id="53065" name="Line 3913"/>
              <p:cNvSpPr>
                <a:spLocks noChangeShapeType="1"/>
              </p:cNvSpPr>
              <p:nvPr/>
            </p:nvSpPr>
            <p:spPr bwMode="auto">
              <a:xfrm flipH="1">
                <a:off x="1523" y="1543"/>
                <a:ext cx="18" cy="1"/>
              </a:xfrm>
              <a:prstGeom prst="line">
                <a:avLst/>
              </a:prstGeom>
              <a:noFill/>
              <a:ln w="9525">
                <a:solidFill>
                  <a:srgbClr val="FF0000"/>
                </a:solidFill>
                <a:round/>
                <a:headEnd/>
                <a:tailEnd/>
              </a:ln>
            </p:spPr>
            <p:txBody>
              <a:bodyPr/>
              <a:lstStyle/>
              <a:p>
                <a:endParaRPr lang="fr-FR"/>
              </a:p>
            </p:txBody>
          </p:sp>
          <p:sp>
            <p:nvSpPr>
              <p:cNvPr id="53066" name="Line 3914"/>
              <p:cNvSpPr>
                <a:spLocks noChangeShapeType="1"/>
              </p:cNvSpPr>
              <p:nvPr/>
            </p:nvSpPr>
            <p:spPr bwMode="auto">
              <a:xfrm>
                <a:off x="1541" y="1543"/>
                <a:ext cx="18" cy="1"/>
              </a:xfrm>
              <a:prstGeom prst="line">
                <a:avLst/>
              </a:prstGeom>
              <a:noFill/>
              <a:ln w="9525">
                <a:solidFill>
                  <a:srgbClr val="FF0000"/>
                </a:solidFill>
                <a:round/>
                <a:headEnd/>
                <a:tailEnd/>
              </a:ln>
            </p:spPr>
            <p:txBody>
              <a:bodyPr/>
              <a:lstStyle/>
              <a:p>
                <a:endParaRPr lang="fr-FR"/>
              </a:p>
            </p:txBody>
          </p:sp>
          <p:sp>
            <p:nvSpPr>
              <p:cNvPr id="53067" name="Rectangle 3915"/>
              <p:cNvSpPr>
                <a:spLocks noChangeArrowheads="1"/>
              </p:cNvSpPr>
              <p:nvPr/>
            </p:nvSpPr>
            <p:spPr bwMode="auto">
              <a:xfrm>
                <a:off x="1535" y="1483"/>
                <a:ext cx="42" cy="42"/>
              </a:xfrm>
              <a:prstGeom prst="rect">
                <a:avLst/>
              </a:prstGeom>
              <a:noFill/>
              <a:ln w="9525">
                <a:noFill/>
                <a:miter lim="800000"/>
                <a:headEnd/>
                <a:tailEnd/>
              </a:ln>
            </p:spPr>
            <p:txBody>
              <a:bodyPr/>
              <a:lstStyle/>
              <a:p>
                <a:endParaRPr lang="fr-FR"/>
              </a:p>
            </p:txBody>
          </p:sp>
          <p:sp>
            <p:nvSpPr>
              <p:cNvPr id="53068" name="Line 3916"/>
              <p:cNvSpPr>
                <a:spLocks noChangeShapeType="1"/>
              </p:cNvSpPr>
              <p:nvPr/>
            </p:nvSpPr>
            <p:spPr bwMode="auto">
              <a:xfrm flipV="1">
                <a:off x="1553" y="1483"/>
                <a:ext cx="1" cy="18"/>
              </a:xfrm>
              <a:prstGeom prst="line">
                <a:avLst/>
              </a:prstGeom>
              <a:noFill/>
              <a:ln w="9525">
                <a:solidFill>
                  <a:srgbClr val="FF0000"/>
                </a:solidFill>
                <a:round/>
                <a:headEnd/>
                <a:tailEnd/>
              </a:ln>
            </p:spPr>
            <p:txBody>
              <a:bodyPr/>
              <a:lstStyle/>
              <a:p>
                <a:endParaRPr lang="fr-FR"/>
              </a:p>
            </p:txBody>
          </p:sp>
          <p:sp>
            <p:nvSpPr>
              <p:cNvPr id="53069" name="Line 3917"/>
              <p:cNvSpPr>
                <a:spLocks noChangeShapeType="1"/>
              </p:cNvSpPr>
              <p:nvPr/>
            </p:nvSpPr>
            <p:spPr bwMode="auto">
              <a:xfrm>
                <a:off x="1553" y="1501"/>
                <a:ext cx="1" cy="18"/>
              </a:xfrm>
              <a:prstGeom prst="line">
                <a:avLst/>
              </a:prstGeom>
              <a:noFill/>
              <a:ln w="9525">
                <a:solidFill>
                  <a:srgbClr val="FF0000"/>
                </a:solidFill>
                <a:round/>
                <a:headEnd/>
                <a:tailEnd/>
              </a:ln>
            </p:spPr>
            <p:txBody>
              <a:bodyPr/>
              <a:lstStyle/>
              <a:p>
                <a:endParaRPr lang="fr-FR"/>
              </a:p>
            </p:txBody>
          </p:sp>
          <p:sp>
            <p:nvSpPr>
              <p:cNvPr id="53070" name="Line 3918"/>
              <p:cNvSpPr>
                <a:spLocks noChangeShapeType="1"/>
              </p:cNvSpPr>
              <p:nvPr/>
            </p:nvSpPr>
            <p:spPr bwMode="auto">
              <a:xfrm flipH="1">
                <a:off x="1535" y="1501"/>
                <a:ext cx="18" cy="1"/>
              </a:xfrm>
              <a:prstGeom prst="line">
                <a:avLst/>
              </a:prstGeom>
              <a:noFill/>
              <a:ln w="9525">
                <a:solidFill>
                  <a:srgbClr val="FF0000"/>
                </a:solidFill>
                <a:round/>
                <a:headEnd/>
                <a:tailEnd/>
              </a:ln>
            </p:spPr>
            <p:txBody>
              <a:bodyPr/>
              <a:lstStyle/>
              <a:p>
                <a:endParaRPr lang="fr-FR"/>
              </a:p>
            </p:txBody>
          </p:sp>
          <p:sp>
            <p:nvSpPr>
              <p:cNvPr id="53071" name="Line 3919"/>
              <p:cNvSpPr>
                <a:spLocks noChangeShapeType="1"/>
              </p:cNvSpPr>
              <p:nvPr/>
            </p:nvSpPr>
            <p:spPr bwMode="auto">
              <a:xfrm>
                <a:off x="1553" y="1501"/>
                <a:ext cx="18" cy="1"/>
              </a:xfrm>
              <a:prstGeom prst="line">
                <a:avLst/>
              </a:prstGeom>
              <a:noFill/>
              <a:ln w="9525">
                <a:solidFill>
                  <a:srgbClr val="FF0000"/>
                </a:solidFill>
                <a:round/>
                <a:headEnd/>
                <a:tailEnd/>
              </a:ln>
            </p:spPr>
            <p:txBody>
              <a:bodyPr/>
              <a:lstStyle/>
              <a:p>
                <a:endParaRPr lang="fr-FR"/>
              </a:p>
            </p:txBody>
          </p:sp>
          <p:sp>
            <p:nvSpPr>
              <p:cNvPr id="53072" name="Rectangle 3920"/>
              <p:cNvSpPr>
                <a:spLocks noChangeArrowheads="1"/>
              </p:cNvSpPr>
              <p:nvPr/>
            </p:nvSpPr>
            <p:spPr bwMode="auto">
              <a:xfrm>
                <a:off x="1547" y="1405"/>
                <a:ext cx="42" cy="42"/>
              </a:xfrm>
              <a:prstGeom prst="rect">
                <a:avLst/>
              </a:prstGeom>
              <a:noFill/>
              <a:ln w="9525">
                <a:noFill/>
                <a:miter lim="800000"/>
                <a:headEnd/>
                <a:tailEnd/>
              </a:ln>
            </p:spPr>
            <p:txBody>
              <a:bodyPr/>
              <a:lstStyle/>
              <a:p>
                <a:endParaRPr lang="fr-FR"/>
              </a:p>
            </p:txBody>
          </p:sp>
          <p:sp>
            <p:nvSpPr>
              <p:cNvPr id="53073" name="Line 3921"/>
              <p:cNvSpPr>
                <a:spLocks noChangeShapeType="1"/>
              </p:cNvSpPr>
              <p:nvPr/>
            </p:nvSpPr>
            <p:spPr bwMode="auto">
              <a:xfrm flipV="1">
                <a:off x="1565" y="1405"/>
                <a:ext cx="1" cy="18"/>
              </a:xfrm>
              <a:prstGeom prst="line">
                <a:avLst/>
              </a:prstGeom>
              <a:noFill/>
              <a:ln w="9525">
                <a:solidFill>
                  <a:srgbClr val="FF0000"/>
                </a:solidFill>
                <a:round/>
                <a:headEnd/>
                <a:tailEnd/>
              </a:ln>
            </p:spPr>
            <p:txBody>
              <a:bodyPr/>
              <a:lstStyle/>
              <a:p>
                <a:endParaRPr lang="fr-FR"/>
              </a:p>
            </p:txBody>
          </p:sp>
          <p:sp>
            <p:nvSpPr>
              <p:cNvPr id="53074" name="Line 3922"/>
              <p:cNvSpPr>
                <a:spLocks noChangeShapeType="1"/>
              </p:cNvSpPr>
              <p:nvPr/>
            </p:nvSpPr>
            <p:spPr bwMode="auto">
              <a:xfrm>
                <a:off x="1565" y="1423"/>
                <a:ext cx="1" cy="18"/>
              </a:xfrm>
              <a:prstGeom prst="line">
                <a:avLst/>
              </a:prstGeom>
              <a:noFill/>
              <a:ln w="9525">
                <a:solidFill>
                  <a:srgbClr val="FF0000"/>
                </a:solidFill>
                <a:round/>
                <a:headEnd/>
                <a:tailEnd/>
              </a:ln>
            </p:spPr>
            <p:txBody>
              <a:bodyPr/>
              <a:lstStyle/>
              <a:p>
                <a:endParaRPr lang="fr-FR"/>
              </a:p>
            </p:txBody>
          </p:sp>
          <p:sp>
            <p:nvSpPr>
              <p:cNvPr id="53075" name="Line 3923"/>
              <p:cNvSpPr>
                <a:spLocks noChangeShapeType="1"/>
              </p:cNvSpPr>
              <p:nvPr/>
            </p:nvSpPr>
            <p:spPr bwMode="auto">
              <a:xfrm flipH="1">
                <a:off x="1547" y="1423"/>
                <a:ext cx="18" cy="1"/>
              </a:xfrm>
              <a:prstGeom prst="line">
                <a:avLst/>
              </a:prstGeom>
              <a:noFill/>
              <a:ln w="9525">
                <a:solidFill>
                  <a:srgbClr val="FF0000"/>
                </a:solidFill>
                <a:round/>
                <a:headEnd/>
                <a:tailEnd/>
              </a:ln>
            </p:spPr>
            <p:txBody>
              <a:bodyPr/>
              <a:lstStyle/>
              <a:p>
                <a:endParaRPr lang="fr-FR"/>
              </a:p>
            </p:txBody>
          </p:sp>
          <p:sp>
            <p:nvSpPr>
              <p:cNvPr id="53076" name="Line 3924"/>
              <p:cNvSpPr>
                <a:spLocks noChangeShapeType="1"/>
              </p:cNvSpPr>
              <p:nvPr/>
            </p:nvSpPr>
            <p:spPr bwMode="auto">
              <a:xfrm>
                <a:off x="1565" y="1423"/>
                <a:ext cx="18" cy="1"/>
              </a:xfrm>
              <a:prstGeom prst="line">
                <a:avLst/>
              </a:prstGeom>
              <a:noFill/>
              <a:ln w="9525">
                <a:solidFill>
                  <a:srgbClr val="FF0000"/>
                </a:solidFill>
                <a:round/>
                <a:headEnd/>
                <a:tailEnd/>
              </a:ln>
            </p:spPr>
            <p:txBody>
              <a:bodyPr/>
              <a:lstStyle/>
              <a:p>
                <a:endParaRPr lang="fr-FR"/>
              </a:p>
            </p:txBody>
          </p:sp>
          <p:sp>
            <p:nvSpPr>
              <p:cNvPr id="53077" name="Rectangle 3925"/>
              <p:cNvSpPr>
                <a:spLocks noChangeArrowheads="1"/>
              </p:cNvSpPr>
              <p:nvPr/>
            </p:nvSpPr>
            <p:spPr bwMode="auto">
              <a:xfrm>
                <a:off x="1553" y="1279"/>
                <a:ext cx="42" cy="42"/>
              </a:xfrm>
              <a:prstGeom prst="rect">
                <a:avLst/>
              </a:prstGeom>
              <a:noFill/>
              <a:ln w="9525">
                <a:noFill/>
                <a:miter lim="800000"/>
                <a:headEnd/>
                <a:tailEnd/>
              </a:ln>
            </p:spPr>
            <p:txBody>
              <a:bodyPr/>
              <a:lstStyle/>
              <a:p>
                <a:endParaRPr lang="fr-FR"/>
              </a:p>
            </p:txBody>
          </p:sp>
          <p:sp>
            <p:nvSpPr>
              <p:cNvPr id="53078" name="Line 3926"/>
              <p:cNvSpPr>
                <a:spLocks noChangeShapeType="1"/>
              </p:cNvSpPr>
              <p:nvPr/>
            </p:nvSpPr>
            <p:spPr bwMode="auto">
              <a:xfrm flipV="1">
                <a:off x="1571" y="1279"/>
                <a:ext cx="1" cy="18"/>
              </a:xfrm>
              <a:prstGeom prst="line">
                <a:avLst/>
              </a:prstGeom>
              <a:noFill/>
              <a:ln w="9525">
                <a:solidFill>
                  <a:srgbClr val="FF0000"/>
                </a:solidFill>
                <a:round/>
                <a:headEnd/>
                <a:tailEnd/>
              </a:ln>
            </p:spPr>
            <p:txBody>
              <a:bodyPr/>
              <a:lstStyle/>
              <a:p>
                <a:endParaRPr lang="fr-FR"/>
              </a:p>
            </p:txBody>
          </p:sp>
          <p:sp>
            <p:nvSpPr>
              <p:cNvPr id="53079" name="Line 3927"/>
              <p:cNvSpPr>
                <a:spLocks noChangeShapeType="1"/>
              </p:cNvSpPr>
              <p:nvPr/>
            </p:nvSpPr>
            <p:spPr bwMode="auto">
              <a:xfrm>
                <a:off x="1571" y="1297"/>
                <a:ext cx="1" cy="18"/>
              </a:xfrm>
              <a:prstGeom prst="line">
                <a:avLst/>
              </a:prstGeom>
              <a:noFill/>
              <a:ln w="9525">
                <a:solidFill>
                  <a:srgbClr val="FF0000"/>
                </a:solidFill>
                <a:round/>
                <a:headEnd/>
                <a:tailEnd/>
              </a:ln>
            </p:spPr>
            <p:txBody>
              <a:bodyPr/>
              <a:lstStyle/>
              <a:p>
                <a:endParaRPr lang="fr-FR"/>
              </a:p>
            </p:txBody>
          </p:sp>
          <p:sp>
            <p:nvSpPr>
              <p:cNvPr id="53080" name="Line 3928"/>
              <p:cNvSpPr>
                <a:spLocks noChangeShapeType="1"/>
              </p:cNvSpPr>
              <p:nvPr/>
            </p:nvSpPr>
            <p:spPr bwMode="auto">
              <a:xfrm flipH="1">
                <a:off x="1553" y="1297"/>
                <a:ext cx="18" cy="1"/>
              </a:xfrm>
              <a:prstGeom prst="line">
                <a:avLst/>
              </a:prstGeom>
              <a:noFill/>
              <a:ln w="9525">
                <a:solidFill>
                  <a:srgbClr val="FF0000"/>
                </a:solidFill>
                <a:round/>
                <a:headEnd/>
                <a:tailEnd/>
              </a:ln>
            </p:spPr>
            <p:txBody>
              <a:bodyPr/>
              <a:lstStyle/>
              <a:p>
                <a:endParaRPr lang="fr-FR"/>
              </a:p>
            </p:txBody>
          </p:sp>
          <p:sp>
            <p:nvSpPr>
              <p:cNvPr id="53081" name="Line 3929"/>
              <p:cNvSpPr>
                <a:spLocks noChangeShapeType="1"/>
              </p:cNvSpPr>
              <p:nvPr/>
            </p:nvSpPr>
            <p:spPr bwMode="auto">
              <a:xfrm>
                <a:off x="1571" y="1297"/>
                <a:ext cx="18" cy="1"/>
              </a:xfrm>
              <a:prstGeom prst="line">
                <a:avLst/>
              </a:prstGeom>
              <a:noFill/>
              <a:ln w="9525">
                <a:solidFill>
                  <a:srgbClr val="FF0000"/>
                </a:solidFill>
                <a:round/>
                <a:headEnd/>
                <a:tailEnd/>
              </a:ln>
            </p:spPr>
            <p:txBody>
              <a:bodyPr/>
              <a:lstStyle/>
              <a:p>
                <a:endParaRPr lang="fr-FR"/>
              </a:p>
            </p:txBody>
          </p:sp>
          <p:sp>
            <p:nvSpPr>
              <p:cNvPr id="53082" name="Rectangle 3930"/>
              <p:cNvSpPr>
                <a:spLocks noChangeArrowheads="1"/>
              </p:cNvSpPr>
              <p:nvPr/>
            </p:nvSpPr>
            <p:spPr bwMode="auto">
              <a:xfrm>
                <a:off x="1565" y="1159"/>
                <a:ext cx="42" cy="42"/>
              </a:xfrm>
              <a:prstGeom prst="rect">
                <a:avLst/>
              </a:prstGeom>
              <a:noFill/>
              <a:ln w="9525">
                <a:noFill/>
                <a:miter lim="800000"/>
                <a:headEnd/>
                <a:tailEnd/>
              </a:ln>
            </p:spPr>
            <p:txBody>
              <a:bodyPr/>
              <a:lstStyle/>
              <a:p>
                <a:endParaRPr lang="fr-FR"/>
              </a:p>
            </p:txBody>
          </p:sp>
          <p:sp>
            <p:nvSpPr>
              <p:cNvPr id="53083" name="Line 3931"/>
              <p:cNvSpPr>
                <a:spLocks noChangeShapeType="1"/>
              </p:cNvSpPr>
              <p:nvPr/>
            </p:nvSpPr>
            <p:spPr bwMode="auto">
              <a:xfrm flipV="1">
                <a:off x="1583" y="1159"/>
                <a:ext cx="1" cy="18"/>
              </a:xfrm>
              <a:prstGeom prst="line">
                <a:avLst/>
              </a:prstGeom>
              <a:noFill/>
              <a:ln w="9525">
                <a:solidFill>
                  <a:srgbClr val="FF0000"/>
                </a:solidFill>
                <a:round/>
                <a:headEnd/>
                <a:tailEnd/>
              </a:ln>
            </p:spPr>
            <p:txBody>
              <a:bodyPr/>
              <a:lstStyle/>
              <a:p>
                <a:endParaRPr lang="fr-FR"/>
              </a:p>
            </p:txBody>
          </p:sp>
          <p:sp>
            <p:nvSpPr>
              <p:cNvPr id="53084" name="Line 3932"/>
              <p:cNvSpPr>
                <a:spLocks noChangeShapeType="1"/>
              </p:cNvSpPr>
              <p:nvPr/>
            </p:nvSpPr>
            <p:spPr bwMode="auto">
              <a:xfrm>
                <a:off x="1583" y="1177"/>
                <a:ext cx="1" cy="18"/>
              </a:xfrm>
              <a:prstGeom prst="line">
                <a:avLst/>
              </a:prstGeom>
              <a:noFill/>
              <a:ln w="9525">
                <a:solidFill>
                  <a:srgbClr val="FF0000"/>
                </a:solidFill>
                <a:round/>
                <a:headEnd/>
                <a:tailEnd/>
              </a:ln>
            </p:spPr>
            <p:txBody>
              <a:bodyPr/>
              <a:lstStyle/>
              <a:p>
                <a:endParaRPr lang="fr-FR"/>
              </a:p>
            </p:txBody>
          </p:sp>
          <p:sp>
            <p:nvSpPr>
              <p:cNvPr id="53085" name="Line 3933"/>
              <p:cNvSpPr>
                <a:spLocks noChangeShapeType="1"/>
              </p:cNvSpPr>
              <p:nvPr/>
            </p:nvSpPr>
            <p:spPr bwMode="auto">
              <a:xfrm flipH="1">
                <a:off x="1565" y="1177"/>
                <a:ext cx="18" cy="1"/>
              </a:xfrm>
              <a:prstGeom prst="line">
                <a:avLst/>
              </a:prstGeom>
              <a:noFill/>
              <a:ln w="9525">
                <a:solidFill>
                  <a:srgbClr val="FF0000"/>
                </a:solidFill>
                <a:round/>
                <a:headEnd/>
                <a:tailEnd/>
              </a:ln>
            </p:spPr>
            <p:txBody>
              <a:bodyPr/>
              <a:lstStyle/>
              <a:p>
                <a:endParaRPr lang="fr-FR"/>
              </a:p>
            </p:txBody>
          </p:sp>
          <p:sp>
            <p:nvSpPr>
              <p:cNvPr id="53086" name="Line 3934"/>
              <p:cNvSpPr>
                <a:spLocks noChangeShapeType="1"/>
              </p:cNvSpPr>
              <p:nvPr/>
            </p:nvSpPr>
            <p:spPr bwMode="auto">
              <a:xfrm>
                <a:off x="1583" y="1177"/>
                <a:ext cx="18" cy="1"/>
              </a:xfrm>
              <a:prstGeom prst="line">
                <a:avLst/>
              </a:prstGeom>
              <a:noFill/>
              <a:ln w="9525">
                <a:solidFill>
                  <a:srgbClr val="FF0000"/>
                </a:solidFill>
                <a:round/>
                <a:headEnd/>
                <a:tailEnd/>
              </a:ln>
            </p:spPr>
            <p:txBody>
              <a:bodyPr/>
              <a:lstStyle/>
              <a:p>
                <a:endParaRPr lang="fr-FR"/>
              </a:p>
            </p:txBody>
          </p:sp>
          <p:sp>
            <p:nvSpPr>
              <p:cNvPr id="53087" name="Rectangle 3935"/>
              <p:cNvSpPr>
                <a:spLocks noChangeArrowheads="1"/>
              </p:cNvSpPr>
              <p:nvPr/>
            </p:nvSpPr>
            <p:spPr bwMode="auto">
              <a:xfrm>
                <a:off x="1577" y="1087"/>
                <a:ext cx="42" cy="42"/>
              </a:xfrm>
              <a:prstGeom prst="rect">
                <a:avLst/>
              </a:prstGeom>
              <a:noFill/>
              <a:ln w="9525">
                <a:noFill/>
                <a:miter lim="800000"/>
                <a:headEnd/>
                <a:tailEnd/>
              </a:ln>
            </p:spPr>
            <p:txBody>
              <a:bodyPr/>
              <a:lstStyle/>
              <a:p>
                <a:endParaRPr lang="fr-FR"/>
              </a:p>
            </p:txBody>
          </p:sp>
          <p:sp>
            <p:nvSpPr>
              <p:cNvPr id="53088" name="Line 3936"/>
              <p:cNvSpPr>
                <a:spLocks noChangeShapeType="1"/>
              </p:cNvSpPr>
              <p:nvPr/>
            </p:nvSpPr>
            <p:spPr bwMode="auto">
              <a:xfrm flipV="1">
                <a:off x="1595" y="1087"/>
                <a:ext cx="1" cy="18"/>
              </a:xfrm>
              <a:prstGeom prst="line">
                <a:avLst/>
              </a:prstGeom>
              <a:noFill/>
              <a:ln w="9525">
                <a:solidFill>
                  <a:srgbClr val="FF0000"/>
                </a:solidFill>
                <a:round/>
                <a:headEnd/>
                <a:tailEnd/>
              </a:ln>
            </p:spPr>
            <p:txBody>
              <a:bodyPr/>
              <a:lstStyle/>
              <a:p>
                <a:endParaRPr lang="fr-FR"/>
              </a:p>
            </p:txBody>
          </p:sp>
          <p:sp>
            <p:nvSpPr>
              <p:cNvPr id="53089" name="Line 3937"/>
              <p:cNvSpPr>
                <a:spLocks noChangeShapeType="1"/>
              </p:cNvSpPr>
              <p:nvPr/>
            </p:nvSpPr>
            <p:spPr bwMode="auto">
              <a:xfrm>
                <a:off x="1595" y="1105"/>
                <a:ext cx="1" cy="18"/>
              </a:xfrm>
              <a:prstGeom prst="line">
                <a:avLst/>
              </a:prstGeom>
              <a:noFill/>
              <a:ln w="9525">
                <a:solidFill>
                  <a:srgbClr val="FF0000"/>
                </a:solidFill>
                <a:round/>
                <a:headEnd/>
                <a:tailEnd/>
              </a:ln>
            </p:spPr>
            <p:txBody>
              <a:bodyPr/>
              <a:lstStyle/>
              <a:p>
                <a:endParaRPr lang="fr-FR"/>
              </a:p>
            </p:txBody>
          </p:sp>
          <p:sp>
            <p:nvSpPr>
              <p:cNvPr id="53090" name="Line 3938"/>
              <p:cNvSpPr>
                <a:spLocks noChangeShapeType="1"/>
              </p:cNvSpPr>
              <p:nvPr/>
            </p:nvSpPr>
            <p:spPr bwMode="auto">
              <a:xfrm flipH="1">
                <a:off x="1577" y="1105"/>
                <a:ext cx="18" cy="1"/>
              </a:xfrm>
              <a:prstGeom prst="line">
                <a:avLst/>
              </a:prstGeom>
              <a:noFill/>
              <a:ln w="9525">
                <a:solidFill>
                  <a:srgbClr val="FF0000"/>
                </a:solidFill>
                <a:round/>
                <a:headEnd/>
                <a:tailEnd/>
              </a:ln>
            </p:spPr>
            <p:txBody>
              <a:bodyPr/>
              <a:lstStyle/>
              <a:p>
                <a:endParaRPr lang="fr-FR"/>
              </a:p>
            </p:txBody>
          </p:sp>
          <p:sp>
            <p:nvSpPr>
              <p:cNvPr id="53091" name="Line 3939"/>
              <p:cNvSpPr>
                <a:spLocks noChangeShapeType="1"/>
              </p:cNvSpPr>
              <p:nvPr/>
            </p:nvSpPr>
            <p:spPr bwMode="auto">
              <a:xfrm>
                <a:off x="1595" y="1105"/>
                <a:ext cx="18" cy="1"/>
              </a:xfrm>
              <a:prstGeom prst="line">
                <a:avLst/>
              </a:prstGeom>
              <a:noFill/>
              <a:ln w="9525">
                <a:solidFill>
                  <a:srgbClr val="FF0000"/>
                </a:solidFill>
                <a:round/>
                <a:headEnd/>
                <a:tailEnd/>
              </a:ln>
            </p:spPr>
            <p:txBody>
              <a:bodyPr/>
              <a:lstStyle/>
              <a:p>
                <a:endParaRPr lang="fr-FR"/>
              </a:p>
            </p:txBody>
          </p:sp>
          <p:sp>
            <p:nvSpPr>
              <p:cNvPr id="53092" name="Rectangle 3940"/>
              <p:cNvSpPr>
                <a:spLocks noChangeArrowheads="1"/>
              </p:cNvSpPr>
              <p:nvPr/>
            </p:nvSpPr>
            <p:spPr bwMode="auto">
              <a:xfrm>
                <a:off x="1583" y="1069"/>
                <a:ext cx="42" cy="42"/>
              </a:xfrm>
              <a:prstGeom prst="rect">
                <a:avLst/>
              </a:prstGeom>
              <a:noFill/>
              <a:ln w="9525">
                <a:noFill/>
                <a:miter lim="800000"/>
                <a:headEnd/>
                <a:tailEnd/>
              </a:ln>
            </p:spPr>
            <p:txBody>
              <a:bodyPr/>
              <a:lstStyle/>
              <a:p>
                <a:endParaRPr lang="fr-FR"/>
              </a:p>
            </p:txBody>
          </p:sp>
          <p:sp>
            <p:nvSpPr>
              <p:cNvPr id="53093" name="Line 3941"/>
              <p:cNvSpPr>
                <a:spLocks noChangeShapeType="1"/>
              </p:cNvSpPr>
              <p:nvPr/>
            </p:nvSpPr>
            <p:spPr bwMode="auto">
              <a:xfrm flipV="1">
                <a:off x="1601" y="1069"/>
                <a:ext cx="1" cy="18"/>
              </a:xfrm>
              <a:prstGeom prst="line">
                <a:avLst/>
              </a:prstGeom>
              <a:noFill/>
              <a:ln w="9525">
                <a:solidFill>
                  <a:srgbClr val="FF0000"/>
                </a:solidFill>
                <a:round/>
                <a:headEnd/>
                <a:tailEnd/>
              </a:ln>
            </p:spPr>
            <p:txBody>
              <a:bodyPr/>
              <a:lstStyle/>
              <a:p>
                <a:endParaRPr lang="fr-FR"/>
              </a:p>
            </p:txBody>
          </p:sp>
          <p:sp>
            <p:nvSpPr>
              <p:cNvPr id="53094" name="Line 3942"/>
              <p:cNvSpPr>
                <a:spLocks noChangeShapeType="1"/>
              </p:cNvSpPr>
              <p:nvPr/>
            </p:nvSpPr>
            <p:spPr bwMode="auto">
              <a:xfrm>
                <a:off x="1601" y="1087"/>
                <a:ext cx="1" cy="18"/>
              </a:xfrm>
              <a:prstGeom prst="line">
                <a:avLst/>
              </a:prstGeom>
              <a:noFill/>
              <a:ln w="9525">
                <a:solidFill>
                  <a:srgbClr val="FF0000"/>
                </a:solidFill>
                <a:round/>
                <a:headEnd/>
                <a:tailEnd/>
              </a:ln>
            </p:spPr>
            <p:txBody>
              <a:bodyPr/>
              <a:lstStyle/>
              <a:p>
                <a:endParaRPr lang="fr-FR"/>
              </a:p>
            </p:txBody>
          </p:sp>
          <p:sp>
            <p:nvSpPr>
              <p:cNvPr id="53095" name="Line 3943"/>
              <p:cNvSpPr>
                <a:spLocks noChangeShapeType="1"/>
              </p:cNvSpPr>
              <p:nvPr/>
            </p:nvSpPr>
            <p:spPr bwMode="auto">
              <a:xfrm flipH="1">
                <a:off x="1583" y="1087"/>
                <a:ext cx="18" cy="1"/>
              </a:xfrm>
              <a:prstGeom prst="line">
                <a:avLst/>
              </a:prstGeom>
              <a:noFill/>
              <a:ln w="9525">
                <a:solidFill>
                  <a:srgbClr val="FF0000"/>
                </a:solidFill>
                <a:round/>
                <a:headEnd/>
                <a:tailEnd/>
              </a:ln>
            </p:spPr>
            <p:txBody>
              <a:bodyPr/>
              <a:lstStyle/>
              <a:p>
                <a:endParaRPr lang="fr-FR"/>
              </a:p>
            </p:txBody>
          </p:sp>
          <p:sp>
            <p:nvSpPr>
              <p:cNvPr id="53096" name="Line 3944"/>
              <p:cNvSpPr>
                <a:spLocks noChangeShapeType="1"/>
              </p:cNvSpPr>
              <p:nvPr/>
            </p:nvSpPr>
            <p:spPr bwMode="auto">
              <a:xfrm>
                <a:off x="1601" y="1087"/>
                <a:ext cx="18" cy="1"/>
              </a:xfrm>
              <a:prstGeom prst="line">
                <a:avLst/>
              </a:prstGeom>
              <a:noFill/>
              <a:ln w="9525">
                <a:solidFill>
                  <a:srgbClr val="FF0000"/>
                </a:solidFill>
                <a:round/>
                <a:headEnd/>
                <a:tailEnd/>
              </a:ln>
            </p:spPr>
            <p:txBody>
              <a:bodyPr/>
              <a:lstStyle/>
              <a:p>
                <a:endParaRPr lang="fr-FR"/>
              </a:p>
            </p:txBody>
          </p:sp>
          <p:sp>
            <p:nvSpPr>
              <p:cNvPr id="53097" name="Rectangle 3945"/>
              <p:cNvSpPr>
                <a:spLocks noChangeArrowheads="1"/>
              </p:cNvSpPr>
              <p:nvPr/>
            </p:nvSpPr>
            <p:spPr bwMode="auto">
              <a:xfrm>
                <a:off x="1595" y="1087"/>
                <a:ext cx="42" cy="42"/>
              </a:xfrm>
              <a:prstGeom prst="rect">
                <a:avLst/>
              </a:prstGeom>
              <a:noFill/>
              <a:ln w="9525">
                <a:noFill/>
                <a:miter lim="800000"/>
                <a:headEnd/>
                <a:tailEnd/>
              </a:ln>
            </p:spPr>
            <p:txBody>
              <a:bodyPr/>
              <a:lstStyle/>
              <a:p>
                <a:endParaRPr lang="fr-FR"/>
              </a:p>
            </p:txBody>
          </p:sp>
          <p:sp>
            <p:nvSpPr>
              <p:cNvPr id="53098" name="Line 3946"/>
              <p:cNvSpPr>
                <a:spLocks noChangeShapeType="1"/>
              </p:cNvSpPr>
              <p:nvPr/>
            </p:nvSpPr>
            <p:spPr bwMode="auto">
              <a:xfrm flipV="1">
                <a:off x="1613" y="1087"/>
                <a:ext cx="1" cy="18"/>
              </a:xfrm>
              <a:prstGeom prst="line">
                <a:avLst/>
              </a:prstGeom>
              <a:noFill/>
              <a:ln w="9525">
                <a:solidFill>
                  <a:srgbClr val="FF0000"/>
                </a:solidFill>
                <a:round/>
                <a:headEnd/>
                <a:tailEnd/>
              </a:ln>
            </p:spPr>
            <p:txBody>
              <a:bodyPr/>
              <a:lstStyle/>
              <a:p>
                <a:endParaRPr lang="fr-FR"/>
              </a:p>
            </p:txBody>
          </p:sp>
          <p:sp>
            <p:nvSpPr>
              <p:cNvPr id="53099" name="Line 3947"/>
              <p:cNvSpPr>
                <a:spLocks noChangeShapeType="1"/>
              </p:cNvSpPr>
              <p:nvPr/>
            </p:nvSpPr>
            <p:spPr bwMode="auto">
              <a:xfrm>
                <a:off x="1613" y="1105"/>
                <a:ext cx="1" cy="18"/>
              </a:xfrm>
              <a:prstGeom prst="line">
                <a:avLst/>
              </a:prstGeom>
              <a:noFill/>
              <a:ln w="9525">
                <a:solidFill>
                  <a:srgbClr val="FF0000"/>
                </a:solidFill>
                <a:round/>
                <a:headEnd/>
                <a:tailEnd/>
              </a:ln>
            </p:spPr>
            <p:txBody>
              <a:bodyPr/>
              <a:lstStyle/>
              <a:p>
                <a:endParaRPr lang="fr-FR"/>
              </a:p>
            </p:txBody>
          </p:sp>
          <p:sp>
            <p:nvSpPr>
              <p:cNvPr id="53100" name="Line 3948"/>
              <p:cNvSpPr>
                <a:spLocks noChangeShapeType="1"/>
              </p:cNvSpPr>
              <p:nvPr/>
            </p:nvSpPr>
            <p:spPr bwMode="auto">
              <a:xfrm flipH="1">
                <a:off x="1595" y="1105"/>
                <a:ext cx="18" cy="1"/>
              </a:xfrm>
              <a:prstGeom prst="line">
                <a:avLst/>
              </a:prstGeom>
              <a:noFill/>
              <a:ln w="9525">
                <a:solidFill>
                  <a:srgbClr val="FF0000"/>
                </a:solidFill>
                <a:round/>
                <a:headEnd/>
                <a:tailEnd/>
              </a:ln>
            </p:spPr>
            <p:txBody>
              <a:bodyPr/>
              <a:lstStyle/>
              <a:p>
                <a:endParaRPr lang="fr-FR"/>
              </a:p>
            </p:txBody>
          </p:sp>
          <p:sp>
            <p:nvSpPr>
              <p:cNvPr id="53101" name="Line 3949"/>
              <p:cNvSpPr>
                <a:spLocks noChangeShapeType="1"/>
              </p:cNvSpPr>
              <p:nvPr/>
            </p:nvSpPr>
            <p:spPr bwMode="auto">
              <a:xfrm>
                <a:off x="1613" y="1105"/>
                <a:ext cx="18" cy="1"/>
              </a:xfrm>
              <a:prstGeom prst="line">
                <a:avLst/>
              </a:prstGeom>
              <a:noFill/>
              <a:ln w="9525">
                <a:solidFill>
                  <a:srgbClr val="FF0000"/>
                </a:solidFill>
                <a:round/>
                <a:headEnd/>
                <a:tailEnd/>
              </a:ln>
            </p:spPr>
            <p:txBody>
              <a:bodyPr/>
              <a:lstStyle/>
              <a:p>
                <a:endParaRPr lang="fr-FR"/>
              </a:p>
            </p:txBody>
          </p:sp>
          <p:sp>
            <p:nvSpPr>
              <p:cNvPr id="53102" name="Rectangle 3950"/>
              <p:cNvSpPr>
                <a:spLocks noChangeArrowheads="1"/>
              </p:cNvSpPr>
              <p:nvPr/>
            </p:nvSpPr>
            <p:spPr bwMode="auto">
              <a:xfrm>
                <a:off x="1607" y="1117"/>
                <a:ext cx="42" cy="42"/>
              </a:xfrm>
              <a:prstGeom prst="rect">
                <a:avLst/>
              </a:prstGeom>
              <a:noFill/>
              <a:ln w="9525">
                <a:noFill/>
                <a:miter lim="800000"/>
                <a:headEnd/>
                <a:tailEnd/>
              </a:ln>
            </p:spPr>
            <p:txBody>
              <a:bodyPr/>
              <a:lstStyle/>
              <a:p>
                <a:endParaRPr lang="fr-FR"/>
              </a:p>
            </p:txBody>
          </p:sp>
          <p:sp>
            <p:nvSpPr>
              <p:cNvPr id="53103" name="Line 3951"/>
              <p:cNvSpPr>
                <a:spLocks noChangeShapeType="1"/>
              </p:cNvSpPr>
              <p:nvPr/>
            </p:nvSpPr>
            <p:spPr bwMode="auto">
              <a:xfrm flipV="1">
                <a:off x="1625" y="1117"/>
                <a:ext cx="1" cy="18"/>
              </a:xfrm>
              <a:prstGeom prst="line">
                <a:avLst/>
              </a:prstGeom>
              <a:noFill/>
              <a:ln w="9525">
                <a:solidFill>
                  <a:srgbClr val="FF0000"/>
                </a:solidFill>
                <a:round/>
                <a:headEnd/>
                <a:tailEnd/>
              </a:ln>
            </p:spPr>
            <p:txBody>
              <a:bodyPr/>
              <a:lstStyle/>
              <a:p>
                <a:endParaRPr lang="fr-FR"/>
              </a:p>
            </p:txBody>
          </p:sp>
          <p:sp>
            <p:nvSpPr>
              <p:cNvPr id="53104" name="Line 3952"/>
              <p:cNvSpPr>
                <a:spLocks noChangeShapeType="1"/>
              </p:cNvSpPr>
              <p:nvPr/>
            </p:nvSpPr>
            <p:spPr bwMode="auto">
              <a:xfrm>
                <a:off x="1625" y="1135"/>
                <a:ext cx="1" cy="18"/>
              </a:xfrm>
              <a:prstGeom prst="line">
                <a:avLst/>
              </a:prstGeom>
              <a:noFill/>
              <a:ln w="9525">
                <a:solidFill>
                  <a:srgbClr val="FF0000"/>
                </a:solidFill>
                <a:round/>
                <a:headEnd/>
                <a:tailEnd/>
              </a:ln>
            </p:spPr>
            <p:txBody>
              <a:bodyPr/>
              <a:lstStyle/>
              <a:p>
                <a:endParaRPr lang="fr-FR"/>
              </a:p>
            </p:txBody>
          </p:sp>
          <p:sp>
            <p:nvSpPr>
              <p:cNvPr id="53105" name="Line 3953"/>
              <p:cNvSpPr>
                <a:spLocks noChangeShapeType="1"/>
              </p:cNvSpPr>
              <p:nvPr/>
            </p:nvSpPr>
            <p:spPr bwMode="auto">
              <a:xfrm flipH="1">
                <a:off x="1607" y="1135"/>
                <a:ext cx="18" cy="1"/>
              </a:xfrm>
              <a:prstGeom prst="line">
                <a:avLst/>
              </a:prstGeom>
              <a:noFill/>
              <a:ln w="9525">
                <a:solidFill>
                  <a:srgbClr val="FF0000"/>
                </a:solidFill>
                <a:round/>
                <a:headEnd/>
                <a:tailEnd/>
              </a:ln>
            </p:spPr>
            <p:txBody>
              <a:bodyPr/>
              <a:lstStyle/>
              <a:p>
                <a:endParaRPr lang="fr-FR"/>
              </a:p>
            </p:txBody>
          </p:sp>
          <p:sp>
            <p:nvSpPr>
              <p:cNvPr id="53106" name="Line 3954"/>
              <p:cNvSpPr>
                <a:spLocks noChangeShapeType="1"/>
              </p:cNvSpPr>
              <p:nvPr/>
            </p:nvSpPr>
            <p:spPr bwMode="auto">
              <a:xfrm>
                <a:off x="1625" y="1135"/>
                <a:ext cx="18" cy="1"/>
              </a:xfrm>
              <a:prstGeom prst="line">
                <a:avLst/>
              </a:prstGeom>
              <a:noFill/>
              <a:ln w="9525">
                <a:solidFill>
                  <a:srgbClr val="FF0000"/>
                </a:solidFill>
                <a:round/>
                <a:headEnd/>
                <a:tailEnd/>
              </a:ln>
            </p:spPr>
            <p:txBody>
              <a:bodyPr/>
              <a:lstStyle/>
              <a:p>
                <a:endParaRPr lang="fr-FR"/>
              </a:p>
            </p:txBody>
          </p:sp>
          <p:sp>
            <p:nvSpPr>
              <p:cNvPr id="53107" name="Rectangle 3955"/>
              <p:cNvSpPr>
                <a:spLocks noChangeArrowheads="1"/>
              </p:cNvSpPr>
              <p:nvPr/>
            </p:nvSpPr>
            <p:spPr bwMode="auto">
              <a:xfrm>
                <a:off x="1619" y="1171"/>
                <a:ext cx="42" cy="42"/>
              </a:xfrm>
              <a:prstGeom prst="rect">
                <a:avLst/>
              </a:prstGeom>
              <a:noFill/>
              <a:ln w="9525">
                <a:noFill/>
                <a:miter lim="800000"/>
                <a:headEnd/>
                <a:tailEnd/>
              </a:ln>
            </p:spPr>
            <p:txBody>
              <a:bodyPr/>
              <a:lstStyle/>
              <a:p>
                <a:endParaRPr lang="fr-FR"/>
              </a:p>
            </p:txBody>
          </p:sp>
        </p:grpSp>
        <p:grpSp>
          <p:nvGrpSpPr>
            <p:cNvPr id="5" name="Group 3956"/>
            <p:cNvGrpSpPr>
              <a:grpSpLocks/>
            </p:cNvGrpSpPr>
            <p:nvPr/>
          </p:nvGrpSpPr>
          <p:grpSpPr bwMode="auto">
            <a:xfrm>
              <a:off x="2017" y="2323"/>
              <a:ext cx="456" cy="1062"/>
              <a:chOff x="1619" y="1057"/>
              <a:chExt cx="456" cy="1062"/>
            </a:xfrm>
          </p:grpSpPr>
          <p:sp>
            <p:nvSpPr>
              <p:cNvPr id="53109" name="Line 3957"/>
              <p:cNvSpPr>
                <a:spLocks noChangeShapeType="1"/>
              </p:cNvSpPr>
              <p:nvPr/>
            </p:nvSpPr>
            <p:spPr bwMode="auto">
              <a:xfrm flipV="1">
                <a:off x="1637" y="1171"/>
                <a:ext cx="1" cy="18"/>
              </a:xfrm>
              <a:prstGeom prst="line">
                <a:avLst/>
              </a:prstGeom>
              <a:noFill/>
              <a:ln w="9525">
                <a:solidFill>
                  <a:srgbClr val="FF0000"/>
                </a:solidFill>
                <a:round/>
                <a:headEnd/>
                <a:tailEnd/>
              </a:ln>
            </p:spPr>
            <p:txBody>
              <a:bodyPr/>
              <a:lstStyle/>
              <a:p>
                <a:endParaRPr lang="fr-FR"/>
              </a:p>
            </p:txBody>
          </p:sp>
          <p:sp>
            <p:nvSpPr>
              <p:cNvPr id="53110" name="Line 3958"/>
              <p:cNvSpPr>
                <a:spLocks noChangeShapeType="1"/>
              </p:cNvSpPr>
              <p:nvPr/>
            </p:nvSpPr>
            <p:spPr bwMode="auto">
              <a:xfrm>
                <a:off x="1637" y="1189"/>
                <a:ext cx="1" cy="18"/>
              </a:xfrm>
              <a:prstGeom prst="line">
                <a:avLst/>
              </a:prstGeom>
              <a:noFill/>
              <a:ln w="9525">
                <a:solidFill>
                  <a:srgbClr val="FF0000"/>
                </a:solidFill>
                <a:round/>
                <a:headEnd/>
                <a:tailEnd/>
              </a:ln>
            </p:spPr>
            <p:txBody>
              <a:bodyPr/>
              <a:lstStyle/>
              <a:p>
                <a:endParaRPr lang="fr-FR"/>
              </a:p>
            </p:txBody>
          </p:sp>
          <p:sp>
            <p:nvSpPr>
              <p:cNvPr id="53111" name="Line 3959"/>
              <p:cNvSpPr>
                <a:spLocks noChangeShapeType="1"/>
              </p:cNvSpPr>
              <p:nvPr/>
            </p:nvSpPr>
            <p:spPr bwMode="auto">
              <a:xfrm flipH="1">
                <a:off x="1619" y="1189"/>
                <a:ext cx="18" cy="1"/>
              </a:xfrm>
              <a:prstGeom prst="line">
                <a:avLst/>
              </a:prstGeom>
              <a:noFill/>
              <a:ln w="9525">
                <a:solidFill>
                  <a:srgbClr val="FF0000"/>
                </a:solidFill>
                <a:round/>
                <a:headEnd/>
                <a:tailEnd/>
              </a:ln>
            </p:spPr>
            <p:txBody>
              <a:bodyPr/>
              <a:lstStyle/>
              <a:p>
                <a:endParaRPr lang="fr-FR"/>
              </a:p>
            </p:txBody>
          </p:sp>
          <p:sp>
            <p:nvSpPr>
              <p:cNvPr id="53112" name="Line 3960"/>
              <p:cNvSpPr>
                <a:spLocks noChangeShapeType="1"/>
              </p:cNvSpPr>
              <p:nvPr/>
            </p:nvSpPr>
            <p:spPr bwMode="auto">
              <a:xfrm>
                <a:off x="1637" y="1189"/>
                <a:ext cx="18" cy="1"/>
              </a:xfrm>
              <a:prstGeom prst="line">
                <a:avLst/>
              </a:prstGeom>
              <a:noFill/>
              <a:ln w="9525">
                <a:solidFill>
                  <a:srgbClr val="FF0000"/>
                </a:solidFill>
                <a:round/>
                <a:headEnd/>
                <a:tailEnd/>
              </a:ln>
            </p:spPr>
            <p:txBody>
              <a:bodyPr/>
              <a:lstStyle/>
              <a:p>
                <a:endParaRPr lang="fr-FR"/>
              </a:p>
            </p:txBody>
          </p:sp>
          <p:sp>
            <p:nvSpPr>
              <p:cNvPr id="53113" name="Rectangle 3961"/>
              <p:cNvSpPr>
                <a:spLocks noChangeArrowheads="1"/>
              </p:cNvSpPr>
              <p:nvPr/>
            </p:nvSpPr>
            <p:spPr bwMode="auto">
              <a:xfrm>
                <a:off x="1625" y="1261"/>
                <a:ext cx="42" cy="42"/>
              </a:xfrm>
              <a:prstGeom prst="rect">
                <a:avLst/>
              </a:prstGeom>
              <a:noFill/>
              <a:ln w="9525">
                <a:noFill/>
                <a:miter lim="800000"/>
                <a:headEnd/>
                <a:tailEnd/>
              </a:ln>
            </p:spPr>
            <p:txBody>
              <a:bodyPr/>
              <a:lstStyle/>
              <a:p>
                <a:endParaRPr lang="fr-FR"/>
              </a:p>
            </p:txBody>
          </p:sp>
          <p:sp>
            <p:nvSpPr>
              <p:cNvPr id="53114" name="Line 3962"/>
              <p:cNvSpPr>
                <a:spLocks noChangeShapeType="1"/>
              </p:cNvSpPr>
              <p:nvPr/>
            </p:nvSpPr>
            <p:spPr bwMode="auto">
              <a:xfrm flipV="1">
                <a:off x="1643" y="1261"/>
                <a:ext cx="1" cy="18"/>
              </a:xfrm>
              <a:prstGeom prst="line">
                <a:avLst/>
              </a:prstGeom>
              <a:noFill/>
              <a:ln w="9525">
                <a:solidFill>
                  <a:srgbClr val="FF0000"/>
                </a:solidFill>
                <a:round/>
                <a:headEnd/>
                <a:tailEnd/>
              </a:ln>
            </p:spPr>
            <p:txBody>
              <a:bodyPr/>
              <a:lstStyle/>
              <a:p>
                <a:endParaRPr lang="fr-FR"/>
              </a:p>
            </p:txBody>
          </p:sp>
          <p:sp>
            <p:nvSpPr>
              <p:cNvPr id="53115" name="Line 3963"/>
              <p:cNvSpPr>
                <a:spLocks noChangeShapeType="1"/>
              </p:cNvSpPr>
              <p:nvPr/>
            </p:nvSpPr>
            <p:spPr bwMode="auto">
              <a:xfrm>
                <a:off x="1643" y="1279"/>
                <a:ext cx="1" cy="18"/>
              </a:xfrm>
              <a:prstGeom prst="line">
                <a:avLst/>
              </a:prstGeom>
              <a:noFill/>
              <a:ln w="9525">
                <a:solidFill>
                  <a:srgbClr val="FF0000"/>
                </a:solidFill>
                <a:round/>
                <a:headEnd/>
                <a:tailEnd/>
              </a:ln>
            </p:spPr>
            <p:txBody>
              <a:bodyPr/>
              <a:lstStyle/>
              <a:p>
                <a:endParaRPr lang="fr-FR"/>
              </a:p>
            </p:txBody>
          </p:sp>
          <p:sp>
            <p:nvSpPr>
              <p:cNvPr id="53116" name="Line 3964"/>
              <p:cNvSpPr>
                <a:spLocks noChangeShapeType="1"/>
              </p:cNvSpPr>
              <p:nvPr/>
            </p:nvSpPr>
            <p:spPr bwMode="auto">
              <a:xfrm flipH="1">
                <a:off x="1625" y="1279"/>
                <a:ext cx="18" cy="1"/>
              </a:xfrm>
              <a:prstGeom prst="line">
                <a:avLst/>
              </a:prstGeom>
              <a:noFill/>
              <a:ln w="9525">
                <a:solidFill>
                  <a:srgbClr val="FF0000"/>
                </a:solidFill>
                <a:round/>
                <a:headEnd/>
                <a:tailEnd/>
              </a:ln>
            </p:spPr>
            <p:txBody>
              <a:bodyPr/>
              <a:lstStyle/>
              <a:p>
                <a:endParaRPr lang="fr-FR"/>
              </a:p>
            </p:txBody>
          </p:sp>
          <p:sp>
            <p:nvSpPr>
              <p:cNvPr id="53117" name="Line 3965"/>
              <p:cNvSpPr>
                <a:spLocks noChangeShapeType="1"/>
              </p:cNvSpPr>
              <p:nvPr/>
            </p:nvSpPr>
            <p:spPr bwMode="auto">
              <a:xfrm>
                <a:off x="1643" y="1279"/>
                <a:ext cx="18" cy="1"/>
              </a:xfrm>
              <a:prstGeom prst="line">
                <a:avLst/>
              </a:prstGeom>
              <a:noFill/>
              <a:ln w="9525">
                <a:solidFill>
                  <a:srgbClr val="FF0000"/>
                </a:solidFill>
                <a:round/>
                <a:headEnd/>
                <a:tailEnd/>
              </a:ln>
            </p:spPr>
            <p:txBody>
              <a:bodyPr/>
              <a:lstStyle/>
              <a:p>
                <a:endParaRPr lang="fr-FR"/>
              </a:p>
            </p:txBody>
          </p:sp>
          <p:sp>
            <p:nvSpPr>
              <p:cNvPr id="53118" name="Rectangle 3966"/>
              <p:cNvSpPr>
                <a:spLocks noChangeArrowheads="1"/>
              </p:cNvSpPr>
              <p:nvPr/>
            </p:nvSpPr>
            <p:spPr bwMode="auto">
              <a:xfrm>
                <a:off x="1637" y="1375"/>
                <a:ext cx="42" cy="42"/>
              </a:xfrm>
              <a:prstGeom prst="rect">
                <a:avLst/>
              </a:prstGeom>
              <a:noFill/>
              <a:ln w="9525">
                <a:noFill/>
                <a:miter lim="800000"/>
                <a:headEnd/>
                <a:tailEnd/>
              </a:ln>
            </p:spPr>
            <p:txBody>
              <a:bodyPr/>
              <a:lstStyle/>
              <a:p>
                <a:endParaRPr lang="fr-FR"/>
              </a:p>
            </p:txBody>
          </p:sp>
          <p:sp>
            <p:nvSpPr>
              <p:cNvPr id="53119" name="Line 3967"/>
              <p:cNvSpPr>
                <a:spLocks noChangeShapeType="1"/>
              </p:cNvSpPr>
              <p:nvPr/>
            </p:nvSpPr>
            <p:spPr bwMode="auto">
              <a:xfrm flipV="1">
                <a:off x="1655" y="1375"/>
                <a:ext cx="1" cy="18"/>
              </a:xfrm>
              <a:prstGeom prst="line">
                <a:avLst/>
              </a:prstGeom>
              <a:noFill/>
              <a:ln w="9525">
                <a:solidFill>
                  <a:srgbClr val="FF0000"/>
                </a:solidFill>
                <a:round/>
                <a:headEnd/>
                <a:tailEnd/>
              </a:ln>
            </p:spPr>
            <p:txBody>
              <a:bodyPr/>
              <a:lstStyle/>
              <a:p>
                <a:endParaRPr lang="fr-FR"/>
              </a:p>
            </p:txBody>
          </p:sp>
          <p:sp>
            <p:nvSpPr>
              <p:cNvPr id="53120" name="Line 3968"/>
              <p:cNvSpPr>
                <a:spLocks noChangeShapeType="1"/>
              </p:cNvSpPr>
              <p:nvPr/>
            </p:nvSpPr>
            <p:spPr bwMode="auto">
              <a:xfrm>
                <a:off x="1655" y="1393"/>
                <a:ext cx="1" cy="18"/>
              </a:xfrm>
              <a:prstGeom prst="line">
                <a:avLst/>
              </a:prstGeom>
              <a:noFill/>
              <a:ln w="9525">
                <a:solidFill>
                  <a:srgbClr val="FF0000"/>
                </a:solidFill>
                <a:round/>
                <a:headEnd/>
                <a:tailEnd/>
              </a:ln>
            </p:spPr>
            <p:txBody>
              <a:bodyPr/>
              <a:lstStyle/>
              <a:p>
                <a:endParaRPr lang="fr-FR"/>
              </a:p>
            </p:txBody>
          </p:sp>
          <p:sp>
            <p:nvSpPr>
              <p:cNvPr id="53121" name="Line 3969"/>
              <p:cNvSpPr>
                <a:spLocks noChangeShapeType="1"/>
              </p:cNvSpPr>
              <p:nvPr/>
            </p:nvSpPr>
            <p:spPr bwMode="auto">
              <a:xfrm flipH="1">
                <a:off x="1637" y="1393"/>
                <a:ext cx="18" cy="1"/>
              </a:xfrm>
              <a:prstGeom prst="line">
                <a:avLst/>
              </a:prstGeom>
              <a:noFill/>
              <a:ln w="9525">
                <a:solidFill>
                  <a:srgbClr val="FF0000"/>
                </a:solidFill>
                <a:round/>
                <a:headEnd/>
                <a:tailEnd/>
              </a:ln>
            </p:spPr>
            <p:txBody>
              <a:bodyPr/>
              <a:lstStyle/>
              <a:p>
                <a:endParaRPr lang="fr-FR"/>
              </a:p>
            </p:txBody>
          </p:sp>
          <p:sp>
            <p:nvSpPr>
              <p:cNvPr id="53122" name="Line 3970"/>
              <p:cNvSpPr>
                <a:spLocks noChangeShapeType="1"/>
              </p:cNvSpPr>
              <p:nvPr/>
            </p:nvSpPr>
            <p:spPr bwMode="auto">
              <a:xfrm>
                <a:off x="1655" y="1393"/>
                <a:ext cx="18" cy="1"/>
              </a:xfrm>
              <a:prstGeom prst="line">
                <a:avLst/>
              </a:prstGeom>
              <a:noFill/>
              <a:ln w="9525">
                <a:solidFill>
                  <a:srgbClr val="FF0000"/>
                </a:solidFill>
                <a:round/>
                <a:headEnd/>
                <a:tailEnd/>
              </a:ln>
            </p:spPr>
            <p:txBody>
              <a:bodyPr/>
              <a:lstStyle/>
              <a:p>
                <a:endParaRPr lang="fr-FR"/>
              </a:p>
            </p:txBody>
          </p:sp>
          <p:sp>
            <p:nvSpPr>
              <p:cNvPr id="53123" name="Rectangle 3971"/>
              <p:cNvSpPr>
                <a:spLocks noChangeArrowheads="1"/>
              </p:cNvSpPr>
              <p:nvPr/>
            </p:nvSpPr>
            <p:spPr bwMode="auto">
              <a:xfrm>
                <a:off x="1649" y="1513"/>
                <a:ext cx="42" cy="42"/>
              </a:xfrm>
              <a:prstGeom prst="rect">
                <a:avLst/>
              </a:prstGeom>
              <a:noFill/>
              <a:ln w="9525">
                <a:noFill/>
                <a:miter lim="800000"/>
                <a:headEnd/>
                <a:tailEnd/>
              </a:ln>
            </p:spPr>
            <p:txBody>
              <a:bodyPr/>
              <a:lstStyle/>
              <a:p>
                <a:endParaRPr lang="fr-FR"/>
              </a:p>
            </p:txBody>
          </p:sp>
          <p:sp>
            <p:nvSpPr>
              <p:cNvPr id="53124" name="Line 3972"/>
              <p:cNvSpPr>
                <a:spLocks noChangeShapeType="1"/>
              </p:cNvSpPr>
              <p:nvPr/>
            </p:nvSpPr>
            <p:spPr bwMode="auto">
              <a:xfrm flipV="1">
                <a:off x="1667" y="1513"/>
                <a:ext cx="1" cy="18"/>
              </a:xfrm>
              <a:prstGeom prst="line">
                <a:avLst/>
              </a:prstGeom>
              <a:noFill/>
              <a:ln w="9525">
                <a:solidFill>
                  <a:srgbClr val="FF0000"/>
                </a:solidFill>
                <a:round/>
                <a:headEnd/>
                <a:tailEnd/>
              </a:ln>
            </p:spPr>
            <p:txBody>
              <a:bodyPr/>
              <a:lstStyle/>
              <a:p>
                <a:endParaRPr lang="fr-FR"/>
              </a:p>
            </p:txBody>
          </p:sp>
          <p:sp>
            <p:nvSpPr>
              <p:cNvPr id="53125" name="Line 3973"/>
              <p:cNvSpPr>
                <a:spLocks noChangeShapeType="1"/>
              </p:cNvSpPr>
              <p:nvPr/>
            </p:nvSpPr>
            <p:spPr bwMode="auto">
              <a:xfrm>
                <a:off x="1667" y="1531"/>
                <a:ext cx="1" cy="18"/>
              </a:xfrm>
              <a:prstGeom prst="line">
                <a:avLst/>
              </a:prstGeom>
              <a:noFill/>
              <a:ln w="9525">
                <a:solidFill>
                  <a:srgbClr val="FF0000"/>
                </a:solidFill>
                <a:round/>
                <a:headEnd/>
                <a:tailEnd/>
              </a:ln>
            </p:spPr>
            <p:txBody>
              <a:bodyPr/>
              <a:lstStyle/>
              <a:p>
                <a:endParaRPr lang="fr-FR"/>
              </a:p>
            </p:txBody>
          </p:sp>
          <p:sp>
            <p:nvSpPr>
              <p:cNvPr id="53126" name="Line 3974"/>
              <p:cNvSpPr>
                <a:spLocks noChangeShapeType="1"/>
              </p:cNvSpPr>
              <p:nvPr/>
            </p:nvSpPr>
            <p:spPr bwMode="auto">
              <a:xfrm flipH="1">
                <a:off x="1649" y="1531"/>
                <a:ext cx="18" cy="1"/>
              </a:xfrm>
              <a:prstGeom prst="line">
                <a:avLst/>
              </a:prstGeom>
              <a:noFill/>
              <a:ln w="9525">
                <a:solidFill>
                  <a:srgbClr val="FF0000"/>
                </a:solidFill>
                <a:round/>
                <a:headEnd/>
                <a:tailEnd/>
              </a:ln>
            </p:spPr>
            <p:txBody>
              <a:bodyPr/>
              <a:lstStyle/>
              <a:p>
                <a:endParaRPr lang="fr-FR"/>
              </a:p>
            </p:txBody>
          </p:sp>
          <p:sp>
            <p:nvSpPr>
              <p:cNvPr id="53127" name="Line 3975"/>
              <p:cNvSpPr>
                <a:spLocks noChangeShapeType="1"/>
              </p:cNvSpPr>
              <p:nvPr/>
            </p:nvSpPr>
            <p:spPr bwMode="auto">
              <a:xfrm>
                <a:off x="1667" y="1531"/>
                <a:ext cx="18" cy="1"/>
              </a:xfrm>
              <a:prstGeom prst="line">
                <a:avLst/>
              </a:prstGeom>
              <a:noFill/>
              <a:ln w="9525">
                <a:solidFill>
                  <a:srgbClr val="FF0000"/>
                </a:solidFill>
                <a:round/>
                <a:headEnd/>
                <a:tailEnd/>
              </a:ln>
            </p:spPr>
            <p:txBody>
              <a:bodyPr/>
              <a:lstStyle/>
              <a:p>
                <a:endParaRPr lang="fr-FR"/>
              </a:p>
            </p:txBody>
          </p:sp>
          <p:sp>
            <p:nvSpPr>
              <p:cNvPr id="53128" name="Rectangle 3976"/>
              <p:cNvSpPr>
                <a:spLocks noChangeArrowheads="1"/>
              </p:cNvSpPr>
              <p:nvPr/>
            </p:nvSpPr>
            <p:spPr bwMode="auto">
              <a:xfrm>
                <a:off x="1661" y="1669"/>
                <a:ext cx="42" cy="42"/>
              </a:xfrm>
              <a:prstGeom prst="rect">
                <a:avLst/>
              </a:prstGeom>
              <a:noFill/>
              <a:ln w="9525">
                <a:noFill/>
                <a:miter lim="800000"/>
                <a:headEnd/>
                <a:tailEnd/>
              </a:ln>
            </p:spPr>
            <p:txBody>
              <a:bodyPr/>
              <a:lstStyle/>
              <a:p>
                <a:endParaRPr lang="fr-FR"/>
              </a:p>
            </p:txBody>
          </p:sp>
          <p:sp>
            <p:nvSpPr>
              <p:cNvPr id="53129" name="Line 3977"/>
              <p:cNvSpPr>
                <a:spLocks noChangeShapeType="1"/>
              </p:cNvSpPr>
              <p:nvPr/>
            </p:nvSpPr>
            <p:spPr bwMode="auto">
              <a:xfrm flipV="1">
                <a:off x="1679" y="1669"/>
                <a:ext cx="1" cy="18"/>
              </a:xfrm>
              <a:prstGeom prst="line">
                <a:avLst/>
              </a:prstGeom>
              <a:noFill/>
              <a:ln w="9525">
                <a:solidFill>
                  <a:srgbClr val="FF0000"/>
                </a:solidFill>
                <a:round/>
                <a:headEnd/>
                <a:tailEnd/>
              </a:ln>
            </p:spPr>
            <p:txBody>
              <a:bodyPr/>
              <a:lstStyle/>
              <a:p>
                <a:endParaRPr lang="fr-FR"/>
              </a:p>
            </p:txBody>
          </p:sp>
          <p:sp>
            <p:nvSpPr>
              <p:cNvPr id="53130" name="Line 3978"/>
              <p:cNvSpPr>
                <a:spLocks noChangeShapeType="1"/>
              </p:cNvSpPr>
              <p:nvPr/>
            </p:nvSpPr>
            <p:spPr bwMode="auto">
              <a:xfrm>
                <a:off x="1679" y="1687"/>
                <a:ext cx="1" cy="18"/>
              </a:xfrm>
              <a:prstGeom prst="line">
                <a:avLst/>
              </a:prstGeom>
              <a:noFill/>
              <a:ln w="9525">
                <a:solidFill>
                  <a:srgbClr val="FF0000"/>
                </a:solidFill>
                <a:round/>
                <a:headEnd/>
                <a:tailEnd/>
              </a:ln>
            </p:spPr>
            <p:txBody>
              <a:bodyPr/>
              <a:lstStyle/>
              <a:p>
                <a:endParaRPr lang="fr-FR"/>
              </a:p>
            </p:txBody>
          </p:sp>
          <p:sp>
            <p:nvSpPr>
              <p:cNvPr id="53131" name="Line 3979"/>
              <p:cNvSpPr>
                <a:spLocks noChangeShapeType="1"/>
              </p:cNvSpPr>
              <p:nvPr/>
            </p:nvSpPr>
            <p:spPr bwMode="auto">
              <a:xfrm flipH="1">
                <a:off x="1661" y="1687"/>
                <a:ext cx="18" cy="1"/>
              </a:xfrm>
              <a:prstGeom prst="line">
                <a:avLst/>
              </a:prstGeom>
              <a:noFill/>
              <a:ln w="9525">
                <a:solidFill>
                  <a:srgbClr val="FF0000"/>
                </a:solidFill>
                <a:round/>
                <a:headEnd/>
                <a:tailEnd/>
              </a:ln>
            </p:spPr>
            <p:txBody>
              <a:bodyPr/>
              <a:lstStyle/>
              <a:p>
                <a:endParaRPr lang="fr-FR"/>
              </a:p>
            </p:txBody>
          </p:sp>
          <p:sp>
            <p:nvSpPr>
              <p:cNvPr id="53132" name="Line 3980"/>
              <p:cNvSpPr>
                <a:spLocks noChangeShapeType="1"/>
              </p:cNvSpPr>
              <p:nvPr/>
            </p:nvSpPr>
            <p:spPr bwMode="auto">
              <a:xfrm>
                <a:off x="1679" y="1687"/>
                <a:ext cx="18" cy="1"/>
              </a:xfrm>
              <a:prstGeom prst="line">
                <a:avLst/>
              </a:prstGeom>
              <a:noFill/>
              <a:ln w="9525">
                <a:solidFill>
                  <a:srgbClr val="FF0000"/>
                </a:solidFill>
                <a:round/>
                <a:headEnd/>
                <a:tailEnd/>
              </a:ln>
            </p:spPr>
            <p:txBody>
              <a:bodyPr/>
              <a:lstStyle/>
              <a:p>
                <a:endParaRPr lang="fr-FR"/>
              </a:p>
            </p:txBody>
          </p:sp>
          <p:sp>
            <p:nvSpPr>
              <p:cNvPr id="53133" name="Rectangle 3981"/>
              <p:cNvSpPr>
                <a:spLocks noChangeArrowheads="1"/>
              </p:cNvSpPr>
              <p:nvPr/>
            </p:nvSpPr>
            <p:spPr bwMode="auto">
              <a:xfrm>
                <a:off x="1667" y="1825"/>
                <a:ext cx="42" cy="42"/>
              </a:xfrm>
              <a:prstGeom prst="rect">
                <a:avLst/>
              </a:prstGeom>
              <a:noFill/>
              <a:ln w="9525">
                <a:noFill/>
                <a:miter lim="800000"/>
                <a:headEnd/>
                <a:tailEnd/>
              </a:ln>
            </p:spPr>
            <p:txBody>
              <a:bodyPr/>
              <a:lstStyle/>
              <a:p>
                <a:endParaRPr lang="fr-FR"/>
              </a:p>
            </p:txBody>
          </p:sp>
          <p:sp>
            <p:nvSpPr>
              <p:cNvPr id="53134" name="Line 3982"/>
              <p:cNvSpPr>
                <a:spLocks noChangeShapeType="1"/>
              </p:cNvSpPr>
              <p:nvPr/>
            </p:nvSpPr>
            <p:spPr bwMode="auto">
              <a:xfrm flipV="1">
                <a:off x="1685" y="1825"/>
                <a:ext cx="1" cy="18"/>
              </a:xfrm>
              <a:prstGeom prst="line">
                <a:avLst/>
              </a:prstGeom>
              <a:noFill/>
              <a:ln w="9525">
                <a:solidFill>
                  <a:srgbClr val="FF0000"/>
                </a:solidFill>
                <a:round/>
                <a:headEnd/>
                <a:tailEnd/>
              </a:ln>
            </p:spPr>
            <p:txBody>
              <a:bodyPr/>
              <a:lstStyle/>
              <a:p>
                <a:endParaRPr lang="fr-FR"/>
              </a:p>
            </p:txBody>
          </p:sp>
          <p:sp>
            <p:nvSpPr>
              <p:cNvPr id="53135" name="Line 3983"/>
              <p:cNvSpPr>
                <a:spLocks noChangeShapeType="1"/>
              </p:cNvSpPr>
              <p:nvPr/>
            </p:nvSpPr>
            <p:spPr bwMode="auto">
              <a:xfrm>
                <a:off x="1685" y="1843"/>
                <a:ext cx="1" cy="18"/>
              </a:xfrm>
              <a:prstGeom prst="line">
                <a:avLst/>
              </a:prstGeom>
              <a:noFill/>
              <a:ln w="9525">
                <a:solidFill>
                  <a:srgbClr val="FF0000"/>
                </a:solidFill>
                <a:round/>
                <a:headEnd/>
                <a:tailEnd/>
              </a:ln>
            </p:spPr>
            <p:txBody>
              <a:bodyPr/>
              <a:lstStyle/>
              <a:p>
                <a:endParaRPr lang="fr-FR"/>
              </a:p>
            </p:txBody>
          </p:sp>
          <p:sp>
            <p:nvSpPr>
              <p:cNvPr id="53136" name="Line 3984"/>
              <p:cNvSpPr>
                <a:spLocks noChangeShapeType="1"/>
              </p:cNvSpPr>
              <p:nvPr/>
            </p:nvSpPr>
            <p:spPr bwMode="auto">
              <a:xfrm flipH="1">
                <a:off x="1667" y="1843"/>
                <a:ext cx="18" cy="1"/>
              </a:xfrm>
              <a:prstGeom prst="line">
                <a:avLst/>
              </a:prstGeom>
              <a:noFill/>
              <a:ln w="9525">
                <a:solidFill>
                  <a:srgbClr val="FF0000"/>
                </a:solidFill>
                <a:round/>
                <a:headEnd/>
                <a:tailEnd/>
              </a:ln>
            </p:spPr>
            <p:txBody>
              <a:bodyPr/>
              <a:lstStyle/>
              <a:p>
                <a:endParaRPr lang="fr-FR"/>
              </a:p>
            </p:txBody>
          </p:sp>
          <p:sp>
            <p:nvSpPr>
              <p:cNvPr id="53137" name="Line 3985"/>
              <p:cNvSpPr>
                <a:spLocks noChangeShapeType="1"/>
              </p:cNvSpPr>
              <p:nvPr/>
            </p:nvSpPr>
            <p:spPr bwMode="auto">
              <a:xfrm>
                <a:off x="1685" y="1843"/>
                <a:ext cx="18" cy="1"/>
              </a:xfrm>
              <a:prstGeom prst="line">
                <a:avLst/>
              </a:prstGeom>
              <a:noFill/>
              <a:ln w="9525">
                <a:solidFill>
                  <a:srgbClr val="FF0000"/>
                </a:solidFill>
                <a:round/>
                <a:headEnd/>
                <a:tailEnd/>
              </a:ln>
            </p:spPr>
            <p:txBody>
              <a:bodyPr/>
              <a:lstStyle/>
              <a:p>
                <a:endParaRPr lang="fr-FR"/>
              </a:p>
            </p:txBody>
          </p:sp>
          <p:sp>
            <p:nvSpPr>
              <p:cNvPr id="53138" name="Rectangle 3986"/>
              <p:cNvSpPr>
                <a:spLocks noChangeArrowheads="1"/>
              </p:cNvSpPr>
              <p:nvPr/>
            </p:nvSpPr>
            <p:spPr bwMode="auto">
              <a:xfrm>
                <a:off x="1679" y="1969"/>
                <a:ext cx="42" cy="42"/>
              </a:xfrm>
              <a:prstGeom prst="rect">
                <a:avLst/>
              </a:prstGeom>
              <a:noFill/>
              <a:ln w="9525">
                <a:noFill/>
                <a:miter lim="800000"/>
                <a:headEnd/>
                <a:tailEnd/>
              </a:ln>
            </p:spPr>
            <p:txBody>
              <a:bodyPr/>
              <a:lstStyle/>
              <a:p>
                <a:endParaRPr lang="fr-FR"/>
              </a:p>
            </p:txBody>
          </p:sp>
          <p:sp>
            <p:nvSpPr>
              <p:cNvPr id="53139" name="Line 3987"/>
              <p:cNvSpPr>
                <a:spLocks noChangeShapeType="1"/>
              </p:cNvSpPr>
              <p:nvPr/>
            </p:nvSpPr>
            <p:spPr bwMode="auto">
              <a:xfrm flipV="1">
                <a:off x="1697" y="1969"/>
                <a:ext cx="1" cy="18"/>
              </a:xfrm>
              <a:prstGeom prst="line">
                <a:avLst/>
              </a:prstGeom>
              <a:noFill/>
              <a:ln w="9525">
                <a:solidFill>
                  <a:srgbClr val="FF0000"/>
                </a:solidFill>
                <a:round/>
                <a:headEnd/>
                <a:tailEnd/>
              </a:ln>
            </p:spPr>
            <p:txBody>
              <a:bodyPr/>
              <a:lstStyle/>
              <a:p>
                <a:endParaRPr lang="fr-FR"/>
              </a:p>
            </p:txBody>
          </p:sp>
          <p:sp>
            <p:nvSpPr>
              <p:cNvPr id="53140" name="Line 3988"/>
              <p:cNvSpPr>
                <a:spLocks noChangeShapeType="1"/>
              </p:cNvSpPr>
              <p:nvPr/>
            </p:nvSpPr>
            <p:spPr bwMode="auto">
              <a:xfrm>
                <a:off x="1697" y="1987"/>
                <a:ext cx="1" cy="18"/>
              </a:xfrm>
              <a:prstGeom prst="line">
                <a:avLst/>
              </a:prstGeom>
              <a:noFill/>
              <a:ln w="9525">
                <a:solidFill>
                  <a:srgbClr val="FF0000"/>
                </a:solidFill>
                <a:round/>
                <a:headEnd/>
                <a:tailEnd/>
              </a:ln>
            </p:spPr>
            <p:txBody>
              <a:bodyPr/>
              <a:lstStyle/>
              <a:p>
                <a:endParaRPr lang="fr-FR"/>
              </a:p>
            </p:txBody>
          </p:sp>
          <p:sp>
            <p:nvSpPr>
              <p:cNvPr id="53141" name="Line 3989"/>
              <p:cNvSpPr>
                <a:spLocks noChangeShapeType="1"/>
              </p:cNvSpPr>
              <p:nvPr/>
            </p:nvSpPr>
            <p:spPr bwMode="auto">
              <a:xfrm flipH="1">
                <a:off x="1679" y="1987"/>
                <a:ext cx="18" cy="1"/>
              </a:xfrm>
              <a:prstGeom prst="line">
                <a:avLst/>
              </a:prstGeom>
              <a:noFill/>
              <a:ln w="9525">
                <a:solidFill>
                  <a:srgbClr val="FF0000"/>
                </a:solidFill>
                <a:round/>
                <a:headEnd/>
                <a:tailEnd/>
              </a:ln>
            </p:spPr>
            <p:txBody>
              <a:bodyPr/>
              <a:lstStyle/>
              <a:p>
                <a:endParaRPr lang="fr-FR"/>
              </a:p>
            </p:txBody>
          </p:sp>
          <p:sp>
            <p:nvSpPr>
              <p:cNvPr id="53142" name="Line 3990"/>
              <p:cNvSpPr>
                <a:spLocks noChangeShapeType="1"/>
              </p:cNvSpPr>
              <p:nvPr/>
            </p:nvSpPr>
            <p:spPr bwMode="auto">
              <a:xfrm>
                <a:off x="1697" y="1987"/>
                <a:ext cx="18" cy="1"/>
              </a:xfrm>
              <a:prstGeom prst="line">
                <a:avLst/>
              </a:prstGeom>
              <a:noFill/>
              <a:ln w="9525">
                <a:solidFill>
                  <a:srgbClr val="FF0000"/>
                </a:solidFill>
                <a:round/>
                <a:headEnd/>
                <a:tailEnd/>
              </a:ln>
            </p:spPr>
            <p:txBody>
              <a:bodyPr/>
              <a:lstStyle/>
              <a:p>
                <a:endParaRPr lang="fr-FR"/>
              </a:p>
            </p:txBody>
          </p:sp>
          <p:sp>
            <p:nvSpPr>
              <p:cNvPr id="53143" name="Rectangle 3991"/>
              <p:cNvSpPr>
                <a:spLocks noChangeArrowheads="1"/>
              </p:cNvSpPr>
              <p:nvPr/>
            </p:nvSpPr>
            <p:spPr bwMode="auto">
              <a:xfrm>
                <a:off x="1691" y="2065"/>
                <a:ext cx="42" cy="42"/>
              </a:xfrm>
              <a:prstGeom prst="rect">
                <a:avLst/>
              </a:prstGeom>
              <a:noFill/>
              <a:ln w="9525">
                <a:noFill/>
                <a:miter lim="800000"/>
                <a:headEnd/>
                <a:tailEnd/>
              </a:ln>
            </p:spPr>
            <p:txBody>
              <a:bodyPr/>
              <a:lstStyle/>
              <a:p>
                <a:endParaRPr lang="fr-FR"/>
              </a:p>
            </p:txBody>
          </p:sp>
          <p:sp>
            <p:nvSpPr>
              <p:cNvPr id="53144" name="Line 3992"/>
              <p:cNvSpPr>
                <a:spLocks noChangeShapeType="1"/>
              </p:cNvSpPr>
              <p:nvPr/>
            </p:nvSpPr>
            <p:spPr bwMode="auto">
              <a:xfrm flipV="1">
                <a:off x="1709" y="2065"/>
                <a:ext cx="1" cy="18"/>
              </a:xfrm>
              <a:prstGeom prst="line">
                <a:avLst/>
              </a:prstGeom>
              <a:noFill/>
              <a:ln w="9525">
                <a:solidFill>
                  <a:srgbClr val="FF0000"/>
                </a:solidFill>
                <a:round/>
                <a:headEnd/>
                <a:tailEnd/>
              </a:ln>
            </p:spPr>
            <p:txBody>
              <a:bodyPr/>
              <a:lstStyle/>
              <a:p>
                <a:endParaRPr lang="fr-FR"/>
              </a:p>
            </p:txBody>
          </p:sp>
          <p:sp>
            <p:nvSpPr>
              <p:cNvPr id="53145" name="Line 3993"/>
              <p:cNvSpPr>
                <a:spLocks noChangeShapeType="1"/>
              </p:cNvSpPr>
              <p:nvPr/>
            </p:nvSpPr>
            <p:spPr bwMode="auto">
              <a:xfrm>
                <a:off x="1709" y="2083"/>
                <a:ext cx="1" cy="18"/>
              </a:xfrm>
              <a:prstGeom prst="line">
                <a:avLst/>
              </a:prstGeom>
              <a:noFill/>
              <a:ln w="9525">
                <a:solidFill>
                  <a:srgbClr val="FF0000"/>
                </a:solidFill>
                <a:round/>
                <a:headEnd/>
                <a:tailEnd/>
              </a:ln>
            </p:spPr>
            <p:txBody>
              <a:bodyPr/>
              <a:lstStyle/>
              <a:p>
                <a:endParaRPr lang="fr-FR"/>
              </a:p>
            </p:txBody>
          </p:sp>
          <p:sp>
            <p:nvSpPr>
              <p:cNvPr id="53146" name="Line 3994"/>
              <p:cNvSpPr>
                <a:spLocks noChangeShapeType="1"/>
              </p:cNvSpPr>
              <p:nvPr/>
            </p:nvSpPr>
            <p:spPr bwMode="auto">
              <a:xfrm flipH="1">
                <a:off x="1691" y="2083"/>
                <a:ext cx="18" cy="1"/>
              </a:xfrm>
              <a:prstGeom prst="line">
                <a:avLst/>
              </a:prstGeom>
              <a:noFill/>
              <a:ln w="9525">
                <a:solidFill>
                  <a:srgbClr val="FF0000"/>
                </a:solidFill>
                <a:round/>
                <a:headEnd/>
                <a:tailEnd/>
              </a:ln>
            </p:spPr>
            <p:txBody>
              <a:bodyPr/>
              <a:lstStyle/>
              <a:p>
                <a:endParaRPr lang="fr-FR"/>
              </a:p>
            </p:txBody>
          </p:sp>
          <p:sp>
            <p:nvSpPr>
              <p:cNvPr id="53147" name="Line 3995"/>
              <p:cNvSpPr>
                <a:spLocks noChangeShapeType="1"/>
              </p:cNvSpPr>
              <p:nvPr/>
            </p:nvSpPr>
            <p:spPr bwMode="auto">
              <a:xfrm>
                <a:off x="1709" y="2083"/>
                <a:ext cx="18" cy="1"/>
              </a:xfrm>
              <a:prstGeom prst="line">
                <a:avLst/>
              </a:prstGeom>
              <a:noFill/>
              <a:ln w="9525">
                <a:solidFill>
                  <a:srgbClr val="FF0000"/>
                </a:solidFill>
                <a:round/>
                <a:headEnd/>
                <a:tailEnd/>
              </a:ln>
            </p:spPr>
            <p:txBody>
              <a:bodyPr/>
              <a:lstStyle/>
              <a:p>
                <a:endParaRPr lang="fr-FR"/>
              </a:p>
            </p:txBody>
          </p:sp>
          <p:sp>
            <p:nvSpPr>
              <p:cNvPr id="53148" name="Rectangle 3996"/>
              <p:cNvSpPr>
                <a:spLocks noChangeArrowheads="1"/>
              </p:cNvSpPr>
              <p:nvPr/>
            </p:nvSpPr>
            <p:spPr bwMode="auto">
              <a:xfrm>
                <a:off x="1697" y="2077"/>
                <a:ext cx="42" cy="42"/>
              </a:xfrm>
              <a:prstGeom prst="rect">
                <a:avLst/>
              </a:prstGeom>
              <a:noFill/>
              <a:ln w="9525">
                <a:noFill/>
                <a:miter lim="800000"/>
                <a:headEnd/>
                <a:tailEnd/>
              </a:ln>
            </p:spPr>
            <p:txBody>
              <a:bodyPr/>
              <a:lstStyle/>
              <a:p>
                <a:endParaRPr lang="fr-FR"/>
              </a:p>
            </p:txBody>
          </p:sp>
          <p:sp>
            <p:nvSpPr>
              <p:cNvPr id="53149" name="Line 3997"/>
              <p:cNvSpPr>
                <a:spLocks noChangeShapeType="1"/>
              </p:cNvSpPr>
              <p:nvPr/>
            </p:nvSpPr>
            <p:spPr bwMode="auto">
              <a:xfrm flipV="1">
                <a:off x="1715" y="2077"/>
                <a:ext cx="1" cy="18"/>
              </a:xfrm>
              <a:prstGeom prst="line">
                <a:avLst/>
              </a:prstGeom>
              <a:noFill/>
              <a:ln w="9525">
                <a:solidFill>
                  <a:srgbClr val="FF0000"/>
                </a:solidFill>
                <a:round/>
                <a:headEnd/>
                <a:tailEnd/>
              </a:ln>
            </p:spPr>
            <p:txBody>
              <a:bodyPr/>
              <a:lstStyle/>
              <a:p>
                <a:endParaRPr lang="fr-FR"/>
              </a:p>
            </p:txBody>
          </p:sp>
          <p:sp>
            <p:nvSpPr>
              <p:cNvPr id="53150" name="Line 3998"/>
              <p:cNvSpPr>
                <a:spLocks noChangeShapeType="1"/>
              </p:cNvSpPr>
              <p:nvPr/>
            </p:nvSpPr>
            <p:spPr bwMode="auto">
              <a:xfrm>
                <a:off x="1715" y="2095"/>
                <a:ext cx="1" cy="18"/>
              </a:xfrm>
              <a:prstGeom prst="line">
                <a:avLst/>
              </a:prstGeom>
              <a:noFill/>
              <a:ln w="9525">
                <a:solidFill>
                  <a:srgbClr val="FF0000"/>
                </a:solidFill>
                <a:round/>
                <a:headEnd/>
                <a:tailEnd/>
              </a:ln>
            </p:spPr>
            <p:txBody>
              <a:bodyPr/>
              <a:lstStyle/>
              <a:p>
                <a:endParaRPr lang="fr-FR"/>
              </a:p>
            </p:txBody>
          </p:sp>
          <p:sp>
            <p:nvSpPr>
              <p:cNvPr id="53151" name="Line 3999"/>
              <p:cNvSpPr>
                <a:spLocks noChangeShapeType="1"/>
              </p:cNvSpPr>
              <p:nvPr/>
            </p:nvSpPr>
            <p:spPr bwMode="auto">
              <a:xfrm flipH="1">
                <a:off x="1697" y="2095"/>
                <a:ext cx="18" cy="1"/>
              </a:xfrm>
              <a:prstGeom prst="line">
                <a:avLst/>
              </a:prstGeom>
              <a:noFill/>
              <a:ln w="9525">
                <a:solidFill>
                  <a:srgbClr val="FF0000"/>
                </a:solidFill>
                <a:round/>
                <a:headEnd/>
                <a:tailEnd/>
              </a:ln>
            </p:spPr>
            <p:txBody>
              <a:bodyPr/>
              <a:lstStyle/>
              <a:p>
                <a:endParaRPr lang="fr-FR"/>
              </a:p>
            </p:txBody>
          </p:sp>
          <p:sp>
            <p:nvSpPr>
              <p:cNvPr id="53152" name="Line 4000"/>
              <p:cNvSpPr>
                <a:spLocks noChangeShapeType="1"/>
              </p:cNvSpPr>
              <p:nvPr/>
            </p:nvSpPr>
            <p:spPr bwMode="auto">
              <a:xfrm>
                <a:off x="1715" y="2095"/>
                <a:ext cx="18" cy="1"/>
              </a:xfrm>
              <a:prstGeom prst="line">
                <a:avLst/>
              </a:prstGeom>
              <a:noFill/>
              <a:ln w="9525">
                <a:solidFill>
                  <a:srgbClr val="FF0000"/>
                </a:solidFill>
                <a:round/>
                <a:headEnd/>
                <a:tailEnd/>
              </a:ln>
            </p:spPr>
            <p:txBody>
              <a:bodyPr/>
              <a:lstStyle/>
              <a:p>
                <a:endParaRPr lang="fr-FR"/>
              </a:p>
            </p:txBody>
          </p:sp>
          <p:sp>
            <p:nvSpPr>
              <p:cNvPr id="53153" name="Rectangle 4001"/>
              <p:cNvSpPr>
                <a:spLocks noChangeArrowheads="1"/>
              </p:cNvSpPr>
              <p:nvPr/>
            </p:nvSpPr>
            <p:spPr bwMode="auto">
              <a:xfrm>
                <a:off x="1709" y="2005"/>
                <a:ext cx="42" cy="42"/>
              </a:xfrm>
              <a:prstGeom prst="rect">
                <a:avLst/>
              </a:prstGeom>
              <a:noFill/>
              <a:ln w="9525">
                <a:noFill/>
                <a:miter lim="800000"/>
                <a:headEnd/>
                <a:tailEnd/>
              </a:ln>
            </p:spPr>
            <p:txBody>
              <a:bodyPr/>
              <a:lstStyle/>
              <a:p>
                <a:endParaRPr lang="fr-FR"/>
              </a:p>
            </p:txBody>
          </p:sp>
          <p:sp>
            <p:nvSpPr>
              <p:cNvPr id="53154" name="Line 4002"/>
              <p:cNvSpPr>
                <a:spLocks noChangeShapeType="1"/>
              </p:cNvSpPr>
              <p:nvPr/>
            </p:nvSpPr>
            <p:spPr bwMode="auto">
              <a:xfrm flipV="1">
                <a:off x="1727" y="2005"/>
                <a:ext cx="1" cy="18"/>
              </a:xfrm>
              <a:prstGeom prst="line">
                <a:avLst/>
              </a:prstGeom>
              <a:noFill/>
              <a:ln w="9525">
                <a:solidFill>
                  <a:srgbClr val="FF0000"/>
                </a:solidFill>
                <a:round/>
                <a:headEnd/>
                <a:tailEnd/>
              </a:ln>
            </p:spPr>
            <p:txBody>
              <a:bodyPr/>
              <a:lstStyle/>
              <a:p>
                <a:endParaRPr lang="fr-FR"/>
              </a:p>
            </p:txBody>
          </p:sp>
          <p:sp>
            <p:nvSpPr>
              <p:cNvPr id="53155" name="Line 4003"/>
              <p:cNvSpPr>
                <a:spLocks noChangeShapeType="1"/>
              </p:cNvSpPr>
              <p:nvPr/>
            </p:nvSpPr>
            <p:spPr bwMode="auto">
              <a:xfrm>
                <a:off x="1727" y="2023"/>
                <a:ext cx="1" cy="18"/>
              </a:xfrm>
              <a:prstGeom prst="line">
                <a:avLst/>
              </a:prstGeom>
              <a:noFill/>
              <a:ln w="9525">
                <a:solidFill>
                  <a:srgbClr val="FF0000"/>
                </a:solidFill>
                <a:round/>
                <a:headEnd/>
                <a:tailEnd/>
              </a:ln>
            </p:spPr>
            <p:txBody>
              <a:bodyPr/>
              <a:lstStyle/>
              <a:p>
                <a:endParaRPr lang="fr-FR"/>
              </a:p>
            </p:txBody>
          </p:sp>
          <p:sp>
            <p:nvSpPr>
              <p:cNvPr id="53156" name="Line 4004"/>
              <p:cNvSpPr>
                <a:spLocks noChangeShapeType="1"/>
              </p:cNvSpPr>
              <p:nvPr/>
            </p:nvSpPr>
            <p:spPr bwMode="auto">
              <a:xfrm flipH="1">
                <a:off x="1709" y="2023"/>
                <a:ext cx="18" cy="1"/>
              </a:xfrm>
              <a:prstGeom prst="line">
                <a:avLst/>
              </a:prstGeom>
              <a:noFill/>
              <a:ln w="9525">
                <a:solidFill>
                  <a:srgbClr val="FF0000"/>
                </a:solidFill>
                <a:round/>
                <a:headEnd/>
                <a:tailEnd/>
              </a:ln>
            </p:spPr>
            <p:txBody>
              <a:bodyPr/>
              <a:lstStyle/>
              <a:p>
                <a:endParaRPr lang="fr-FR"/>
              </a:p>
            </p:txBody>
          </p:sp>
          <p:sp>
            <p:nvSpPr>
              <p:cNvPr id="53157" name="Line 4005"/>
              <p:cNvSpPr>
                <a:spLocks noChangeShapeType="1"/>
              </p:cNvSpPr>
              <p:nvPr/>
            </p:nvSpPr>
            <p:spPr bwMode="auto">
              <a:xfrm>
                <a:off x="1727" y="2023"/>
                <a:ext cx="18" cy="1"/>
              </a:xfrm>
              <a:prstGeom prst="line">
                <a:avLst/>
              </a:prstGeom>
              <a:noFill/>
              <a:ln w="9525">
                <a:solidFill>
                  <a:srgbClr val="FF0000"/>
                </a:solidFill>
                <a:round/>
                <a:headEnd/>
                <a:tailEnd/>
              </a:ln>
            </p:spPr>
            <p:txBody>
              <a:bodyPr/>
              <a:lstStyle/>
              <a:p>
                <a:endParaRPr lang="fr-FR"/>
              </a:p>
            </p:txBody>
          </p:sp>
          <p:sp>
            <p:nvSpPr>
              <p:cNvPr id="53158" name="Rectangle 4006"/>
              <p:cNvSpPr>
                <a:spLocks noChangeArrowheads="1"/>
              </p:cNvSpPr>
              <p:nvPr/>
            </p:nvSpPr>
            <p:spPr bwMode="auto">
              <a:xfrm>
                <a:off x="1721" y="1879"/>
                <a:ext cx="42" cy="42"/>
              </a:xfrm>
              <a:prstGeom prst="rect">
                <a:avLst/>
              </a:prstGeom>
              <a:noFill/>
              <a:ln w="9525">
                <a:noFill/>
                <a:miter lim="800000"/>
                <a:headEnd/>
                <a:tailEnd/>
              </a:ln>
            </p:spPr>
            <p:txBody>
              <a:bodyPr/>
              <a:lstStyle/>
              <a:p>
                <a:endParaRPr lang="fr-FR"/>
              </a:p>
            </p:txBody>
          </p:sp>
          <p:sp>
            <p:nvSpPr>
              <p:cNvPr id="53159" name="Line 4007"/>
              <p:cNvSpPr>
                <a:spLocks noChangeShapeType="1"/>
              </p:cNvSpPr>
              <p:nvPr/>
            </p:nvSpPr>
            <p:spPr bwMode="auto">
              <a:xfrm flipV="1">
                <a:off x="1739" y="1879"/>
                <a:ext cx="1" cy="18"/>
              </a:xfrm>
              <a:prstGeom prst="line">
                <a:avLst/>
              </a:prstGeom>
              <a:noFill/>
              <a:ln w="9525">
                <a:solidFill>
                  <a:srgbClr val="FF0000"/>
                </a:solidFill>
                <a:round/>
                <a:headEnd/>
                <a:tailEnd/>
              </a:ln>
            </p:spPr>
            <p:txBody>
              <a:bodyPr/>
              <a:lstStyle/>
              <a:p>
                <a:endParaRPr lang="fr-FR"/>
              </a:p>
            </p:txBody>
          </p:sp>
          <p:sp>
            <p:nvSpPr>
              <p:cNvPr id="53160" name="Line 4008"/>
              <p:cNvSpPr>
                <a:spLocks noChangeShapeType="1"/>
              </p:cNvSpPr>
              <p:nvPr/>
            </p:nvSpPr>
            <p:spPr bwMode="auto">
              <a:xfrm>
                <a:off x="1739" y="1897"/>
                <a:ext cx="1" cy="18"/>
              </a:xfrm>
              <a:prstGeom prst="line">
                <a:avLst/>
              </a:prstGeom>
              <a:noFill/>
              <a:ln w="9525">
                <a:solidFill>
                  <a:srgbClr val="FF0000"/>
                </a:solidFill>
                <a:round/>
                <a:headEnd/>
                <a:tailEnd/>
              </a:ln>
            </p:spPr>
            <p:txBody>
              <a:bodyPr/>
              <a:lstStyle/>
              <a:p>
                <a:endParaRPr lang="fr-FR"/>
              </a:p>
            </p:txBody>
          </p:sp>
          <p:sp>
            <p:nvSpPr>
              <p:cNvPr id="53161" name="Line 4009"/>
              <p:cNvSpPr>
                <a:spLocks noChangeShapeType="1"/>
              </p:cNvSpPr>
              <p:nvPr/>
            </p:nvSpPr>
            <p:spPr bwMode="auto">
              <a:xfrm flipH="1">
                <a:off x="1721" y="1897"/>
                <a:ext cx="18" cy="1"/>
              </a:xfrm>
              <a:prstGeom prst="line">
                <a:avLst/>
              </a:prstGeom>
              <a:noFill/>
              <a:ln w="9525">
                <a:solidFill>
                  <a:srgbClr val="FF0000"/>
                </a:solidFill>
                <a:round/>
                <a:headEnd/>
                <a:tailEnd/>
              </a:ln>
            </p:spPr>
            <p:txBody>
              <a:bodyPr/>
              <a:lstStyle/>
              <a:p>
                <a:endParaRPr lang="fr-FR"/>
              </a:p>
            </p:txBody>
          </p:sp>
          <p:sp>
            <p:nvSpPr>
              <p:cNvPr id="53162" name="Line 4010"/>
              <p:cNvSpPr>
                <a:spLocks noChangeShapeType="1"/>
              </p:cNvSpPr>
              <p:nvPr/>
            </p:nvSpPr>
            <p:spPr bwMode="auto">
              <a:xfrm>
                <a:off x="1739" y="1897"/>
                <a:ext cx="18" cy="1"/>
              </a:xfrm>
              <a:prstGeom prst="line">
                <a:avLst/>
              </a:prstGeom>
              <a:noFill/>
              <a:ln w="9525">
                <a:solidFill>
                  <a:srgbClr val="FF0000"/>
                </a:solidFill>
                <a:round/>
                <a:headEnd/>
                <a:tailEnd/>
              </a:ln>
            </p:spPr>
            <p:txBody>
              <a:bodyPr/>
              <a:lstStyle/>
              <a:p>
                <a:endParaRPr lang="fr-FR"/>
              </a:p>
            </p:txBody>
          </p:sp>
          <p:sp>
            <p:nvSpPr>
              <p:cNvPr id="53163" name="Rectangle 4011"/>
              <p:cNvSpPr>
                <a:spLocks noChangeArrowheads="1"/>
              </p:cNvSpPr>
              <p:nvPr/>
            </p:nvSpPr>
            <p:spPr bwMode="auto">
              <a:xfrm>
                <a:off x="1733" y="1717"/>
                <a:ext cx="42" cy="42"/>
              </a:xfrm>
              <a:prstGeom prst="rect">
                <a:avLst/>
              </a:prstGeom>
              <a:noFill/>
              <a:ln w="9525">
                <a:noFill/>
                <a:miter lim="800000"/>
                <a:headEnd/>
                <a:tailEnd/>
              </a:ln>
            </p:spPr>
            <p:txBody>
              <a:bodyPr/>
              <a:lstStyle/>
              <a:p>
                <a:endParaRPr lang="fr-FR"/>
              </a:p>
            </p:txBody>
          </p:sp>
          <p:sp>
            <p:nvSpPr>
              <p:cNvPr id="53164" name="Line 4012"/>
              <p:cNvSpPr>
                <a:spLocks noChangeShapeType="1"/>
              </p:cNvSpPr>
              <p:nvPr/>
            </p:nvSpPr>
            <p:spPr bwMode="auto">
              <a:xfrm flipV="1">
                <a:off x="1751" y="1717"/>
                <a:ext cx="1" cy="18"/>
              </a:xfrm>
              <a:prstGeom prst="line">
                <a:avLst/>
              </a:prstGeom>
              <a:noFill/>
              <a:ln w="9525">
                <a:solidFill>
                  <a:srgbClr val="FF0000"/>
                </a:solidFill>
                <a:round/>
                <a:headEnd/>
                <a:tailEnd/>
              </a:ln>
            </p:spPr>
            <p:txBody>
              <a:bodyPr/>
              <a:lstStyle/>
              <a:p>
                <a:endParaRPr lang="fr-FR"/>
              </a:p>
            </p:txBody>
          </p:sp>
          <p:sp>
            <p:nvSpPr>
              <p:cNvPr id="53165" name="Line 4013"/>
              <p:cNvSpPr>
                <a:spLocks noChangeShapeType="1"/>
              </p:cNvSpPr>
              <p:nvPr/>
            </p:nvSpPr>
            <p:spPr bwMode="auto">
              <a:xfrm>
                <a:off x="1751" y="1735"/>
                <a:ext cx="1" cy="18"/>
              </a:xfrm>
              <a:prstGeom prst="line">
                <a:avLst/>
              </a:prstGeom>
              <a:noFill/>
              <a:ln w="9525">
                <a:solidFill>
                  <a:srgbClr val="FF0000"/>
                </a:solidFill>
                <a:round/>
                <a:headEnd/>
                <a:tailEnd/>
              </a:ln>
            </p:spPr>
            <p:txBody>
              <a:bodyPr/>
              <a:lstStyle/>
              <a:p>
                <a:endParaRPr lang="fr-FR"/>
              </a:p>
            </p:txBody>
          </p:sp>
          <p:sp>
            <p:nvSpPr>
              <p:cNvPr id="53166" name="Line 4014"/>
              <p:cNvSpPr>
                <a:spLocks noChangeShapeType="1"/>
              </p:cNvSpPr>
              <p:nvPr/>
            </p:nvSpPr>
            <p:spPr bwMode="auto">
              <a:xfrm flipH="1">
                <a:off x="1733" y="1735"/>
                <a:ext cx="18" cy="1"/>
              </a:xfrm>
              <a:prstGeom prst="line">
                <a:avLst/>
              </a:prstGeom>
              <a:noFill/>
              <a:ln w="9525">
                <a:solidFill>
                  <a:srgbClr val="FF0000"/>
                </a:solidFill>
                <a:round/>
                <a:headEnd/>
                <a:tailEnd/>
              </a:ln>
            </p:spPr>
            <p:txBody>
              <a:bodyPr/>
              <a:lstStyle/>
              <a:p>
                <a:endParaRPr lang="fr-FR"/>
              </a:p>
            </p:txBody>
          </p:sp>
          <p:sp>
            <p:nvSpPr>
              <p:cNvPr id="53167" name="Line 4015"/>
              <p:cNvSpPr>
                <a:spLocks noChangeShapeType="1"/>
              </p:cNvSpPr>
              <p:nvPr/>
            </p:nvSpPr>
            <p:spPr bwMode="auto">
              <a:xfrm>
                <a:off x="1751" y="1735"/>
                <a:ext cx="18" cy="1"/>
              </a:xfrm>
              <a:prstGeom prst="line">
                <a:avLst/>
              </a:prstGeom>
              <a:noFill/>
              <a:ln w="9525">
                <a:solidFill>
                  <a:srgbClr val="FF0000"/>
                </a:solidFill>
                <a:round/>
                <a:headEnd/>
                <a:tailEnd/>
              </a:ln>
            </p:spPr>
            <p:txBody>
              <a:bodyPr/>
              <a:lstStyle/>
              <a:p>
                <a:endParaRPr lang="fr-FR"/>
              </a:p>
            </p:txBody>
          </p:sp>
          <p:sp>
            <p:nvSpPr>
              <p:cNvPr id="53168" name="Rectangle 4016"/>
              <p:cNvSpPr>
                <a:spLocks noChangeArrowheads="1"/>
              </p:cNvSpPr>
              <p:nvPr/>
            </p:nvSpPr>
            <p:spPr bwMode="auto">
              <a:xfrm>
                <a:off x="1739" y="1585"/>
                <a:ext cx="42" cy="42"/>
              </a:xfrm>
              <a:prstGeom prst="rect">
                <a:avLst/>
              </a:prstGeom>
              <a:noFill/>
              <a:ln w="9525">
                <a:noFill/>
                <a:miter lim="800000"/>
                <a:headEnd/>
                <a:tailEnd/>
              </a:ln>
            </p:spPr>
            <p:txBody>
              <a:bodyPr/>
              <a:lstStyle/>
              <a:p>
                <a:endParaRPr lang="fr-FR"/>
              </a:p>
            </p:txBody>
          </p:sp>
          <p:sp>
            <p:nvSpPr>
              <p:cNvPr id="53169" name="Line 4017"/>
              <p:cNvSpPr>
                <a:spLocks noChangeShapeType="1"/>
              </p:cNvSpPr>
              <p:nvPr/>
            </p:nvSpPr>
            <p:spPr bwMode="auto">
              <a:xfrm flipV="1">
                <a:off x="1757" y="1585"/>
                <a:ext cx="1" cy="18"/>
              </a:xfrm>
              <a:prstGeom prst="line">
                <a:avLst/>
              </a:prstGeom>
              <a:noFill/>
              <a:ln w="9525">
                <a:solidFill>
                  <a:srgbClr val="FF0000"/>
                </a:solidFill>
                <a:round/>
                <a:headEnd/>
                <a:tailEnd/>
              </a:ln>
            </p:spPr>
            <p:txBody>
              <a:bodyPr/>
              <a:lstStyle/>
              <a:p>
                <a:endParaRPr lang="fr-FR"/>
              </a:p>
            </p:txBody>
          </p:sp>
          <p:sp>
            <p:nvSpPr>
              <p:cNvPr id="53170" name="Line 4018"/>
              <p:cNvSpPr>
                <a:spLocks noChangeShapeType="1"/>
              </p:cNvSpPr>
              <p:nvPr/>
            </p:nvSpPr>
            <p:spPr bwMode="auto">
              <a:xfrm>
                <a:off x="1757" y="1603"/>
                <a:ext cx="1" cy="18"/>
              </a:xfrm>
              <a:prstGeom prst="line">
                <a:avLst/>
              </a:prstGeom>
              <a:noFill/>
              <a:ln w="9525">
                <a:solidFill>
                  <a:srgbClr val="FF0000"/>
                </a:solidFill>
                <a:round/>
                <a:headEnd/>
                <a:tailEnd/>
              </a:ln>
            </p:spPr>
            <p:txBody>
              <a:bodyPr/>
              <a:lstStyle/>
              <a:p>
                <a:endParaRPr lang="fr-FR"/>
              </a:p>
            </p:txBody>
          </p:sp>
          <p:sp>
            <p:nvSpPr>
              <p:cNvPr id="53171" name="Line 4019"/>
              <p:cNvSpPr>
                <a:spLocks noChangeShapeType="1"/>
              </p:cNvSpPr>
              <p:nvPr/>
            </p:nvSpPr>
            <p:spPr bwMode="auto">
              <a:xfrm flipH="1">
                <a:off x="1739" y="1603"/>
                <a:ext cx="18" cy="1"/>
              </a:xfrm>
              <a:prstGeom prst="line">
                <a:avLst/>
              </a:prstGeom>
              <a:noFill/>
              <a:ln w="9525">
                <a:solidFill>
                  <a:srgbClr val="FF0000"/>
                </a:solidFill>
                <a:round/>
                <a:headEnd/>
                <a:tailEnd/>
              </a:ln>
            </p:spPr>
            <p:txBody>
              <a:bodyPr/>
              <a:lstStyle/>
              <a:p>
                <a:endParaRPr lang="fr-FR"/>
              </a:p>
            </p:txBody>
          </p:sp>
          <p:sp>
            <p:nvSpPr>
              <p:cNvPr id="53172" name="Line 4020"/>
              <p:cNvSpPr>
                <a:spLocks noChangeShapeType="1"/>
              </p:cNvSpPr>
              <p:nvPr/>
            </p:nvSpPr>
            <p:spPr bwMode="auto">
              <a:xfrm>
                <a:off x="1757" y="1603"/>
                <a:ext cx="18" cy="1"/>
              </a:xfrm>
              <a:prstGeom prst="line">
                <a:avLst/>
              </a:prstGeom>
              <a:noFill/>
              <a:ln w="9525">
                <a:solidFill>
                  <a:srgbClr val="FF0000"/>
                </a:solidFill>
                <a:round/>
                <a:headEnd/>
                <a:tailEnd/>
              </a:ln>
            </p:spPr>
            <p:txBody>
              <a:bodyPr/>
              <a:lstStyle/>
              <a:p>
                <a:endParaRPr lang="fr-FR"/>
              </a:p>
            </p:txBody>
          </p:sp>
          <p:sp>
            <p:nvSpPr>
              <p:cNvPr id="53173" name="Rectangle 4021"/>
              <p:cNvSpPr>
                <a:spLocks noChangeArrowheads="1"/>
              </p:cNvSpPr>
              <p:nvPr/>
            </p:nvSpPr>
            <p:spPr bwMode="auto">
              <a:xfrm>
                <a:off x="1751" y="1501"/>
                <a:ext cx="42" cy="42"/>
              </a:xfrm>
              <a:prstGeom prst="rect">
                <a:avLst/>
              </a:prstGeom>
              <a:noFill/>
              <a:ln w="9525">
                <a:noFill/>
                <a:miter lim="800000"/>
                <a:headEnd/>
                <a:tailEnd/>
              </a:ln>
            </p:spPr>
            <p:txBody>
              <a:bodyPr/>
              <a:lstStyle/>
              <a:p>
                <a:endParaRPr lang="fr-FR"/>
              </a:p>
            </p:txBody>
          </p:sp>
          <p:sp>
            <p:nvSpPr>
              <p:cNvPr id="53174" name="Line 4022"/>
              <p:cNvSpPr>
                <a:spLocks noChangeShapeType="1"/>
              </p:cNvSpPr>
              <p:nvPr/>
            </p:nvSpPr>
            <p:spPr bwMode="auto">
              <a:xfrm flipV="1">
                <a:off x="1769" y="1501"/>
                <a:ext cx="1" cy="18"/>
              </a:xfrm>
              <a:prstGeom prst="line">
                <a:avLst/>
              </a:prstGeom>
              <a:noFill/>
              <a:ln w="9525">
                <a:solidFill>
                  <a:srgbClr val="FF0000"/>
                </a:solidFill>
                <a:round/>
                <a:headEnd/>
                <a:tailEnd/>
              </a:ln>
            </p:spPr>
            <p:txBody>
              <a:bodyPr/>
              <a:lstStyle/>
              <a:p>
                <a:endParaRPr lang="fr-FR"/>
              </a:p>
            </p:txBody>
          </p:sp>
          <p:sp>
            <p:nvSpPr>
              <p:cNvPr id="53175" name="Line 4023"/>
              <p:cNvSpPr>
                <a:spLocks noChangeShapeType="1"/>
              </p:cNvSpPr>
              <p:nvPr/>
            </p:nvSpPr>
            <p:spPr bwMode="auto">
              <a:xfrm>
                <a:off x="1769" y="1519"/>
                <a:ext cx="1" cy="18"/>
              </a:xfrm>
              <a:prstGeom prst="line">
                <a:avLst/>
              </a:prstGeom>
              <a:noFill/>
              <a:ln w="9525">
                <a:solidFill>
                  <a:srgbClr val="FF0000"/>
                </a:solidFill>
                <a:round/>
                <a:headEnd/>
                <a:tailEnd/>
              </a:ln>
            </p:spPr>
            <p:txBody>
              <a:bodyPr/>
              <a:lstStyle/>
              <a:p>
                <a:endParaRPr lang="fr-FR"/>
              </a:p>
            </p:txBody>
          </p:sp>
          <p:sp>
            <p:nvSpPr>
              <p:cNvPr id="53176" name="Line 4024"/>
              <p:cNvSpPr>
                <a:spLocks noChangeShapeType="1"/>
              </p:cNvSpPr>
              <p:nvPr/>
            </p:nvSpPr>
            <p:spPr bwMode="auto">
              <a:xfrm flipH="1">
                <a:off x="1751" y="1519"/>
                <a:ext cx="18" cy="1"/>
              </a:xfrm>
              <a:prstGeom prst="line">
                <a:avLst/>
              </a:prstGeom>
              <a:noFill/>
              <a:ln w="9525">
                <a:solidFill>
                  <a:srgbClr val="FF0000"/>
                </a:solidFill>
                <a:round/>
                <a:headEnd/>
                <a:tailEnd/>
              </a:ln>
            </p:spPr>
            <p:txBody>
              <a:bodyPr/>
              <a:lstStyle/>
              <a:p>
                <a:endParaRPr lang="fr-FR"/>
              </a:p>
            </p:txBody>
          </p:sp>
          <p:sp>
            <p:nvSpPr>
              <p:cNvPr id="53177" name="Line 4025"/>
              <p:cNvSpPr>
                <a:spLocks noChangeShapeType="1"/>
              </p:cNvSpPr>
              <p:nvPr/>
            </p:nvSpPr>
            <p:spPr bwMode="auto">
              <a:xfrm>
                <a:off x="1769" y="1519"/>
                <a:ext cx="18" cy="1"/>
              </a:xfrm>
              <a:prstGeom prst="line">
                <a:avLst/>
              </a:prstGeom>
              <a:noFill/>
              <a:ln w="9525">
                <a:solidFill>
                  <a:srgbClr val="FF0000"/>
                </a:solidFill>
                <a:round/>
                <a:headEnd/>
                <a:tailEnd/>
              </a:ln>
            </p:spPr>
            <p:txBody>
              <a:bodyPr/>
              <a:lstStyle/>
              <a:p>
                <a:endParaRPr lang="fr-FR"/>
              </a:p>
            </p:txBody>
          </p:sp>
          <p:sp>
            <p:nvSpPr>
              <p:cNvPr id="53178" name="Rectangle 4026"/>
              <p:cNvSpPr>
                <a:spLocks noChangeArrowheads="1"/>
              </p:cNvSpPr>
              <p:nvPr/>
            </p:nvSpPr>
            <p:spPr bwMode="auto">
              <a:xfrm>
                <a:off x="1763" y="1459"/>
                <a:ext cx="42" cy="42"/>
              </a:xfrm>
              <a:prstGeom prst="rect">
                <a:avLst/>
              </a:prstGeom>
              <a:noFill/>
              <a:ln w="9525">
                <a:noFill/>
                <a:miter lim="800000"/>
                <a:headEnd/>
                <a:tailEnd/>
              </a:ln>
            </p:spPr>
            <p:txBody>
              <a:bodyPr/>
              <a:lstStyle/>
              <a:p>
                <a:endParaRPr lang="fr-FR"/>
              </a:p>
            </p:txBody>
          </p:sp>
          <p:sp>
            <p:nvSpPr>
              <p:cNvPr id="53179" name="Line 4027"/>
              <p:cNvSpPr>
                <a:spLocks noChangeShapeType="1"/>
              </p:cNvSpPr>
              <p:nvPr/>
            </p:nvSpPr>
            <p:spPr bwMode="auto">
              <a:xfrm flipV="1">
                <a:off x="1781" y="1459"/>
                <a:ext cx="1" cy="18"/>
              </a:xfrm>
              <a:prstGeom prst="line">
                <a:avLst/>
              </a:prstGeom>
              <a:noFill/>
              <a:ln w="9525">
                <a:solidFill>
                  <a:srgbClr val="FF0000"/>
                </a:solidFill>
                <a:round/>
                <a:headEnd/>
                <a:tailEnd/>
              </a:ln>
            </p:spPr>
            <p:txBody>
              <a:bodyPr/>
              <a:lstStyle/>
              <a:p>
                <a:endParaRPr lang="fr-FR"/>
              </a:p>
            </p:txBody>
          </p:sp>
          <p:sp>
            <p:nvSpPr>
              <p:cNvPr id="53180" name="Line 4028"/>
              <p:cNvSpPr>
                <a:spLocks noChangeShapeType="1"/>
              </p:cNvSpPr>
              <p:nvPr/>
            </p:nvSpPr>
            <p:spPr bwMode="auto">
              <a:xfrm>
                <a:off x="1781" y="1477"/>
                <a:ext cx="1" cy="18"/>
              </a:xfrm>
              <a:prstGeom prst="line">
                <a:avLst/>
              </a:prstGeom>
              <a:noFill/>
              <a:ln w="9525">
                <a:solidFill>
                  <a:srgbClr val="FF0000"/>
                </a:solidFill>
                <a:round/>
                <a:headEnd/>
                <a:tailEnd/>
              </a:ln>
            </p:spPr>
            <p:txBody>
              <a:bodyPr/>
              <a:lstStyle/>
              <a:p>
                <a:endParaRPr lang="fr-FR"/>
              </a:p>
            </p:txBody>
          </p:sp>
          <p:sp>
            <p:nvSpPr>
              <p:cNvPr id="53181" name="Line 4029"/>
              <p:cNvSpPr>
                <a:spLocks noChangeShapeType="1"/>
              </p:cNvSpPr>
              <p:nvPr/>
            </p:nvSpPr>
            <p:spPr bwMode="auto">
              <a:xfrm flipH="1">
                <a:off x="1763" y="1477"/>
                <a:ext cx="18" cy="1"/>
              </a:xfrm>
              <a:prstGeom prst="line">
                <a:avLst/>
              </a:prstGeom>
              <a:noFill/>
              <a:ln w="9525">
                <a:solidFill>
                  <a:srgbClr val="FF0000"/>
                </a:solidFill>
                <a:round/>
                <a:headEnd/>
                <a:tailEnd/>
              </a:ln>
            </p:spPr>
            <p:txBody>
              <a:bodyPr/>
              <a:lstStyle/>
              <a:p>
                <a:endParaRPr lang="fr-FR"/>
              </a:p>
            </p:txBody>
          </p:sp>
          <p:sp>
            <p:nvSpPr>
              <p:cNvPr id="53182" name="Line 4030"/>
              <p:cNvSpPr>
                <a:spLocks noChangeShapeType="1"/>
              </p:cNvSpPr>
              <p:nvPr/>
            </p:nvSpPr>
            <p:spPr bwMode="auto">
              <a:xfrm>
                <a:off x="1781" y="1477"/>
                <a:ext cx="18" cy="1"/>
              </a:xfrm>
              <a:prstGeom prst="line">
                <a:avLst/>
              </a:prstGeom>
              <a:noFill/>
              <a:ln w="9525">
                <a:solidFill>
                  <a:srgbClr val="FF0000"/>
                </a:solidFill>
                <a:round/>
                <a:headEnd/>
                <a:tailEnd/>
              </a:ln>
            </p:spPr>
            <p:txBody>
              <a:bodyPr/>
              <a:lstStyle/>
              <a:p>
                <a:endParaRPr lang="fr-FR"/>
              </a:p>
            </p:txBody>
          </p:sp>
          <p:sp>
            <p:nvSpPr>
              <p:cNvPr id="53183" name="Rectangle 4031"/>
              <p:cNvSpPr>
                <a:spLocks noChangeArrowheads="1"/>
              </p:cNvSpPr>
              <p:nvPr/>
            </p:nvSpPr>
            <p:spPr bwMode="auto">
              <a:xfrm>
                <a:off x="1769" y="1459"/>
                <a:ext cx="42" cy="42"/>
              </a:xfrm>
              <a:prstGeom prst="rect">
                <a:avLst/>
              </a:prstGeom>
              <a:noFill/>
              <a:ln w="9525">
                <a:noFill/>
                <a:miter lim="800000"/>
                <a:headEnd/>
                <a:tailEnd/>
              </a:ln>
            </p:spPr>
            <p:txBody>
              <a:bodyPr/>
              <a:lstStyle/>
              <a:p>
                <a:endParaRPr lang="fr-FR"/>
              </a:p>
            </p:txBody>
          </p:sp>
          <p:sp>
            <p:nvSpPr>
              <p:cNvPr id="53184" name="Line 4032"/>
              <p:cNvSpPr>
                <a:spLocks noChangeShapeType="1"/>
              </p:cNvSpPr>
              <p:nvPr/>
            </p:nvSpPr>
            <p:spPr bwMode="auto">
              <a:xfrm flipV="1">
                <a:off x="1787" y="1459"/>
                <a:ext cx="1" cy="18"/>
              </a:xfrm>
              <a:prstGeom prst="line">
                <a:avLst/>
              </a:prstGeom>
              <a:noFill/>
              <a:ln w="9525">
                <a:solidFill>
                  <a:srgbClr val="FF0000"/>
                </a:solidFill>
                <a:round/>
                <a:headEnd/>
                <a:tailEnd/>
              </a:ln>
            </p:spPr>
            <p:txBody>
              <a:bodyPr/>
              <a:lstStyle/>
              <a:p>
                <a:endParaRPr lang="fr-FR"/>
              </a:p>
            </p:txBody>
          </p:sp>
          <p:sp>
            <p:nvSpPr>
              <p:cNvPr id="53185" name="Line 4033"/>
              <p:cNvSpPr>
                <a:spLocks noChangeShapeType="1"/>
              </p:cNvSpPr>
              <p:nvPr/>
            </p:nvSpPr>
            <p:spPr bwMode="auto">
              <a:xfrm>
                <a:off x="1787" y="1477"/>
                <a:ext cx="1" cy="18"/>
              </a:xfrm>
              <a:prstGeom prst="line">
                <a:avLst/>
              </a:prstGeom>
              <a:noFill/>
              <a:ln w="9525">
                <a:solidFill>
                  <a:srgbClr val="FF0000"/>
                </a:solidFill>
                <a:round/>
                <a:headEnd/>
                <a:tailEnd/>
              </a:ln>
            </p:spPr>
            <p:txBody>
              <a:bodyPr/>
              <a:lstStyle/>
              <a:p>
                <a:endParaRPr lang="fr-FR"/>
              </a:p>
            </p:txBody>
          </p:sp>
          <p:sp>
            <p:nvSpPr>
              <p:cNvPr id="53186" name="Line 4034"/>
              <p:cNvSpPr>
                <a:spLocks noChangeShapeType="1"/>
              </p:cNvSpPr>
              <p:nvPr/>
            </p:nvSpPr>
            <p:spPr bwMode="auto">
              <a:xfrm flipH="1">
                <a:off x="1769" y="1477"/>
                <a:ext cx="18" cy="1"/>
              </a:xfrm>
              <a:prstGeom prst="line">
                <a:avLst/>
              </a:prstGeom>
              <a:noFill/>
              <a:ln w="9525">
                <a:solidFill>
                  <a:srgbClr val="FF0000"/>
                </a:solidFill>
                <a:round/>
                <a:headEnd/>
                <a:tailEnd/>
              </a:ln>
            </p:spPr>
            <p:txBody>
              <a:bodyPr/>
              <a:lstStyle/>
              <a:p>
                <a:endParaRPr lang="fr-FR"/>
              </a:p>
            </p:txBody>
          </p:sp>
          <p:sp>
            <p:nvSpPr>
              <p:cNvPr id="53187" name="Line 4035"/>
              <p:cNvSpPr>
                <a:spLocks noChangeShapeType="1"/>
              </p:cNvSpPr>
              <p:nvPr/>
            </p:nvSpPr>
            <p:spPr bwMode="auto">
              <a:xfrm>
                <a:off x="1787" y="1477"/>
                <a:ext cx="18" cy="1"/>
              </a:xfrm>
              <a:prstGeom prst="line">
                <a:avLst/>
              </a:prstGeom>
              <a:noFill/>
              <a:ln w="9525">
                <a:solidFill>
                  <a:srgbClr val="FF0000"/>
                </a:solidFill>
                <a:round/>
                <a:headEnd/>
                <a:tailEnd/>
              </a:ln>
            </p:spPr>
            <p:txBody>
              <a:bodyPr/>
              <a:lstStyle/>
              <a:p>
                <a:endParaRPr lang="fr-FR"/>
              </a:p>
            </p:txBody>
          </p:sp>
          <p:sp>
            <p:nvSpPr>
              <p:cNvPr id="53188" name="Rectangle 4036"/>
              <p:cNvSpPr>
                <a:spLocks noChangeArrowheads="1"/>
              </p:cNvSpPr>
              <p:nvPr/>
            </p:nvSpPr>
            <p:spPr bwMode="auto">
              <a:xfrm>
                <a:off x="1781" y="1477"/>
                <a:ext cx="42" cy="42"/>
              </a:xfrm>
              <a:prstGeom prst="rect">
                <a:avLst/>
              </a:prstGeom>
              <a:noFill/>
              <a:ln w="9525">
                <a:noFill/>
                <a:miter lim="800000"/>
                <a:headEnd/>
                <a:tailEnd/>
              </a:ln>
            </p:spPr>
            <p:txBody>
              <a:bodyPr/>
              <a:lstStyle/>
              <a:p>
                <a:endParaRPr lang="fr-FR"/>
              </a:p>
            </p:txBody>
          </p:sp>
          <p:sp>
            <p:nvSpPr>
              <p:cNvPr id="53189" name="Line 4037"/>
              <p:cNvSpPr>
                <a:spLocks noChangeShapeType="1"/>
              </p:cNvSpPr>
              <p:nvPr/>
            </p:nvSpPr>
            <p:spPr bwMode="auto">
              <a:xfrm flipV="1">
                <a:off x="1799" y="1477"/>
                <a:ext cx="1" cy="18"/>
              </a:xfrm>
              <a:prstGeom prst="line">
                <a:avLst/>
              </a:prstGeom>
              <a:noFill/>
              <a:ln w="9525">
                <a:solidFill>
                  <a:srgbClr val="FF0000"/>
                </a:solidFill>
                <a:round/>
                <a:headEnd/>
                <a:tailEnd/>
              </a:ln>
            </p:spPr>
            <p:txBody>
              <a:bodyPr/>
              <a:lstStyle/>
              <a:p>
                <a:endParaRPr lang="fr-FR"/>
              </a:p>
            </p:txBody>
          </p:sp>
          <p:sp>
            <p:nvSpPr>
              <p:cNvPr id="53190" name="Line 4038"/>
              <p:cNvSpPr>
                <a:spLocks noChangeShapeType="1"/>
              </p:cNvSpPr>
              <p:nvPr/>
            </p:nvSpPr>
            <p:spPr bwMode="auto">
              <a:xfrm>
                <a:off x="1799" y="1495"/>
                <a:ext cx="1" cy="18"/>
              </a:xfrm>
              <a:prstGeom prst="line">
                <a:avLst/>
              </a:prstGeom>
              <a:noFill/>
              <a:ln w="9525">
                <a:solidFill>
                  <a:srgbClr val="FF0000"/>
                </a:solidFill>
                <a:round/>
                <a:headEnd/>
                <a:tailEnd/>
              </a:ln>
            </p:spPr>
            <p:txBody>
              <a:bodyPr/>
              <a:lstStyle/>
              <a:p>
                <a:endParaRPr lang="fr-FR"/>
              </a:p>
            </p:txBody>
          </p:sp>
          <p:sp>
            <p:nvSpPr>
              <p:cNvPr id="53191" name="Line 4039"/>
              <p:cNvSpPr>
                <a:spLocks noChangeShapeType="1"/>
              </p:cNvSpPr>
              <p:nvPr/>
            </p:nvSpPr>
            <p:spPr bwMode="auto">
              <a:xfrm flipH="1">
                <a:off x="1781" y="1495"/>
                <a:ext cx="18" cy="1"/>
              </a:xfrm>
              <a:prstGeom prst="line">
                <a:avLst/>
              </a:prstGeom>
              <a:noFill/>
              <a:ln w="9525">
                <a:solidFill>
                  <a:srgbClr val="FF0000"/>
                </a:solidFill>
                <a:round/>
                <a:headEnd/>
                <a:tailEnd/>
              </a:ln>
            </p:spPr>
            <p:txBody>
              <a:bodyPr/>
              <a:lstStyle/>
              <a:p>
                <a:endParaRPr lang="fr-FR"/>
              </a:p>
            </p:txBody>
          </p:sp>
          <p:sp>
            <p:nvSpPr>
              <p:cNvPr id="53192" name="Line 4040"/>
              <p:cNvSpPr>
                <a:spLocks noChangeShapeType="1"/>
              </p:cNvSpPr>
              <p:nvPr/>
            </p:nvSpPr>
            <p:spPr bwMode="auto">
              <a:xfrm>
                <a:off x="1799" y="1495"/>
                <a:ext cx="18" cy="1"/>
              </a:xfrm>
              <a:prstGeom prst="line">
                <a:avLst/>
              </a:prstGeom>
              <a:noFill/>
              <a:ln w="9525">
                <a:solidFill>
                  <a:srgbClr val="FF0000"/>
                </a:solidFill>
                <a:round/>
                <a:headEnd/>
                <a:tailEnd/>
              </a:ln>
            </p:spPr>
            <p:txBody>
              <a:bodyPr/>
              <a:lstStyle/>
              <a:p>
                <a:endParaRPr lang="fr-FR"/>
              </a:p>
            </p:txBody>
          </p:sp>
          <p:sp>
            <p:nvSpPr>
              <p:cNvPr id="53193" name="Rectangle 4041"/>
              <p:cNvSpPr>
                <a:spLocks noChangeArrowheads="1"/>
              </p:cNvSpPr>
              <p:nvPr/>
            </p:nvSpPr>
            <p:spPr bwMode="auto">
              <a:xfrm>
                <a:off x="1793" y="1483"/>
                <a:ext cx="42" cy="42"/>
              </a:xfrm>
              <a:prstGeom prst="rect">
                <a:avLst/>
              </a:prstGeom>
              <a:noFill/>
              <a:ln w="9525">
                <a:noFill/>
                <a:miter lim="800000"/>
                <a:headEnd/>
                <a:tailEnd/>
              </a:ln>
            </p:spPr>
            <p:txBody>
              <a:bodyPr/>
              <a:lstStyle/>
              <a:p>
                <a:endParaRPr lang="fr-FR"/>
              </a:p>
            </p:txBody>
          </p:sp>
          <p:sp>
            <p:nvSpPr>
              <p:cNvPr id="53194" name="Line 4042"/>
              <p:cNvSpPr>
                <a:spLocks noChangeShapeType="1"/>
              </p:cNvSpPr>
              <p:nvPr/>
            </p:nvSpPr>
            <p:spPr bwMode="auto">
              <a:xfrm flipV="1">
                <a:off x="1811" y="1483"/>
                <a:ext cx="1" cy="18"/>
              </a:xfrm>
              <a:prstGeom prst="line">
                <a:avLst/>
              </a:prstGeom>
              <a:noFill/>
              <a:ln w="9525">
                <a:solidFill>
                  <a:srgbClr val="FF0000"/>
                </a:solidFill>
                <a:round/>
                <a:headEnd/>
                <a:tailEnd/>
              </a:ln>
            </p:spPr>
            <p:txBody>
              <a:bodyPr/>
              <a:lstStyle/>
              <a:p>
                <a:endParaRPr lang="fr-FR"/>
              </a:p>
            </p:txBody>
          </p:sp>
          <p:sp>
            <p:nvSpPr>
              <p:cNvPr id="53195" name="Line 4043"/>
              <p:cNvSpPr>
                <a:spLocks noChangeShapeType="1"/>
              </p:cNvSpPr>
              <p:nvPr/>
            </p:nvSpPr>
            <p:spPr bwMode="auto">
              <a:xfrm>
                <a:off x="1811" y="1501"/>
                <a:ext cx="1" cy="18"/>
              </a:xfrm>
              <a:prstGeom prst="line">
                <a:avLst/>
              </a:prstGeom>
              <a:noFill/>
              <a:ln w="9525">
                <a:solidFill>
                  <a:srgbClr val="FF0000"/>
                </a:solidFill>
                <a:round/>
                <a:headEnd/>
                <a:tailEnd/>
              </a:ln>
            </p:spPr>
            <p:txBody>
              <a:bodyPr/>
              <a:lstStyle/>
              <a:p>
                <a:endParaRPr lang="fr-FR"/>
              </a:p>
            </p:txBody>
          </p:sp>
          <p:sp>
            <p:nvSpPr>
              <p:cNvPr id="53196" name="Line 4044"/>
              <p:cNvSpPr>
                <a:spLocks noChangeShapeType="1"/>
              </p:cNvSpPr>
              <p:nvPr/>
            </p:nvSpPr>
            <p:spPr bwMode="auto">
              <a:xfrm flipH="1">
                <a:off x="1793" y="1501"/>
                <a:ext cx="18" cy="1"/>
              </a:xfrm>
              <a:prstGeom prst="line">
                <a:avLst/>
              </a:prstGeom>
              <a:noFill/>
              <a:ln w="9525">
                <a:solidFill>
                  <a:srgbClr val="FF0000"/>
                </a:solidFill>
                <a:round/>
                <a:headEnd/>
                <a:tailEnd/>
              </a:ln>
            </p:spPr>
            <p:txBody>
              <a:bodyPr/>
              <a:lstStyle/>
              <a:p>
                <a:endParaRPr lang="fr-FR"/>
              </a:p>
            </p:txBody>
          </p:sp>
          <p:sp>
            <p:nvSpPr>
              <p:cNvPr id="53197" name="Line 4045"/>
              <p:cNvSpPr>
                <a:spLocks noChangeShapeType="1"/>
              </p:cNvSpPr>
              <p:nvPr/>
            </p:nvSpPr>
            <p:spPr bwMode="auto">
              <a:xfrm>
                <a:off x="1811" y="1501"/>
                <a:ext cx="18" cy="1"/>
              </a:xfrm>
              <a:prstGeom prst="line">
                <a:avLst/>
              </a:prstGeom>
              <a:noFill/>
              <a:ln w="9525">
                <a:solidFill>
                  <a:srgbClr val="FF0000"/>
                </a:solidFill>
                <a:round/>
                <a:headEnd/>
                <a:tailEnd/>
              </a:ln>
            </p:spPr>
            <p:txBody>
              <a:bodyPr/>
              <a:lstStyle/>
              <a:p>
                <a:endParaRPr lang="fr-FR"/>
              </a:p>
            </p:txBody>
          </p:sp>
          <p:sp>
            <p:nvSpPr>
              <p:cNvPr id="53198" name="Rectangle 4046"/>
              <p:cNvSpPr>
                <a:spLocks noChangeArrowheads="1"/>
              </p:cNvSpPr>
              <p:nvPr/>
            </p:nvSpPr>
            <p:spPr bwMode="auto">
              <a:xfrm>
                <a:off x="1805" y="1489"/>
                <a:ext cx="42" cy="42"/>
              </a:xfrm>
              <a:prstGeom prst="rect">
                <a:avLst/>
              </a:prstGeom>
              <a:noFill/>
              <a:ln w="9525">
                <a:noFill/>
                <a:miter lim="800000"/>
                <a:headEnd/>
                <a:tailEnd/>
              </a:ln>
            </p:spPr>
            <p:txBody>
              <a:bodyPr/>
              <a:lstStyle/>
              <a:p>
                <a:endParaRPr lang="fr-FR"/>
              </a:p>
            </p:txBody>
          </p:sp>
          <p:sp>
            <p:nvSpPr>
              <p:cNvPr id="53199" name="Line 4047"/>
              <p:cNvSpPr>
                <a:spLocks noChangeShapeType="1"/>
              </p:cNvSpPr>
              <p:nvPr/>
            </p:nvSpPr>
            <p:spPr bwMode="auto">
              <a:xfrm flipV="1">
                <a:off x="1823" y="1489"/>
                <a:ext cx="1" cy="18"/>
              </a:xfrm>
              <a:prstGeom prst="line">
                <a:avLst/>
              </a:prstGeom>
              <a:noFill/>
              <a:ln w="9525">
                <a:solidFill>
                  <a:srgbClr val="FF0000"/>
                </a:solidFill>
                <a:round/>
                <a:headEnd/>
                <a:tailEnd/>
              </a:ln>
            </p:spPr>
            <p:txBody>
              <a:bodyPr/>
              <a:lstStyle/>
              <a:p>
                <a:endParaRPr lang="fr-FR"/>
              </a:p>
            </p:txBody>
          </p:sp>
          <p:sp>
            <p:nvSpPr>
              <p:cNvPr id="53200" name="Line 4048"/>
              <p:cNvSpPr>
                <a:spLocks noChangeShapeType="1"/>
              </p:cNvSpPr>
              <p:nvPr/>
            </p:nvSpPr>
            <p:spPr bwMode="auto">
              <a:xfrm>
                <a:off x="1823" y="1507"/>
                <a:ext cx="1" cy="18"/>
              </a:xfrm>
              <a:prstGeom prst="line">
                <a:avLst/>
              </a:prstGeom>
              <a:noFill/>
              <a:ln w="9525">
                <a:solidFill>
                  <a:srgbClr val="FF0000"/>
                </a:solidFill>
                <a:round/>
                <a:headEnd/>
                <a:tailEnd/>
              </a:ln>
            </p:spPr>
            <p:txBody>
              <a:bodyPr/>
              <a:lstStyle/>
              <a:p>
                <a:endParaRPr lang="fr-FR"/>
              </a:p>
            </p:txBody>
          </p:sp>
          <p:sp>
            <p:nvSpPr>
              <p:cNvPr id="53201" name="Line 4049"/>
              <p:cNvSpPr>
                <a:spLocks noChangeShapeType="1"/>
              </p:cNvSpPr>
              <p:nvPr/>
            </p:nvSpPr>
            <p:spPr bwMode="auto">
              <a:xfrm flipH="1">
                <a:off x="1805" y="1507"/>
                <a:ext cx="18" cy="1"/>
              </a:xfrm>
              <a:prstGeom prst="line">
                <a:avLst/>
              </a:prstGeom>
              <a:noFill/>
              <a:ln w="9525">
                <a:solidFill>
                  <a:srgbClr val="FF0000"/>
                </a:solidFill>
                <a:round/>
                <a:headEnd/>
                <a:tailEnd/>
              </a:ln>
            </p:spPr>
            <p:txBody>
              <a:bodyPr/>
              <a:lstStyle/>
              <a:p>
                <a:endParaRPr lang="fr-FR"/>
              </a:p>
            </p:txBody>
          </p:sp>
          <p:sp>
            <p:nvSpPr>
              <p:cNvPr id="53202" name="Line 4050"/>
              <p:cNvSpPr>
                <a:spLocks noChangeShapeType="1"/>
              </p:cNvSpPr>
              <p:nvPr/>
            </p:nvSpPr>
            <p:spPr bwMode="auto">
              <a:xfrm>
                <a:off x="1823" y="1507"/>
                <a:ext cx="18" cy="1"/>
              </a:xfrm>
              <a:prstGeom prst="line">
                <a:avLst/>
              </a:prstGeom>
              <a:noFill/>
              <a:ln w="9525">
                <a:solidFill>
                  <a:srgbClr val="FF0000"/>
                </a:solidFill>
                <a:round/>
                <a:headEnd/>
                <a:tailEnd/>
              </a:ln>
            </p:spPr>
            <p:txBody>
              <a:bodyPr/>
              <a:lstStyle/>
              <a:p>
                <a:endParaRPr lang="fr-FR"/>
              </a:p>
            </p:txBody>
          </p:sp>
          <p:sp>
            <p:nvSpPr>
              <p:cNvPr id="53203" name="Rectangle 4051"/>
              <p:cNvSpPr>
                <a:spLocks noChangeArrowheads="1"/>
              </p:cNvSpPr>
              <p:nvPr/>
            </p:nvSpPr>
            <p:spPr bwMode="auto">
              <a:xfrm>
                <a:off x="1811" y="1495"/>
                <a:ext cx="42" cy="42"/>
              </a:xfrm>
              <a:prstGeom prst="rect">
                <a:avLst/>
              </a:prstGeom>
              <a:noFill/>
              <a:ln w="9525">
                <a:noFill/>
                <a:miter lim="800000"/>
                <a:headEnd/>
                <a:tailEnd/>
              </a:ln>
            </p:spPr>
            <p:txBody>
              <a:bodyPr/>
              <a:lstStyle/>
              <a:p>
                <a:endParaRPr lang="fr-FR"/>
              </a:p>
            </p:txBody>
          </p:sp>
          <p:sp>
            <p:nvSpPr>
              <p:cNvPr id="53204" name="Line 4052"/>
              <p:cNvSpPr>
                <a:spLocks noChangeShapeType="1"/>
              </p:cNvSpPr>
              <p:nvPr/>
            </p:nvSpPr>
            <p:spPr bwMode="auto">
              <a:xfrm flipV="1">
                <a:off x="1829" y="1495"/>
                <a:ext cx="1" cy="18"/>
              </a:xfrm>
              <a:prstGeom prst="line">
                <a:avLst/>
              </a:prstGeom>
              <a:noFill/>
              <a:ln w="9525">
                <a:solidFill>
                  <a:srgbClr val="FF0000"/>
                </a:solidFill>
                <a:round/>
                <a:headEnd/>
                <a:tailEnd/>
              </a:ln>
            </p:spPr>
            <p:txBody>
              <a:bodyPr/>
              <a:lstStyle/>
              <a:p>
                <a:endParaRPr lang="fr-FR"/>
              </a:p>
            </p:txBody>
          </p:sp>
          <p:sp>
            <p:nvSpPr>
              <p:cNvPr id="53205" name="Line 4053"/>
              <p:cNvSpPr>
                <a:spLocks noChangeShapeType="1"/>
              </p:cNvSpPr>
              <p:nvPr/>
            </p:nvSpPr>
            <p:spPr bwMode="auto">
              <a:xfrm>
                <a:off x="1829" y="1513"/>
                <a:ext cx="1" cy="18"/>
              </a:xfrm>
              <a:prstGeom prst="line">
                <a:avLst/>
              </a:prstGeom>
              <a:noFill/>
              <a:ln w="9525">
                <a:solidFill>
                  <a:srgbClr val="FF0000"/>
                </a:solidFill>
                <a:round/>
                <a:headEnd/>
                <a:tailEnd/>
              </a:ln>
            </p:spPr>
            <p:txBody>
              <a:bodyPr/>
              <a:lstStyle/>
              <a:p>
                <a:endParaRPr lang="fr-FR"/>
              </a:p>
            </p:txBody>
          </p:sp>
          <p:sp>
            <p:nvSpPr>
              <p:cNvPr id="53206" name="Line 4054"/>
              <p:cNvSpPr>
                <a:spLocks noChangeShapeType="1"/>
              </p:cNvSpPr>
              <p:nvPr/>
            </p:nvSpPr>
            <p:spPr bwMode="auto">
              <a:xfrm flipH="1">
                <a:off x="1811" y="1513"/>
                <a:ext cx="18" cy="1"/>
              </a:xfrm>
              <a:prstGeom prst="line">
                <a:avLst/>
              </a:prstGeom>
              <a:noFill/>
              <a:ln w="9525">
                <a:solidFill>
                  <a:srgbClr val="FF0000"/>
                </a:solidFill>
                <a:round/>
                <a:headEnd/>
                <a:tailEnd/>
              </a:ln>
            </p:spPr>
            <p:txBody>
              <a:bodyPr/>
              <a:lstStyle/>
              <a:p>
                <a:endParaRPr lang="fr-FR"/>
              </a:p>
            </p:txBody>
          </p:sp>
          <p:sp>
            <p:nvSpPr>
              <p:cNvPr id="53207" name="Line 4055"/>
              <p:cNvSpPr>
                <a:spLocks noChangeShapeType="1"/>
              </p:cNvSpPr>
              <p:nvPr/>
            </p:nvSpPr>
            <p:spPr bwMode="auto">
              <a:xfrm>
                <a:off x="1829" y="1513"/>
                <a:ext cx="18" cy="1"/>
              </a:xfrm>
              <a:prstGeom prst="line">
                <a:avLst/>
              </a:prstGeom>
              <a:noFill/>
              <a:ln w="9525">
                <a:solidFill>
                  <a:srgbClr val="FF0000"/>
                </a:solidFill>
                <a:round/>
                <a:headEnd/>
                <a:tailEnd/>
              </a:ln>
            </p:spPr>
            <p:txBody>
              <a:bodyPr/>
              <a:lstStyle/>
              <a:p>
                <a:endParaRPr lang="fr-FR"/>
              </a:p>
            </p:txBody>
          </p:sp>
          <p:sp>
            <p:nvSpPr>
              <p:cNvPr id="53208" name="Rectangle 4056"/>
              <p:cNvSpPr>
                <a:spLocks noChangeArrowheads="1"/>
              </p:cNvSpPr>
              <p:nvPr/>
            </p:nvSpPr>
            <p:spPr bwMode="auto">
              <a:xfrm>
                <a:off x="1823" y="1519"/>
                <a:ext cx="42" cy="42"/>
              </a:xfrm>
              <a:prstGeom prst="rect">
                <a:avLst/>
              </a:prstGeom>
              <a:noFill/>
              <a:ln w="9525">
                <a:noFill/>
                <a:miter lim="800000"/>
                <a:headEnd/>
                <a:tailEnd/>
              </a:ln>
            </p:spPr>
            <p:txBody>
              <a:bodyPr/>
              <a:lstStyle/>
              <a:p>
                <a:endParaRPr lang="fr-FR"/>
              </a:p>
            </p:txBody>
          </p:sp>
          <p:sp>
            <p:nvSpPr>
              <p:cNvPr id="53209" name="Line 4057"/>
              <p:cNvSpPr>
                <a:spLocks noChangeShapeType="1"/>
              </p:cNvSpPr>
              <p:nvPr/>
            </p:nvSpPr>
            <p:spPr bwMode="auto">
              <a:xfrm flipV="1">
                <a:off x="1841" y="1519"/>
                <a:ext cx="1" cy="18"/>
              </a:xfrm>
              <a:prstGeom prst="line">
                <a:avLst/>
              </a:prstGeom>
              <a:noFill/>
              <a:ln w="9525">
                <a:solidFill>
                  <a:srgbClr val="FF0000"/>
                </a:solidFill>
                <a:round/>
                <a:headEnd/>
                <a:tailEnd/>
              </a:ln>
            </p:spPr>
            <p:txBody>
              <a:bodyPr/>
              <a:lstStyle/>
              <a:p>
                <a:endParaRPr lang="fr-FR"/>
              </a:p>
            </p:txBody>
          </p:sp>
          <p:sp>
            <p:nvSpPr>
              <p:cNvPr id="53210" name="Line 4058"/>
              <p:cNvSpPr>
                <a:spLocks noChangeShapeType="1"/>
              </p:cNvSpPr>
              <p:nvPr/>
            </p:nvSpPr>
            <p:spPr bwMode="auto">
              <a:xfrm>
                <a:off x="1841" y="1537"/>
                <a:ext cx="1" cy="18"/>
              </a:xfrm>
              <a:prstGeom prst="line">
                <a:avLst/>
              </a:prstGeom>
              <a:noFill/>
              <a:ln w="9525">
                <a:solidFill>
                  <a:srgbClr val="FF0000"/>
                </a:solidFill>
                <a:round/>
                <a:headEnd/>
                <a:tailEnd/>
              </a:ln>
            </p:spPr>
            <p:txBody>
              <a:bodyPr/>
              <a:lstStyle/>
              <a:p>
                <a:endParaRPr lang="fr-FR"/>
              </a:p>
            </p:txBody>
          </p:sp>
          <p:sp>
            <p:nvSpPr>
              <p:cNvPr id="53211" name="Line 4059"/>
              <p:cNvSpPr>
                <a:spLocks noChangeShapeType="1"/>
              </p:cNvSpPr>
              <p:nvPr/>
            </p:nvSpPr>
            <p:spPr bwMode="auto">
              <a:xfrm flipH="1">
                <a:off x="1823" y="1537"/>
                <a:ext cx="18" cy="1"/>
              </a:xfrm>
              <a:prstGeom prst="line">
                <a:avLst/>
              </a:prstGeom>
              <a:noFill/>
              <a:ln w="9525">
                <a:solidFill>
                  <a:srgbClr val="FF0000"/>
                </a:solidFill>
                <a:round/>
                <a:headEnd/>
                <a:tailEnd/>
              </a:ln>
            </p:spPr>
            <p:txBody>
              <a:bodyPr/>
              <a:lstStyle/>
              <a:p>
                <a:endParaRPr lang="fr-FR"/>
              </a:p>
            </p:txBody>
          </p:sp>
          <p:sp>
            <p:nvSpPr>
              <p:cNvPr id="53212" name="Line 4060"/>
              <p:cNvSpPr>
                <a:spLocks noChangeShapeType="1"/>
              </p:cNvSpPr>
              <p:nvPr/>
            </p:nvSpPr>
            <p:spPr bwMode="auto">
              <a:xfrm>
                <a:off x="1841" y="1537"/>
                <a:ext cx="18" cy="1"/>
              </a:xfrm>
              <a:prstGeom prst="line">
                <a:avLst/>
              </a:prstGeom>
              <a:noFill/>
              <a:ln w="9525">
                <a:solidFill>
                  <a:srgbClr val="FF0000"/>
                </a:solidFill>
                <a:round/>
                <a:headEnd/>
                <a:tailEnd/>
              </a:ln>
            </p:spPr>
            <p:txBody>
              <a:bodyPr/>
              <a:lstStyle/>
              <a:p>
                <a:endParaRPr lang="fr-FR"/>
              </a:p>
            </p:txBody>
          </p:sp>
          <p:sp>
            <p:nvSpPr>
              <p:cNvPr id="53213" name="Rectangle 4061"/>
              <p:cNvSpPr>
                <a:spLocks noChangeArrowheads="1"/>
              </p:cNvSpPr>
              <p:nvPr/>
            </p:nvSpPr>
            <p:spPr bwMode="auto">
              <a:xfrm>
                <a:off x="1835" y="1543"/>
                <a:ext cx="42" cy="42"/>
              </a:xfrm>
              <a:prstGeom prst="rect">
                <a:avLst/>
              </a:prstGeom>
              <a:noFill/>
              <a:ln w="9525">
                <a:noFill/>
                <a:miter lim="800000"/>
                <a:headEnd/>
                <a:tailEnd/>
              </a:ln>
            </p:spPr>
            <p:txBody>
              <a:bodyPr/>
              <a:lstStyle/>
              <a:p>
                <a:endParaRPr lang="fr-FR"/>
              </a:p>
            </p:txBody>
          </p:sp>
          <p:sp>
            <p:nvSpPr>
              <p:cNvPr id="53214" name="Line 4062"/>
              <p:cNvSpPr>
                <a:spLocks noChangeShapeType="1"/>
              </p:cNvSpPr>
              <p:nvPr/>
            </p:nvSpPr>
            <p:spPr bwMode="auto">
              <a:xfrm flipV="1">
                <a:off x="1853" y="1543"/>
                <a:ext cx="1" cy="18"/>
              </a:xfrm>
              <a:prstGeom prst="line">
                <a:avLst/>
              </a:prstGeom>
              <a:noFill/>
              <a:ln w="9525">
                <a:solidFill>
                  <a:srgbClr val="FF0000"/>
                </a:solidFill>
                <a:round/>
                <a:headEnd/>
                <a:tailEnd/>
              </a:ln>
            </p:spPr>
            <p:txBody>
              <a:bodyPr/>
              <a:lstStyle/>
              <a:p>
                <a:endParaRPr lang="fr-FR"/>
              </a:p>
            </p:txBody>
          </p:sp>
          <p:sp>
            <p:nvSpPr>
              <p:cNvPr id="53215" name="Line 4063"/>
              <p:cNvSpPr>
                <a:spLocks noChangeShapeType="1"/>
              </p:cNvSpPr>
              <p:nvPr/>
            </p:nvSpPr>
            <p:spPr bwMode="auto">
              <a:xfrm>
                <a:off x="1853" y="1561"/>
                <a:ext cx="1" cy="18"/>
              </a:xfrm>
              <a:prstGeom prst="line">
                <a:avLst/>
              </a:prstGeom>
              <a:noFill/>
              <a:ln w="9525">
                <a:solidFill>
                  <a:srgbClr val="FF0000"/>
                </a:solidFill>
                <a:round/>
                <a:headEnd/>
                <a:tailEnd/>
              </a:ln>
            </p:spPr>
            <p:txBody>
              <a:bodyPr/>
              <a:lstStyle/>
              <a:p>
                <a:endParaRPr lang="fr-FR"/>
              </a:p>
            </p:txBody>
          </p:sp>
          <p:sp>
            <p:nvSpPr>
              <p:cNvPr id="53216" name="Line 4064"/>
              <p:cNvSpPr>
                <a:spLocks noChangeShapeType="1"/>
              </p:cNvSpPr>
              <p:nvPr/>
            </p:nvSpPr>
            <p:spPr bwMode="auto">
              <a:xfrm flipH="1">
                <a:off x="1835" y="1561"/>
                <a:ext cx="18" cy="1"/>
              </a:xfrm>
              <a:prstGeom prst="line">
                <a:avLst/>
              </a:prstGeom>
              <a:noFill/>
              <a:ln w="9525">
                <a:solidFill>
                  <a:srgbClr val="FF0000"/>
                </a:solidFill>
                <a:round/>
                <a:headEnd/>
                <a:tailEnd/>
              </a:ln>
            </p:spPr>
            <p:txBody>
              <a:bodyPr/>
              <a:lstStyle/>
              <a:p>
                <a:endParaRPr lang="fr-FR"/>
              </a:p>
            </p:txBody>
          </p:sp>
          <p:sp>
            <p:nvSpPr>
              <p:cNvPr id="53217" name="Line 4065"/>
              <p:cNvSpPr>
                <a:spLocks noChangeShapeType="1"/>
              </p:cNvSpPr>
              <p:nvPr/>
            </p:nvSpPr>
            <p:spPr bwMode="auto">
              <a:xfrm>
                <a:off x="1853" y="1561"/>
                <a:ext cx="18" cy="1"/>
              </a:xfrm>
              <a:prstGeom prst="line">
                <a:avLst/>
              </a:prstGeom>
              <a:noFill/>
              <a:ln w="9525">
                <a:solidFill>
                  <a:srgbClr val="FF0000"/>
                </a:solidFill>
                <a:round/>
                <a:headEnd/>
                <a:tailEnd/>
              </a:ln>
            </p:spPr>
            <p:txBody>
              <a:bodyPr/>
              <a:lstStyle/>
              <a:p>
                <a:endParaRPr lang="fr-FR"/>
              </a:p>
            </p:txBody>
          </p:sp>
          <p:sp>
            <p:nvSpPr>
              <p:cNvPr id="53218" name="Rectangle 4066"/>
              <p:cNvSpPr>
                <a:spLocks noChangeArrowheads="1"/>
              </p:cNvSpPr>
              <p:nvPr/>
            </p:nvSpPr>
            <p:spPr bwMode="auto">
              <a:xfrm>
                <a:off x="1847" y="1525"/>
                <a:ext cx="42" cy="42"/>
              </a:xfrm>
              <a:prstGeom prst="rect">
                <a:avLst/>
              </a:prstGeom>
              <a:noFill/>
              <a:ln w="9525">
                <a:noFill/>
                <a:miter lim="800000"/>
                <a:headEnd/>
                <a:tailEnd/>
              </a:ln>
            </p:spPr>
            <p:txBody>
              <a:bodyPr/>
              <a:lstStyle/>
              <a:p>
                <a:endParaRPr lang="fr-FR"/>
              </a:p>
            </p:txBody>
          </p:sp>
          <p:sp>
            <p:nvSpPr>
              <p:cNvPr id="53219" name="Line 4067"/>
              <p:cNvSpPr>
                <a:spLocks noChangeShapeType="1"/>
              </p:cNvSpPr>
              <p:nvPr/>
            </p:nvSpPr>
            <p:spPr bwMode="auto">
              <a:xfrm flipV="1">
                <a:off x="1865" y="1525"/>
                <a:ext cx="1" cy="18"/>
              </a:xfrm>
              <a:prstGeom prst="line">
                <a:avLst/>
              </a:prstGeom>
              <a:noFill/>
              <a:ln w="9525">
                <a:solidFill>
                  <a:srgbClr val="FF0000"/>
                </a:solidFill>
                <a:round/>
                <a:headEnd/>
                <a:tailEnd/>
              </a:ln>
            </p:spPr>
            <p:txBody>
              <a:bodyPr/>
              <a:lstStyle/>
              <a:p>
                <a:endParaRPr lang="fr-FR"/>
              </a:p>
            </p:txBody>
          </p:sp>
          <p:sp>
            <p:nvSpPr>
              <p:cNvPr id="53220" name="Line 4068"/>
              <p:cNvSpPr>
                <a:spLocks noChangeShapeType="1"/>
              </p:cNvSpPr>
              <p:nvPr/>
            </p:nvSpPr>
            <p:spPr bwMode="auto">
              <a:xfrm>
                <a:off x="1865" y="1543"/>
                <a:ext cx="1" cy="18"/>
              </a:xfrm>
              <a:prstGeom prst="line">
                <a:avLst/>
              </a:prstGeom>
              <a:noFill/>
              <a:ln w="9525">
                <a:solidFill>
                  <a:srgbClr val="FF0000"/>
                </a:solidFill>
                <a:round/>
                <a:headEnd/>
                <a:tailEnd/>
              </a:ln>
            </p:spPr>
            <p:txBody>
              <a:bodyPr/>
              <a:lstStyle/>
              <a:p>
                <a:endParaRPr lang="fr-FR"/>
              </a:p>
            </p:txBody>
          </p:sp>
          <p:sp>
            <p:nvSpPr>
              <p:cNvPr id="53221" name="Line 4069"/>
              <p:cNvSpPr>
                <a:spLocks noChangeShapeType="1"/>
              </p:cNvSpPr>
              <p:nvPr/>
            </p:nvSpPr>
            <p:spPr bwMode="auto">
              <a:xfrm flipH="1">
                <a:off x="1847" y="1543"/>
                <a:ext cx="18" cy="1"/>
              </a:xfrm>
              <a:prstGeom prst="line">
                <a:avLst/>
              </a:prstGeom>
              <a:noFill/>
              <a:ln w="9525">
                <a:solidFill>
                  <a:srgbClr val="FF0000"/>
                </a:solidFill>
                <a:round/>
                <a:headEnd/>
                <a:tailEnd/>
              </a:ln>
            </p:spPr>
            <p:txBody>
              <a:bodyPr/>
              <a:lstStyle/>
              <a:p>
                <a:endParaRPr lang="fr-FR"/>
              </a:p>
            </p:txBody>
          </p:sp>
          <p:sp>
            <p:nvSpPr>
              <p:cNvPr id="53222" name="Line 4070"/>
              <p:cNvSpPr>
                <a:spLocks noChangeShapeType="1"/>
              </p:cNvSpPr>
              <p:nvPr/>
            </p:nvSpPr>
            <p:spPr bwMode="auto">
              <a:xfrm>
                <a:off x="1865" y="1543"/>
                <a:ext cx="18" cy="1"/>
              </a:xfrm>
              <a:prstGeom prst="line">
                <a:avLst/>
              </a:prstGeom>
              <a:noFill/>
              <a:ln w="9525">
                <a:solidFill>
                  <a:srgbClr val="FF0000"/>
                </a:solidFill>
                <a:round/>
                <a:headEnd/>
                <a:tailEnd/>
              </a:ln>
            </p:spPr>
            <p:txBody>
              <a:bodyPr/>
              <a:lstStyle/>
              <a:p>
                <a:endParaRPr lang="fr-FR"/>
              </a:p>
            </p:txBody>
          </p:sp>
          <p:sp>
            <p:nvSpPr>
              <p:cNvPr id="53223" name="Rectangle 4071"/>
              <p:cNvSpPr>
                <a:spLocks noChangeArrowheads="1"/>
              </p:cNvSpPr>
              <p:nvPr/>
            </p:nvSpPr>
            <p:spPr bwMode="auto">
              <a:xfrm>
                <a:off x="1853" y="1429"/>
                <a:ext cx="42" cy="42"/>
              </a:xfrm>
              <a:prstGeom prst="rect">
                <a:avLst/>
              </a:prstGeom>
              <a:noFill/>
              <a:ln w="9525">
                <a:noFill/>
                <a:miter lim="800000"/>
                <a:headEnd/>
                <a:tailEnd/>
              </a:ln>
            </p:spPr>
            <p:txBody>
              <a:bodyPr/>
              <a:lstStyle/>
              <a:p>
                <a:endParaRPr lang="fr-FR"/>
              </a:p>
            </p:txBody>
          </p:sp>
          <p:sp>
            <p:nvSpPr>
              <p:cNvPr id="53224" name="Line 4072"/>
              <p:cNvSpPr>
                <a:spLocks noChangeShapeType="1"/>
              </p:cNvSpPr>
              <p:nvPr/>
            </p:nvSpPr>
            <p:spPr bwMode="auto">
              <a:xfrm flipV="1">
                <a:off x="1871" y="1429"/>
                <a:ext cx="1" cy="18"/>
              </a:xfrm>
              <a:prstGeom prst="line">
                <a:avLst/>
              </a:prstGeom>
              <a:noFill/>
              <a:ln w="9525">
                <a:solidFill>
                  <a:srgbClr val="FF0000"/>
                </a:solidFill>
                <a:round/>
                <a:headEnd/>
                <a:tailEnd/>
              </a:ln>
            </p:spPr>
            <p:txBody>
              <a:bodyPr/>
              <a:lstStyle/>
              <a:p>
                <a:endParaRPr lang="fr-FR"/>
              </a:p>
            </p:txBody>
          </p:sp>
          <p:sp>
            <p:nvSpPr>
              <p:cNvPr id="53225" name="Line 4073"/>
              <p:cNvSpPr>
                <a:spLocks noChangeShapeType="1"/>
              </p:cNvSpPr>
              <p:nvPr/>
            </p:nvSpPr>
            <p:spPr bwMode="auto">
              <a:xfrm>
                <a:off x="1871" y="1447"/>
                <a:ext cx="1" cy="18"/>
              </a:xfrm>
              <a:prstGeom prst="line">
                <a:avLst/>
              </a:prstGeom>
              <a:noFill/>
              <a:ln w="9525">
                <a:solidFill>
                  <a:srgbClr val="FF0000"/>
                </a:solidFill>
                <a:round/>
                <a:headEnd/>
                <a:tailEnd/>
              </a:ln>
            </p:spPr>
            <p:txBody>
              <a:bodyPr/>
              <a:lstStyle/>
              <a:p>
                <a:endParaRPr lang="fr-FR"/>
              </a:p>
            </p:txBody>
          </p:sp>
          <p:sp>
            <p:nvSpPr>
              <p:cNvPr id="53226" name="Line 4074"/>
              <p:cNvSpPr>
                <a:spLocks noChangeShapeType="1"/>
              </p:cNvSpPr>
              <p:nvPr/>
            </p:nvSpPr>
            <p:spPr bwMode="auto">
              <a:xfrm flipH="1">
                <a:off x="1853" y="1447"/>
                <a:ext cx="18" cy="1"/>
              </a:xfrm>
              <a:prstGeom prst="line">
                <a:avLst/>
              </a:prstGeom>
              <a:noFill/>
              <a:ln w="9525">
                <a:solidFill>
                  <a:srgbClr val="FF0000"/>
                </a:solidFill>
                <a:round/>
                <a:headEnd/>
                <a:tailEnd/>
              </a:ln>
            </p:spPr>
            <p:txBody>
              <a:bodyPr/>
              <a:lstStyle/>
              <a:p>
                <a:endParaRPr lang="fr-FR"/>
              </a:p>
            </p:txBody>
          </p:sp>
          <p:sp>
            <p:nvSpPr>
              <p:cNvPr id="53227" name="Line 4075"/>
              <p:cNvSpPr>
                <a:spLocks noChangeShapeType="1"/>
              </p:cNvSpPr>
              <p:nvPr/>
            </p:nvSpPr>
            <p:spPr bwMode="auto">
              <a:xfrm>
                <a:off x="1871" y="1447"/>
                <a:ext cx="18" cy="1"/>
              </a:xfrm>
              <a:prstGeom prst="line">
                <a:avLst/>
              </a:prstGeom>
              <a:noFill/>
              <a:ln w="9525">
                <a:solidFill>
                  <a:srgbClr val="FF0000"/>
                </a:solidFill>
                <a:round/>
                <a:headEnd/>
                <a:tailEnd/>
              </a:ln>
            </p:spPr>
            <p:txBody>
              <a:bodyPr/>
              <a:lstStyle/>
              <a:p>
                <a:endParaRPr lang="fr-FR"/>
              </a:p>
            </p:txBody>
          </p:sp>
          <p:sp>
            <p:nvSpPr>
              <p:cNvPr id="53228" name="Rectangle 4076"/>
              <p:cNvSpPr>
                <a:spLocks noChangeArrowheads="1"/>
              </p:cNvSpPr>
              <p:nvPr/>
            </p:nvSpPr>
            <p:spPr bwMode="auto">
              <a:xfrm>
                <a:off x="1865" y="1267"/>
                <a:ext cx="42" cy="42"/>
              </a:xfrm>
              <a:prstGeom prst="rect">
                <a:avLst/>
              </a:prstGeom>
              <a:noFill/>
              <a:ln w="9525">
                <a:noFill/>
                <a:miter lim="800000"/>
                <a:headEnd/>
                <a:tailEnd/>
              </a:ln>
            </p:spPr>
            <p:txBody>
              <a:bodyPr/>
              <a:lstStyle/>
              <a:p>
                <a:endParaRPr lang="fr-FR"/>
              </a:p>
            </p:txBody>
          </p:sp>
          <p:sp>
            <p:nvSpPr>
              <p:cNvPr id="53229" name="Line 4077"/>
              <p:cNvSpPr>
                <a:spLocks noChangeShapeType="1"/>
              </p:cNvSpPr>
              <p:nvPr/>
            </p:nvSpPr>
            <p:spPr bwMode="auto">
              <a:xfrm flipV="1">
                <a:off x="1883" y="1267"/>
                <a:ext cx="1" cy="18"/>
              </a:xfrm>
              <a:prstGeom prst="line">
                <a:avLst/>
              </a:prstGeom>
              <a:noFill/>
              <a:ln w="9525">
                <a:solidFill>
                  <a:srgbClr val="FF0000"/>
                </a:solidFill>
                <a:round/>
                <a:headEnd/>
                <a:tailEnd/>
              </a:ln>
            </p:spPr>
            <p:txBody>
              <a:bodyPr/>
              <a:lstStyle/>
              <a:p>
                <a:endParaRPr lang="fr-FR"/>
              </a:p>
            </p:txBody>
          </p:sp>
          <p:sp>
            <p:nvSpPr>
              <p:cNvPr id="53230" name="Line 4078"/>
              <p:cNvSpPr>
                <a:spLocks noChangeShapeType="1"/>
              </p:cNvSpPr>
              <p:nvPr/>
            </p:nvSpPr>
            <p:spPr bwMode="auto">
              <a:xfrm>
                <a:off x="1883" y="1285"/>
                <a:ext cx="1" cy="18"/>
              </a:xfrm>
              <a:prstGeom prst="line">
                <a:avLst/>
              </a:prstGeom>
              <a:noFill/>
              <a:ln w="9525">
                <a:solidFill>
                  <a:srgbClr val="FF0000"/>
                </a:solidFill>
                <a:round/>
                <a:headEnd/>
                <a:tailEnd/>
              </a:ln>
            </p:spPr>
            <p:txBody>
              <a:bodyPr/>
              <a:lstStyle/>
              <a:p>
                <a:endParaRPr lang="fr-FR"/>
              </a:p>
            </p:txBody>
          </p:sp>
          <p:sp>
            <p:nvSpPr>
              <p:cNvPr id="53231" name="Line 4079"/>
              <p:cNvSpPr>
                <a:spLocks noChangeShapeType="1"/>
              </p:cNvSpPr>
              <p:nvPr/>
            </p:nvSpPr>
            <p:spPr bwMode="auto">
              <a:xfrm flipH="1">
                <a:off x="1865" y="1285"/>
                <a:ext cx="18" cy="1"/>
              </a:xfrm>
              <a:prstGeom prst="line">
                <a:avLst/>
              </a:prstGeom>
              <a:noFill/>
              <a:ln w="9525">
                <a:solidFill>
                  <a:srgbClr val="FF0000"/>
                </a:solidFill>
                <a:round/>
                <a:headEnd/>
                <a:tailEnd/>
              </a:ln>
            </p:spPr>
            <p:txBody>
              <a:bodyPr/>
              <a:lstStyle/>
              <a:p>
                <a:endParaRPr lang="fr-FR"/>
              </a:p>
            </p:txBody>
          </p:sp>
          <p:sp>
            <p:nvSpPr>
              <p:cNvPr id="53232" name="Line 4080"/>
              <p:cNvSpPr>
                <a:spLocks noChangeShapeType="1"/>
              </p:cNvSpPr>
              <p:nvPr/>
            </p:nvSpPr>
            <p:spPr bwMode="auto">
              <a:xfrm>
                <a:off x="1883" y="1285"/>
                <a:ext cx="18" cy="1"/>
              </a:xfrm>
              <a:prstGeom prst="line">
                <a:avLst/>
              </a:prstGeom>
              <a:noFill/>
              <a:ln w="9525">
                <a:solidFill>
                  <a:srgbClr val="FF0000"/>
                </a:solidFill>
                <a:round/>
                <a:headEnd/>
                <a:tailEnd/>
              </a:ln>
            </p:spPr>
            <p:txBody>
              <a:bodyPr/>
              <a:lstStyle/>
              <a:p>
                <a:endParaRPr lang="fr-FR"/>
              </a:p>
            </p:txBody>
          </p:sp>
          <p:sp>
            <p:nvSpPr>
              <p:cNvPr id="53233" name="Rectangle 4081"/>
              <p:cNvSpPr>
                <a:spLocks noChangeArrowheads="1"/>
              </p:cNvSpPr>
              <p:nvPr/>
            </p:nvSpPr>
            <p:spPr bwMode="auto">
              <a:xfrm>
                <a:off x="1877" y="1129"/>
                <a:ext cx="42" cy="42"/>
              </a:xfrm>
              <a:prstGeom prst="rect">
                <a:avLst/>
              </a:prstGeom>
              <a:noFill/>
              <a:ln w="9525">
                <a:noFill/>
                <a:miter lim="800000"/>
                <a:headEnd/>
                <a:tailEnd/>
              </a:ln>
            </p:spPr>
            <p:txBody>
              <a:bodyPr/>
              <a:lstStyle/>
              <a:p>
                <a:endParaRPr lang="fr-FR"/>
              </a:p>
            </p:txBody>
          </p:sp>
          <p:sp>
            <p:nvSpPr>
              <p:cNvPr id="53234" name="Line 4082"/>
              <p:cNvSpPr>
                <a:spLocks noChangeShapeType="1"/>
              </p:cNvSpPr>
              <p:nvPr/>
            </p:nvSpPr>
            <p:spPr bwMode="auto">
              <a:xfrm flipV="1">
                <a:off x="1895" y="1129"/>
                <a:ext cx="1" cy="18"/>
              </a:xfrm>
              <a:prstGeom prst="line">
                <a:avLst/>
              </a:prstGeom>
              <a:noFill/>
              <a:ln w="9525">
                <a:solidFill>
                  <a:srgbClr val="FF0000"/>
                </a:solidFill>
                <a:round/>
                <a:headEnd/>
                <a:tailEnd/>
              </a:ln>
            </p:spPr>
            <p:txBody>
              <a:bodyPr/>
              <a:lstStyle/>
              <a:p>
                <a:endParaRPr lang="fr-FR"/>
              </a:p>
            </p:txBody>
          </p:sp>
          <p:sp>
            <p:nvSpPr>
              <p:cNvPr id="53235" name="Line 4083"/>
              <p:cNvSpPr>
                <a:spLocks noChangeShapeType="1"/>
              </p:cNvSpPr>
              <p:nvPr/>
            </p:nvSpPr>
            <p:spPr bwMode="auto">
              <a:xfrm>
                <a:off x="1895" y="1147"/>
                <a:ext cx="1" cy="18"/>
              </a:xfrm>
              <a:prstGeom prst="line">
                <a:avLst/>
              </a:prstGeom>
              <a:noFill/>
              <a:ln w="9525">
                <a:solidFill>
                  <a:srgbClr val="FF0000"/>
                </a:solidFill>
                <a:round/>
                <a:headEnd/>
                <a:tailEnd/>
              </a:ln>
            </p:spPr>
            <p:txBody>
              <a:bodyPr/>
              <a:lstStyle/>
              <a:p>
                <a:endParaRPr lang="fr-FR"/>
              </a:p>
            </p:txBody>
          </p:sp>
          <p:sp>
            <p:nvSpPr>
              <p:cNvPr id="53236" name="Line 4084"/>
              <p:cNvSpPr>
                <a:spLocks noChangeShapeType="1"/>
              </p:cNvSpPr>
              <p:nvPr/>
            </p:nvSpPr>
            <p:spPr bwMode="auto">
              <a:xfrm flipH="1">
                <a:off x="1877" y="1147"/>
                <a:ext cx="18" cy="1"/>
              </a:xfrm>
              <a:prstGeom prst="line">
                <a:avLst/>
              </a:prstGeom>
              <a:noFill/>
              <a:ln w="9525">
                <a:solidFill>
                  <a:srgbClr val="FF0000"/>
                </a:solidFill>
                <a:round/>
                <a:headEnd/>
                <a:tailEnd/>
              </a:ln>
            </p:spPr>
            <p:txBody>
              <a:bodyPr/>
              <a:lstStyle/>
              <a:p>
                <a:endParaRPr lang="fr-FR"/>
              </a:p>
            </p:txBody>
          </p:sp>
          <p:sp>
            <p:nvSpPr>
              <p:cNvPr id="53237" name="Line 4085"/>
              <p:cNvSpPr>
                <a:spLocks noChangeShapeType="1"/>
              </p:cNvSpPr>
              <p:nvPr/>
            </p:nvSpPr>
            <p:spPr bwMode="auto">
              <a:xfrm>
                <a:off x="1895" y="1147"/>
                <a:ext cx="18" cy="1"/>
              </a:xfrm>
              <a:prstGeom prst="line">
                <a:avLst/>
              </a:prstGeom>
              <a:noFill/>
              <a:ln w="9525">
                <a:solidFill>
                  <a:srgbClr val="FF0000"/>
                </a:solidFill>
                <a:round/>
                <a:headEnd/>
                <a:tailEnd/>
              </a:ln>
            </p:spPr>
            <p:txBody>
              <a:bodyPr/>
              <a:lstStyle/>
              <a:p>
                <a:endParaRPr lang="fr-FR"/>
              </a:p>
            </p:txBody>
          </p:sp>
          <p:sp>
            <p:nvSpPr>
              <p:cNvPr id="53238" name="Rectangle 4086"/>
              <p:cNvSpPr>
                <a:spLocks noChangeArrowheads="1"/>
              </p:cNvSpPr>
              <p:nvPr/>
            </p:nvSpPr>
            <p:spPr bwMode="auto">
              <a:xfrm>
                <a:off x="1883" y="1069"/>
                <a:ext cx="42" cy="42"/>
              </a:xfrm>
              <a:prstGeom prst="rect">
                <a:avLst/>
              </a:prstGeom>
              <a:noFill/>
              <a:ln w="9525">
                <a:noFill/>
                <a:miter lim="800000"/>
                <a:headEnd/>
                <a:tailEnd/>
              </a:ln>
            </p:spPr>
            <p:txBody>
              <a:bodyPr/>
              <a:lstStyle/>
              <a:p>
                <a:endParaRPr lang="fr-FR"/>
              </a:p>
            </p:txBody>
          </p:sp>
          <p:sp>
            <p:nvSpPr>
              <p:cNvPr id="53239" name="Line 4087"/>
              <p:cNvSpPr>
                <a:spLocks noChangeShapeType="1"/>
              </p:cNvSpPr>
              <p:nvPr/>
            </p:nvSpPr>
            <p:spPr bwMode="auto">
              <a:xfrm flipV="1">
                <a:off x="1901" y="1069"/>
                <a:ext cx="1" cy="18"/>
              </a:xfrm>
              <a:prstGeom prst="line">
                <a:avLst/>
              </a:prstGeom>
              <a:noFill/>
              <a:ln w="9525">
                <a:solidFill>
                  <a:srgbClr val="FF0000"/>
                </a:solidFill>
                <a:round/>
                <a:headEnd/>
                <a:tailEnd/>
              </a:ln>
            </p:spPr>
            <p:txBody>
              <a:bodyPr/>
              <a:lstStyle/>
              <a:p>
                <a:endParaRPr lang="fr-FR"/>
              </a:p>
            </p:txBody>
          </p:sp>
          <p:sp>
            <p:nvSpPr>
              <p:cNvPr id="53240" name="Line 4088"/>
              <p:cNvSpPr>
                <a:spLocks noChangeShapeType="1"/>
              </p:cNvSpPr>
              <p:nvPr/>
            </p:nvSpPr>
            <p:spPr bwMode="auto">
              <a:xfrm>
                <a:off x="1901" y="1087"/>
                <a:ext cx="1" cy="18"/>
              </a:xfrm>
              <a:prstGeom prst="line">
                <a:avLst/>
              </a:prstGeom>
              <a:noFill/>
              <a:ln w="9525">
                <a:solidFill>
                  <a:srgbClr val="FF0000"/>
                </a:solidFill>
                <a:round/>
                <a:headEnd/>
                <a:tailEnd/>
              </a:ln>
            </p:spPr>
            <p:txBody>
              <a:bodyPr/>
              <a:lstStyle/>
              <a:p>
                <a:endParaRPr lang="fr-FR"/>
              </a:p>
            </p:txBody>
          </p:sp>
          <p:sp>
            <p:nvSpPr>
              <p:cNvPr id="53241" name="Line 4089"/>
              <p:cNvSpPr>
                <a:spLocks noChangeShapeType="1"/>
              </p:cNvSpPr>
              <p:nvPr/>
            </p:nvSpPr>
            <p:spPr bwMode="auto">
              <a:xfrm flipH="1">
                <a:off x="1883" y="1087"/>
                <a:ext cx="18" cy="1"/>
              </a:xfrm>
              <a:prstGeom prst="line">
                <a:avLst/>
              </a:prstGeom>
              <a:noFill/>
              <a:ln w="9525">
                <a:solidFill>
                  <a:srgbClr val="FF0000"/>
                </a:solidFill>
                <a:round/>
                <a:headEnd/>
                <a:tailEnd/>
              </a:ln>
            </p:spPr>
            <p:txBody>
              <a:bodyPr/>
              <a:lstStyle/>
              <a:p>
                <a:endParaRPr lang="fr-FR"/>
              </a:p>
            </p:txBody>
          </p:sp>
          <p:sp>
            <p:nvSpPr>
              <p:cNvPr id="53242" name="Line 4090"/>
              <p:cNvSpPr>
                <a:spLocks noChangeShapeType="1"/>
              </p:cNvSpPr>
              <p:nvPr/>
            </p:nvSpPr>
            <p:spPr bwMode="auto">
              <a:xfrm>
                <a:off x="1901" y="1087"/>
                <a:ext cx="18" cy="1"/>
              </a:xfrm>
              <a:prstGeom prst="line">
                <a:avLst/>
              </a:prstGeom>
              <a:noFill/>
              <a:ln w="9525">
                <a:solidFill>
                  <a:srgbClr val="FF0000"/>
                </a:solidFill>
                <a:round/>
                <a:headEnd/>
                <a:tailEnd/>
              </a:ln>
            </p:spPr>
            <p:txBody>
              <a:bodyPr/>
              <a:lstStyle/>
              <a:p>
                <a:endParaRPr lang="fr-FR"/>
              </a:p>
            </p:txBody>
          </p:sp>
          <p:sp>
            <p:nvSpPr>
              <p:cNvPr id="53243" name="Rectangle 4091"/>
              <p:cNvSpPr>
                <a:spLocks noChangeArrowheads="1"/>
              </p:cNvSpPr>
              <p:nvPr/>
            </p:nvSpPr>
            <p:spPr bwMode="auto">
              <a:xfrm>
                <a:off x="1895" y="1057"/>
                <a:ext cx="42" cy="42"/>
              </a:xfrm>
              <a:prstGeom prst="rect">
                <a:avLst/>
              </a:prstGeom>
              <a:noFill/>
              <a:ln w="9525">
                <a:noFill/>
                <a:miter lim="800000"/>
                <a:headEnd/>
                <a:tailEnd/>
              </a:ln>
            </p:spPr>
            <p:txBody>
              <a:bodyPr/>
              <a:lstStyle/>
              <a:p>
                <a:endParaRPr lang="fr-FR"/>
              </a:p>
            </p:txBody>
          </p:sp>
          <p:sp>
            <p:nvSpPr>
              <p:cNvPr id="53244" name="Line 4092"/>
              <p:cNvSpPr>
                <a:spLocks noChangeShapeType="1"/>
              </p:cNvSpPr>
              <p:nvPr/>
            </p:nvSpPr>
            <p:spPr bwMode="auto">
              <a:xfrm flipV="1">
                <a:off x="1913" y="1057"/>
                <a:ext cx="1" cy="18"/>
              </a:xfrm>
              <a:prstGeom prst="line">
                <a:avLst/>
              </a:prstGeom>
              <a:noFill/>
              <a:ln w="9525">
                <a:solidFill>
                  <a:srgbClr val="FF0000"/>
                </a:solidFill>
                <a:round/>
                <a:headEnd/>
                <a:tailEnd/>
              </a:ln>
            </p:spPr>
            <p:txBody>
              <a:bodyPr/>
              <a:lstStyle/>
              <a:p>
                <a:endParaRPr lang="fr-FR"/>
              </a:p>
            </p:txBody>
          </p:sp>
          <p:sp>
            <p:nvSpPr>
              <p:cNvPr id="53245" name="Line 4093"/>
              <p:cNvSpPr>
                <a:spLocks noChangeShapeType="1"/>
              </p:cNvSpPr>
              <p:nvPr/>
            </p:nvSpPr>
            <p:spPr bwMode="auto">
              <a:xfrm>
                <a:off x="1913" y="1075"/>
                <a:ext cx="1" cy="18"/>
              </a:xfrm>
              <a:prstGeom prst="line">
                <a:avLst/>
              </a:prstGeom>
              <a:noFill/>
              <a:ln w="9525">
                <a:solidFill>
                  <a:srgbClr val="FF0000"/>
                </a:solidFill>
                <a:round/>
                <a:headEnd/>
                <a:tailEnd/>
              </a:ln>
            </p:spPr>
            <p:txBody>
              <a:bodyPr/>
              <a:lstStyle/>
              <a:p>
                <a:endParaRPr lang="fr-FR"/>
              </a:p>
            </p:txBody>
          </p:sp>
          <p:sp>
            <p:nvSpPr>
              <p:cNvPr id="53246" name="Line 4094"/>
              <p:cNvSpPr>
                <a:spLocks noChangeShapeType="1"/>
              </p:cNvSpPr>
              <p:nvPr/>
            </p:nvSpPr>
            <p:spPr bwMode="auto">
              <a:xfrm flipH="1">
                <a:off x="1895" y="1075"/>
                <a:ext cx="18" cy="1"/>
              </a:xfrm>
              <a:prstGeom prst="line">
                <a:avLst/>
              </a:prstGeom>
              <a:noFill/>
              <a:ln w="9525">
                <a:solidFill>
                  <a:srgbClr val="FF0000"/>
                </a:solidFill>
                <a:round/>
                <a:headEnd/>
                <a:tailEnd/>
              </a:ln>
            </p:spPr>
            <p:txBody>
              <a:bodyPr/>
              <a:lstStyle/>
              <a:p>
                <a:endParaRPr lang="fr-FR"/>
              </a:p>
            </p:txBody>
          </p:sp>
          <p:sp>
            <p:nvSpPr>
              <p:cNvPr id="53247" name="Line 4095"/>
              <p:cNvSpPr>
                <a:spLocks noChangeShapeType="1"/>
              </p:cNvSpPr>
              <p:nvPr/>
            </p:nvSpPr>
            <p:spPr bwMode="auto">
              <a:xfrm>
                <a:off x="1913" y="1075"/>
                <a:ext cx="18" cy="1"/>
              </a:xfrm>
              <a:prstGeom prst="line">
                <a:avLst/>
              </a:prstGeom>
              <a:noFill/>
              <a:ln w="9525">
                <a:solidFill>
                  <a:srgbClr val="FF0000"/>
                </a:solidFill>
                <a:round/>
                <a:headEnd/>
                <a:tailEnd/>
              </a:ln>
            </p:spPr>
            <p:txBody>
              <a:bodyPr/>
              <a:lstStyle/>
              <a:p>
                <a:endParaRPr lang="fr-FR"/>
              </a:p>
            </p:txBody>
          </p:sp>
          <p:sp>
            <p:nvSpPr>
              <p:cNvPr id="53248" name="Rectangle 4096"/>
              <p:cNvSpPr>
                <a:spLocks noChangeArrowheads="1"/>
              </p:cNvSpPr>
              <p:nvPr/>
            </p:nvSpPr>
            <p:spPr bwMode="auto">
              <a:xfrm>
                <a:off x="1907" y="1081"/>
                <a:ext cx="42" cy="42"/>
              </a:xfrm>
              <a:prstGeom prst="rect">
                <a:avLst/>
              </a:prstGeom>
              <a:noFill/>
              <a:ln w="9525">
                <a:noFill/>
                <a:miter lim="800000"/>
                <a:headEnd/>
                <a:tailEnd/>
              </a:ln>
            </p:spPr>
            <p:txBody>
              <a:bodyPr/>
              <a:lstStyle/>
              <a:p>
                <a:endParaRPr lang="fr-FR"/>
              </a:p>
            </p:txBody>
          </p:sp>
          <p:sp>
            <p:nvSpPr>
              <p:cNvPr id="53249" name="Line 4097"/>
              <p:cNvSpPr>
                <a:spLocks noChangeShapeType="1"/>
              </p:cNvSpPr>
              <p:nvPr/>
            </p:nvSpPr>
            <p:spPr bwMode="auto">
              <a:xfrm flipV="1">
                <a:off x="1925" y="1081"/>
                <a:ext cx="1" cy="18"/>
              </a:xfrm>
              <a:prstGeom prst="line">
                <a:avLst/>
              </a:prstGeom>
              <a:noFill/>
              <a:ln w="9525">
                <a:solidFill>
                  <a:srgbClr val="FF0000"/>
                </a:solidFill>
                <a:round/>
                <a:headEnd/>
                <a:tailEnd/>
              </a:ln>
            </p:spPr>
            <p:txBody>
              <a:bodyPr/>
              <a:lstStyle/>
              <a:p>
                <a:endParaRPr lang="fr-FR"/>
              </a:p>
            </p:txBody>
          </p:sp>
          <p:sp>
            <p:nvSpPr>
              <p:cNvPr id="53250" name="Line 4098"/>
              <p:cNvSpPr>
                <a:spLocks noChangeShapeType="1"/>
              </p:cNvSpPr>
              <p:nvPr/>
            </p:nvSpPr>
            <p:spPr bwMode="auto">
              <a:xfrm>
                <a:off x="1925" y="1099"/>
                <a:ext cx="1" cy="18"/>
              </a:xfrm>
              <a:prstGeom prst="line">
                <a:avLst/>
              </a:prstGeom>
              <a:noFill/>
              <a:ln w="9525">
                <a:solidFill>
                  <a:srgbClr val="FF0000"/>
                </a:solidFill>
                <a:round/>
                <a:headEnd/>
                <a:tailEnd/>
              </a:ln>
            </p:spPr>
            <p:txBody>
              <a:bodyPr/>
              <a:lstStyle/>
              <a:p>
                <a:endParaRPr lang="fr-FR"/>
              </a:p>
            </p:txBody>
          </p:sp>
          <p:sp>
            <p:nvSpPr>
              <p:cNvPr id="53251" name="Line 4099"/>
              <p:cNvSpPr>
                <a:spLocks noChangeShapeType="1"/>
              </p:cNvSpPr>
              <p:nvPr/>
            </p:nvSpPr>
            <p:spPr bwMode="auto">
              <a:xfrm flipH="1">
                <a:off x="1907" y="1099"/>
                <a:ext cx="18" cy="1"/>
              </a:xfrm>
              <a:prstGeom prst="line">
                <a:avLst/>
              </a:prstGeom>
              <a:noFill/>
              <a:ln w="9525">
                <a:solidFill>
                  <a:srgbClr val="FF0000"/>
                </a:solidFill>
                <a:round/>
                <a:headEnd/>
                <a:tailEnd/>
              </a:ln>
            </p:spPr>
            <p:txBody>
              <a:bodyPr/>
              <a:lstStyle/>
              <a:p>
                <a:endParaRPr lang="fr-FR"/>
              </a:p>
            </p:txBody>
          </p:sp>
          <p:sp>
            <p:nvSpPr>
              <p:cNvPr id="53252" name="Line 4100"/>
              <p:cNvSpPr>
                <a:spLocks noChangeShapeType="1"/>
              </p:cNvSpPr>
              <p:nvPr/>
            </p:nvSpPr>
            <p:spPr bwMode="auto">
              <a:xfrm>
                <a:off x="1925" y="1099"/>
                <a:ext cx="18" cy="1"/>
              </a:xfrm>
              <a:prstGeom prst="line">
                <a:avLst/>
              </a:prstGeom>
              <a:noFill/>
              <a:ln w="9525">
                <a:solidFill>
                  <a:srgbClr val="FF0000"/>
                </a:solidFill>
                <a:round/>
                <a:headEnd/>
                <a:tailEnd/>
              </a:ln>
            </p:spPr>
            <p:txBody>
              <a:bodyPr/>
              <a:lstStyle/>
              <a:p>
                <a:endParaRPr lang="fr-FR"/>
              </a:p>
            </p:txBody>
          </p:sp>
          <p:sp>
            <p:nvSpPr>
              <p:cNvPr id="53253" name="Rectangle 4101"/>
              <p:cNvSpPr>
                <a:spLocks noChangeArrowheads="1"/>
              </p:cNvSpPr>
              <p:nvPr/>
            </p:nvSpPr>
            <p:spPr bwMode="auto">
              <a:xfrm>
                <a:off x="1919" y="1135"/>
                <a:ext cx="42" cy="42"/>
              </a:xfrm>
              <a:prstGeom prst="rect">
                <a:avLst/>
              </a:prstGeom>
              <a:noFill/>
              <a:ln w="9525">
                <a:noFill/>
                <a:miter lim="800000"/>
                <a:headEnd/>
                <a:tailEnd/>
              </a:ln>
            </p:spPr>
            <p:txBody>
              <a:bodyPr/>
              <a:lstStyle/>
              <a:p>
                <a:endParaRPr lang="fr-FR"/>
              </a:p>
            </p:txBody>
          </p:sp>
          <p:sp>
            <p:nvSpPr>
              <p:cNvPr id="53254" name="Line 4102"/>
              <p:cNvSpPr>
                <a:spLocks noChangeShapeType="1"/>
              </p:cNvSpPr>
              <p:nvPr/>
            </p:nvSpPr>
            <p:spPr bwMode="auto">
              <a:xfrm flipV="1">
                <a:off x="1937" y="1135"/>
                <a:ext cx="1" cy="18"/>
              </a:xfrm>
              <a:prstGeom prst="line">
                <a:avLst/>
              </a:prstGeom>
              <a:noFill/>
              <a:ln w="9525">
                <a:solidFill>
                  <a:srgbClr val="FF0000"/>
                </a:solidFill>
                <a:round/>
                <a:headEnd/>
                <a:tailEnd/>
              </a:ln>
            </p:spPr>
            <p:txBody>
              <a:bodyPr/>
              <a:lstStyle/>
              <a:p>
                <a:endParaRPr lang="fr-FR"/>
              </a:p>
            </p:txBody>
          </p:sp>
          <p:sp>
            <p:nvSpPr>
              <p:cNvPr id="53255" name="Line 4103"/>
              <p:cNvSpPr>
                <a:spLocks noChangeShapeType="1"/>
              </p:cNvSpPr>
              <p:nvPr/>
            </p:nvSpPr>
            <p:spPr bwMode="auto">
              <a:xfrm>
                <a:off x="1937" y="1153"/>
                <a:ext cx="1" cy="18"/>
              </a:xfrm>
              <a:prstGeom prst="line">
                <a:avLst/>
              </a:prstGeom>
              <a:noFill/>
              <a:ln w="9525">
                <a:solidFill>
                  <a:srgbClr val="FF0000"/>
                </a:solidFill>
                <a:round/>
                <a:headEnd/>
                <a:tailEnd/>
              </a:ln>
            </p:spPr>
            <p:txBody>
              <a:bodyPr/>
              <a:lstStyle/>
              <a:p>
                <a:endParaRPr lang="fr-FR"/>
              </a:p>
            </p:txBody>
          </p:sp>
          <p:sp>
            <p:nvSpPr>
              <p:cNvPr id="53256" name="Line 4104"/>
              <p:cNvSpPr>
                <a:spLocks noChangeShapeType="1"/>
              </p:cNvSpPr>
              <p:nvPr/>
            </p:nvSpPr>
            <p:spPr bwMode="auto">
              <a:xfrm flipH="1">
                <a:off x="1919" y="1153"/>
                <a:ext cx="18" cy="1"/>
              </a:xfrm>
              <a:prstGeom prst="line">
                <a:avLst/>
              </a:prstGeom>
              <a:noFill/>
              <a:ln w="9525">
                <a:solidFill>
                  <a:srgbClr val="FF0000"/>
                </a:solidFill>
                <a:round/>
                <a:headEnd/>
                <a:tailEnd/>
              </a:ln>
            </p:spPr>
            <p:txBody>
              <a:bodyPr/>
              <a:lstStyle/>
              <a:p>
                <a:endParaRPr lang="fr-FR"/>
              </a:p>
            </p:txBody>
          </p:sp>
          <p:sp>
            <p:nvSpPr>
              <p:cNvPr id="53257" name="Line 4105"/>
              <p:cNvSpPr>
                <a:spLocks noChangeShapeType="1"/>
              </p:cNvSpPr>
              <p:nvPr/>
            </p:nvSpPr>
            <p:spPr bwMode="auto">
              <a:xfrm>
                <a:off x="1937" y="1153"/>
                <a:ext cx="18" cy="1"/>
              </a:xfrm>
              <a:prstGeom prst="line">
                <a:avLst/>
              </a:prstGeom>
              <a:noFill/>
              <a:ln w="9525">
                <a:solidFill>
                  <a:srgbClr val="FF0000"/>
                </a:solidFill>
                <a:round/>
                <a:headEnd/>
                <a:tailEnd/>
              </a:ln>
            </p:spPr>
            <p:txBody>
              <a:bodyPr/>
              <a:lstStyle/>
              <a:p>
                <a:endParaRPr lang="fr-FR"/>
              </a:p>
            </p:txBody>
          </p:sp>
          <p:sp>
            <p:nvSpPr>
              <p:cNvPr id="53258" name="Rectangle 4106"/>
              <p:cNvSpPr>
                <a:spLocks noChangeArrowheads="1"/>
              </p:cNvSpPr>
              <p:nvPr/>
            </p:nvSpPr>
            <p:spPr bwMode="auto">
              <a:xfrm>
                <a:off x="1925" y="1237"/>
                <a:ext cx="42" cy="42"/>
              </a:xfrm>
              <a:prstGeom prst="rect">
                <a:avLst/>
              </a:prstGeom>
              <a:noFill/>
              <a:ln w="9525">
                <a:noFill/>
                <a:miter lim="800000"/>
                <a:headEnd/>
                <a:tailEnd/>
              </a:ln>
            </p:spPr>
            <p:txBody>
              <a:bodyPr/>
              <a:lstStyle/>
              <a:p>
                <a:endParaRPr lang="fr-FR"/>
              </a:p>
            </p:txBody>
          </p:sp>
          <p:sp>
            <p:nvSpPr>
              <p:cNvPr id="53259" name="Line 4107"/>
              <p:cNvSpPr>
                <a:spLocks noChangeShapeType="1"/>
              </p:cNvSpPr>
              <p:nvPr/>
            </p:nvSpPr>
            <p:spPr bwMode="auto">
              <a:xfrm flipV="1">
                <a:off x="1943" y="1237"/>
                <a:ext cx="1" cy="18"/>
              </a:xfrm>
              <a:prstGeom prst="line">
                <a:avLst/>
              </a:prstGeom>
              <a:noFill/>
              <a:ln w="9525">
                <a:solidFill>
                  <a:srgbClr val="FF0000"/>
                </a:solidFill>
                <a:round/>
                <a:headEnd/>
                <a:tailEnd/>
              </a:ln>
            </p:spPr>
            <p:txBody>
              <a:bodyPr/>
              <a:lstStyle/>
              <a:p>
                <a:endParaRPr lang="fr-FR"/>
              </a:p>
            </p:txBody>
          </p:sp>
          <p:sp>
            <p:nvSpPr>
              <p:cNvPr id="53260" name="Line 4108"/>
              <p:cNvSpPr>
                <a:spLocks noChangeShapeType="1"/>
              </p:cNvSpPr>
              <p:nvPr/>
            </p:nvSpPr>
            <p:spPr bwMode="auto">
              <a:xfrm>
                <a:off x="1943" y="1255"/>
                <a:ext cx="1" cy="18"/>
              </a:xfrm>
              <a:prstGeom prst="line">
                <a:avLst/>
              </a:prstGeom>
              <a:noFill/>
              <a:ln w="9525">
                <a:solidFill>
                  <a:srgbClr val="FF0000"/>
                </a:solidFill>
                <a:round/>
                <a:headEnd/>
                <a:tailEnd/>
              </a:ln>
            </p:spPr>
            <p:txBody>
              <a:bodyPr/>
              <a:lstStyle/>
              <a:p>
                <a:endParaRPr lang="fr-FR"/>
              </a:p>
            </p:txBody>
          </p:sp>
          <p:sp>
            <p:nvSpPr>
              <p:cNvPr id="53261" name="Line 4109"/>
              <p:cNvSpPr>
                <a:spLocks noChangeShapeType="1"/>
              </p:cNvSpPr>
              <p:nvPr/>
            </p:nvSpPr>
            <p:spPr bwMode="auto">
              <a:xfrm flipH="1">
                <a:off x="1925" y="1255"/>
                <a:ext cx="18" cy="1"/>
              </a:xfrm>
              <a:prstGeom prst="line">
                <a:avLst/>
              </a:prstGeom>
              <a:noFill/>
              <a:ln w="9525">
                <a:solidFill>
                  <a:srgbClr val="FF0000"/>
                </a:solidFill>
                <a:round/>
                <a:headEnd/>
                <a:tailEnd/>
              </a:ln>
            </p:spPr>
            <p:txBody>
              <a:bodyPr/>
              <a:lstStyle/>
              <a:p>
                <a:endParaRPr lang="fr-FR"/>
              </a:p>
            </p:txBody>
          </p:sp>
          <p:sp>
            <p:nvSpPr>
              <p:cNvPr id="53262" name="Line 4110"/>
              <p:cNvSpPr>
                <a:spLocks noChangeShapeType="1"/>
              </p:cNvSpPr>
              <p:nvPr/>
            </p:nvSpPr>
            <p:spPr bwMode="auto">
              <a:xfrm>
                <a:off x="1943" y="1255"/>
                <a:ext cx="18" cy="1"/>
              </a:xfrm>
              <a:prstGeom prst="line">
                <a:avLst/>
              </a:prstGeom>
              <a:noFill/>
              <a:ln w="9525">
                <a:solidFill>
                  <a:srgbClr val="FF0000"/>
                </a:solidFill>
                <a:round/>
                <a:headEnd/>
                <a:tailEnd/>
              </a:ln>
            </p:spPr>
            <p:txBody>
              <a:bodyPr/>
              <a:lstStyle/>
              <a:p>
                <a:endParaRPr lang="fr-FR"/>
              </a:p>
            </p:txBody>
          </p:sp>
          <p:sp>
            <p:nvSpPr>
              <p:cNvPr id="53263" name="Rectangle 4111"/>
              <p:cNvSpPr>
                <a:spLocks noChangeArrowheads="1"/>
              </p:cNvSpPr>
              <p:nvPr/>
            </p:nvSpPr>
            <p:spPr bwMode="auto">
              <a:xfrm>
                <a:off x="1937" y="1393"/>
                <a:ext cx="42" cy="42"/>
              </a:xfrm>
              <a:prstGeom prst="rect">
                <a:avLst/>
              </a:prstGeom>
              <a:noFill/>
              <a:ln w="9525">
                <a:noFill/>
                <a:miter lim="800000"/>
                <a:headEnd/>
                <a:tailEnd/>
              </a:ln>
            </p:spPr>
            <p:txBody>
              <a:bodyPr/>
              <a:lstStyle/>
              <a:p>
                <a:endParaRPr lang="fr-FR"/>
              </a:p>
            </p:txBody>
          </p:sp>
          <p:sp>
            <p:nvSpPr>
              <p:cNvPr id="53264" name="Line 4112"/>
              <p:cNvSpPr>
                <a:spLocks noChangeShapeType="1"/>
              </p:cNvSpPr>
              <p:nvPr/>
            </p:nvSpPr>
            <p:spPr bwMode="auto">
              <a:xfrm flipV="1">
                <a:off x="1955" y="1393"/>
                <a:ext cx="1" cy="18"/>
              </a:xfrm>
              <a:prstGeom prst="line">
                <a:avLst/>
              </a:prstGeom>
              <a:noFill/>
              <a:ln w="9525">
                <a:solidFill>
                  <a:srgbClr val="FF0000"/>
                </a:solidFill>
                <a:round/>
                <a:headEnd/>
                <a:tailEnd/>
              </a:ln>
            </p:spPr>
            <p:txBody>
              <a:bodyPr/>
              <a:lstStyle/>
              <a:p>
                <a:endParaRPr lang="fr-FR"/>
              </a:p>
            </p:txBody>
          </p:sp>
          <p:sp>
            <p:nvSpPr>
              <p:cNvPr id="53265" name="Line 4113"/>
              <p:cNvSpPr>
                <a:spLocks noChangeShapeType="1"/>
              </p:cNvSpPr>
              <p:nvPr/>
            </p:nvSpPr>
            <p:spPr bwMode="auto">
              <a:xfrm>
                <a:off x="1955" y="1411"/>
                <a:ext cx="1" cy="18"/>
              </a:xfrm>
              <a:prstGeom prst="line">
                <a:avLst/>
              </a:prstGeom>
              <a:noFill/>
              <a:ln w="9525">
                <a:solidFill>
                  <a:srgbClr val="FF0000"/>
                </a:solidFill>
                <a:round/>
                <a:headEnd/>
                <a:tailEnd/>
              </a:ln>
            </p:spPr>
            <p:txBody>
              <a:bodyPr/>
              <a:lstStyle/>
              <a:p>
                <a:endParaRPr lang="fr-FR"/>
              </a:p>
            </p:txBody>
          </p:sp>
          <p:sp>
            <p:nvSpPr>
              <p:cNvPr id="53266" name="Line 4114"/>
              <p:cNvSpPr>
                <a:spLocks noChangeShapeType="1"/>
              </p:cNvSpPr>
              <p:nvPr/>
            </p:nvSpPr>
            <p:spPr bwMode="auto">
              <a:xfrm flipH="1">
                <a:off x="1937" y="1411"/>
                <a:ext cx="18" cy="1"/>
              </a:xfrm>
              <a:prstGeom prst="line">
                <a:avLst/>
              </a:prstGeom>
              <a:noFill/>
              <a:ln w="9525">
                <a:solidFill>
                  <a:srgbClr val="FF0000"/>
                </a:solidFill>
                <a:round/>
                <a:headEnd/>
                <a:tailEnd/>
              </a:ln>
            </p:spPr>
            <p:txBody>
              <a:bodyPr/>
              <a:lstStyle/>
              <a:p>
                <a:endParaRPr lang="fr-FR"/>
              </a:p>
            </p:txBody>
          </p:sp>
          <p:sp>
            <p:nvSpPr>
              <p:cNvPr id="53267" name="Line 4115"/>
              <p:cNvSpPr>
                <a:spLocks noChangeShapeType="1"/>
              </p:cNvSpPr>
              <p:nvPr/>
            </p:nvSpPr>
            <p:spPr bwMode="auto">
              <a:xfrm>
                <a:off x="1955" y="1411"/>
                <a:ext cx="18" cy="1"/>
              </a:xfrm>
              <a:prstGeom prst="line">
                <a:avLst/>
              </a:prstGeom>
              <a:noFill/>
              <a:ln w="9525">
                <a:solidFill>
                  <a:srgbClr val="FF0000"/>
                </a:solidFill>
                <a:round/>
                <a:headEnd/>
                <a:tailEnd/>
              </a:ln>
            </p:spPr>
            <p:txBody>
              <a:bodyPr/>
              <a:lstStyle/>
              <a:p>
                <a:endParaRPr lang="fr-FR"/>
              </a:p>
            </p:txBody>
          </p:sp>
          <p:sp>
            <p:nvSpPr>
              <p:cNvPr id="53268" name="Rectangle 4116"/>
              <p:cNvSpPr>
                <a:spLocks noChangeArrowheads="1"/>
              </p:cNvSpPr>
              <p:nvPr/>
            </p:nvSpPr>
            <p:spPr bwMode="auto">
              <a:xfrm>
                <a:off x="1949" y="1549"/>
                <a:ext cx="42" cy="42"/>
              </a:xfrm>
              <a:prstGeom prst="rect">
                <a:avLst/>
              </a:prstGeom>
              <a:noFill/>
              <a:ln w="9525">
                <a:noFill/>
                <a:miter lim="800000"/>
                <a:headEnd/>
                <a:tailEnd/>
              </a:ln>
            </p:spPr>
            <p:txBody>
              <a:bodyPr/>
              <a:lstStyle/>
              <a:p>
                <a:endParaRPr lang="fr-FR"/>
              </a:p>
            </p:txBody>
          </p:sp>
          <p:sp>
            <p:nvSpPr>
              <p:cNvPr id="53269" name="Line 4117"/>
              <p:cNvSpPr>
                <a:spLocks noChangeShapeType="1"/>
              </p:cNvSpPr>
              <p:nvPr/>
            </p:nvSpPr>
            <p:spPr bwMode="auto">
              <a:xfrm flipV="1">
                <a:off x="1967" y="1549"/>
                <a:ext cx="1" cy="18"/>
              </a:xfrm>
              <a:prstGeom prst="line">
                <a:avLst/>
              </a:prstGeom>
              <a:noFill/>
              <a:ln w="9525">
                <a:solidFill>
                  <a:srgbClr val="FF0000"/>
                </a:solidFill>
                <a:round/>
                <a:headEnd/>
                <a:tailEnd/>
              </a:ln>
            </p:spPr>
            <p:txBody>
              <a:bodyPr/>
              <a:lstStyle/>
              <a:p>
                <a:endParaRPr lang="fr-FR"/>
              </a:p>
            </p:txBody>
          </p:sp>
          <p:sp>
            <p:nvSpPr>
              <p:cNvPr id="53270" name="Line 4118"/>
              <p:cNvSpPr>
                <a:spLocks noChangeShapeType="1"/>
              </p:cNvSpPr>
              <p:nvPr/>
            </p:nvSpPr>
            <p:spPr bwMode="auto">
              <a:xfrm>
                <a:off x="1967" y="1567"/>
                <a:ext cx="1" cy="18"/>
              </a:xfrm>
              <a:prstGeom prst="line">
                <a:avLst/>
              </a:prstGeom>
              <a:noFill/>
              <a:ln w="9525">
                <a:solidFill>
                  <a:srgbClr val="FF0000"/>
                </a:solidFill>
                <a:round/>
                <a:headEnd/>
                <a:tailEnd/>
              </a:ln>
            </p:spPr>
            <p:txBody>
              <a:bodyPr/>
              <a:lstStyle/>
              <a:p>
                <a:endParaRPr lang="fr-FR"/>
              </a:p>
            </p:txBody>
          </p:sp>
          <p:sp>
            <p:nvSpPr>
              <p:cNvPr id="53271" name="Line 4119"/>
              <p:cNvSpPr>
                <a:spLocks noChangeShapeType="1"/>
              </p:cNvSpPr>
              <p:nvPr/>
            </p:nvSpPr>
            <p:spPr bwMode="auto">
              <a:xfrm flipH="1">
                <a:off x="1949" y="1567"/>
                <a:ext cx="18" cy="1"/>
              </a:xfrm>
              <a:prstGeom prst="line">
                <a:avLst/>
              </a:prstGeom>
              <a:noFill/>
              <a:ln w="9525">
                <a:solidFill>
                  <a:srgbClr val="FF0000"/>
                </a:solidFill>
                <a:round/>
                <a:headEnd/>
                <a:tailEnd/>
              </a:ln>
            </p:spPr>
            <p:txBody>
              <a:bodyPr/>
              <a:lstStyle/>
              <a:p>
                <a:endParaRPr lang="fr-FR"/>
              </a:p>
            </p:txBody>
          </p:sp>
          <p:sp>
            <p:nvSpPr>
              <p:cNvPr id="53272" name="Line 4120"/>
              <p:cNvSpPr>
                <a:spLocks noChangeShapeType="1"/>
              </p:cNvSpPr>
              <p:nvPr/>
            </p:nvSpPr>
            <p:spPr bwMode="auto">
              <a:xfrm>
                <a:off x="1967" y="1567"/>
                <a:ext cx="18" cy="1"/>
              </a:xfrm>
              <a:prstGeom prst="line">
                <a:avLst/>
              </a:prstGeom>
              <a:noFill/>
              <a:ln w="9525">
                <a:solidFill>
                  <a:srgbClr val="FF0000"/>
                </a:solidFill>
                <a:round/>
                <a:headEnd/>
                <a:tailEnd/>
              </a:ln>
            </p:spPr>
            <p:txBody>
              <a:bodyPr/>
              <a:lstStyle/>
              <a:p>
                <a:endParaRPr lang="fr-FR"/>
              </a:p>
            </p:txBody>
          </p:sp>
          <p:sp>
            <p:nvSpPr>
              <p:cNvPr id="53273" name="Rectangle 4121"/>
              <p:cNvSpPr>
                <a:spLocks noChangeArrowheads="1"/>
              </p:cNvSpPr>
              <p:nvPr/>
            </p:nvSpPr>
            <p:spPr bwMode="auto">
              <a:xfrm>
                <a:off x="1961" y="1705"/>
                <a:ext cx="42" cy="42"/>
              </a:xfrm>
              <a:prstGeom prst="rect">
                <a:avLst/>
              </a:prstGeom>
              <a:noFill/>
              <a:ln w="9525">
                <a:noFill/>
                <a:miter lim="800000"/>
                <a:headEnd/>
                <a:tailEnd/>
              </a:ln>
            </p:spPr>
            <p:txBody>
              <a:bodyPr/>
              <a:lstStyle/>
              <a:p>
                <a:endParaRPr lang="fr-FR"/>
              </a:p>
            </p:txBody>
          </p:sp>
          <p:sp>
            <p:nvSpPr>
              <p:cNvPr id="53274" name="Line 4122"/>
              <p:cNvSpPr>
                <a:spLocks noChangeShapeType="1"/>
              </p:cNvSpPr>
              <p:nvPr/>
            </p:nvSpPr>
            <p:spPr bwMode="auto">
              <a:xfrm flipV="1">
                <a:off x="1979" y="1705"/>
                <a:ext cx="1" cy="18"/>
              </a:xfrm>
              <a:prstGeom prst="line">
                <a:avLst/>
              </a:prstGeom>
              <a:noFill/>
              <a:ln w="9525">
                <a:solidFill>
                  <a:srgbClr val="FF0000"/>
                </a:solidFill>
                <a:round/>
                <a:headEnd/>
                <a:tailEnd/>
              </a:ln>
            </p:spPr>
            <p:txBody>
              <a:bodyPr/>
              <a:lstStyle/>
              <a:p>
                <a:endParaRPr lang="fr-FR"/>
              </a:p>
            </p:txBody>
          </p:sp>
          <p:sp>
            <p:nvSpPr>
              <p:cNvPr id="53275" name="Line 4123"/>
              <p:cNvSpPr>
                <a:spLocks noChangeShapeType="1"/>
              </p:cNvSpPr>
              <p:nvPr/>
            </p:nvSpPr>
            <p:spPr bwMode="auto">
              <a:xfrm>
                <a:off x="1979" y="1723"/>
                <a:ext cx="1" cy="18"/>
              </a:xfrm>
              <a:prstGeom prst="line">
                <a:avLst/>
              </a:prstGeom>
              <a:noFill/>
              <a:ln w="9525">
                <a:solidFill>
                  <a:srgbClr val="FF0000"/>
                </a:solidFill>
                <a:round/>
                <a:headEnd/>
                <a:tailEnd/>
              </a:ln>
            </p:spPr>
            <p:txBody>
              <a:bodyPr/>
              <a:lstStyle/>
              <a:p>
                <a:endParaRPr lang="fr-FR"/>
              </a:p>
            </p:txBody>
          </p:sp>
          <p:sp>
            <p:nvSpPr>
              <p:cNvPr id="53276" name="Line 4124"/>
              <p:cNvSpPr>
                <a:spLocks noChangeShapeType="1"/>
              </p:cNvSpPr>
              <p:nvPr/>
            </p:nvSpPr>
            <p:spPr bwMode="auto">
              <a:xfrm flipH="1">
                <a:off x="1961" y="1723"/>
                <a:ext cx="18" cy="1"/>
              </a:xfrm>
              <a:prstGeom prst="line">
                <a:avLst/>
              </a:prstGeom>
              <a:noFill/>
              <a:ln w="9525">
                <a:solidFill>
                  <a:srgbClr val="FF0000"/>
                </a:solidFill>
                <a:round/>
                <a:headEnd/>
                <a:tailEnd/>
              </a:ln>
            </p:spPr>
            <p:txBody>
              <a:bodyPr/>
              <a:lstStyle/>
              <a:p>
                <a:endParaRPr lang="fr-FR"/>
              </a:p>
            </p:txBody>
          </p:sp>
          <p:sp>
            <p:nvSpPr>
              <p:cNvPr id="53277" name="Line 4125"/>
              <p:cNvSpPr>
                <a:spLocks noChangeShapeType="1"/>
              </p:cNvSpPr>
              <p:nvPr/>
            </p:nvSpPr>
            <p:spPr bwMode="auto">
              <a:xfrm>
                <a:off x="1979" y="1723"/>
                <a:ext cx="18" cy="1"/>
              </a:xfrm>
              <a:prstGeom prst="line">
                <a:avLst/>
              </a:prstGeom>
              <a:noFill/>
              <a:ln w="9525">
                <a:solidFill>
                  <a:srgbClr val="FF0000"/>
                </a:solidFill>
                <a:round/>
                <a:headEnd/>
                <a:tailEnd/>
              </a:ln>
            </p:spPr>
            <p:txBody>
              <a:bodyPr/>
              <a:lstStyle/>
              <a:p>
                <a:endParaRPr lang="fr-FR"/>
              </a:p>
            </p:txBody>
          </p:sp>
          <p:sp>
            <p:nvSpPr>
              <p:cNvPr id="53278" name="Rectangle 4126"/>
              <p:cNvSpPr>
                <a:spLocks noChangeArrowheads="1"/>
              </p:cNvSpPr>
              <p:nvPr/>
            </p:nvSpPr>
            <p:spPr bwMode="auto">
              <a:xfrm>
                <a:off x="1967" y="1837"/>
                <a:ext cx="42" cy="42"/>
              </a:xfrm>
              <a:prstGeom prst="rect">
                <a:avLst/>
              </a:prstGeom>
              <a:noFill/>
              <a:ln w="9525">
                <a:noFill/>
                <a:miter lim="800000"/>
                <a:headEnd/>
                <a:tailEnd/>
              </a:ln>
            </p:spPr>
            <p:txBody>
              <a:bodyPr/>
              <a:lstStyle/>
              <a:p>
                <a:endParaRPr lang="fr-FR"/>
              </a:p>
            </p:txBody>
          </p:sp>
          <p:sp>
            <p:nvSpPr>
              <p:cNvPr id="53279" name="Line 4127"/>
              <p:cNvSpPr>
                <a:spLocks noChangeShapeType="1"/>
              </p:cNvSpPr>
              <p:nvPr/>
            </p:nvSpPr>
            <p:spPr bwMode="auto">
              <a:xfrm flipV="1">
                <a:off x="1985" y="1837"/>
                <a:ext cx="1" cy="18"/>
              </a:xfrm>
              <a:prstGeom prst="line">
                <a:avLst/>
              </a:prstGeom>
              <a:noFill/>
              <a:ln w="9525">
                <a:solidFill>
                  <a:srgbClr val="FF0000"/>
                </a:solidFill>
                <a:round/>
                <a:headEnd/>
                <a:tailEnd/>
              </a:ln>
            </p:spPr>
            <p:txBody>
              <a:bodyPr/>
              <a:lstStyle/>
              <a:p>
                <a:endParaRPr lang="fr-FR"/>
              </a:p>
            </p:txBody>
          </p:sp>
          <p:sp>
            <p:nvSpPr>
              <p:cNvPr id="53280" name="Line 4128"/>
              <p:cNvSpPr>
                <a:spLocks noChangeShapeType="1"/>
              </p:cNvSpPr>
              <p:nvPr/>
            </p:nvSpPr>
            <p:spPr bwMode="auto">
              <a:xfrm>
                <a:off x="1985" y="1855"/>
                <a:ext cx="1" cy="18"/>
              </a:xfrm>
              <a:prstGeom prst="line">
                <a:avLst/>
              </a:prstGeom>
              <a:noFill/>
              <a:ln w="9525">
                <a:solidFill>
                  <a:srgbClr val="FF0000"/>
                </a:solidFill>
                <a:round/>
                <a:headEnd/>
                <a:tailEnd/>
              </a:ln>
            </p:spPr>
            <p:txBody>
              <a:bodyPr/>
              <a:lstStyle/>
              <a:p>
                <a:endParaRPr lang="fr-FR"/>
              </a:p>
            </p:txBody>
          </p:sp>
          <p:sp>
            <p:nvSpPr>
              <p:cNvPr id="53281" name="Line 4129"/>
              <p:cNvSpPr>
                <a:spLocks noChangeShapeType="1"/>
              </p:cNvSpPr>
              <p:nvPr/>
            </p:nvSpPr>
            <p:spPr bwMode="auto">
              <a:xfrm flipH="1">
                <a:off x="1967" y="1855"/>
                <a:ext cx="18" cy="1"/>
              </a:xfrm>
              <a:prstGeom prst="line">
                <a:avLst/>
              </a:prstGeom>
              <a:noFill/>
              <a:ln w="9525">
                <a:solidFill>
                  <a:srgbClr val="FF0000"/>
                </a:solidFill>
                <a:round/>
                <a:headEnd/>
                <a:tailEnd/>
              </a:ln>
            </p:spPr>
            <p:txBody>
              <a:bodyPr/>
              <a:lstStyle/>
              <a:p>
                <a:endParaRPr lang="fr-FR"/>
              </a:p>
            </p:txBody>
          </p:sp>
          <p:sp>
            <p:nvSpPr>
              <p:cNvPr id="53282" name="Line 4130"/>
              <p:cNvSpPr>
                <a:spLocks noChangeShapeType="1"/>
              </p:cNvSpPr>
              <p:nvPr/>
            </p:nvSpPr>
            <p:spPr bwMode="auto">
              <a:xfrm>
                <a:off x="1985" y="1855"/>
                <a:ext cx="18" cy="1"/>
              </a:xfrm>
              <a:prstGeom prst="line">
                <a:avLst/>
              </a:prstGeom>
              <a:noFill/>
              <a:ln w="9525">
                <a:solidFill>
                  <a:srgbClr val="FF0000"/>
                </a:solidFill>
                <a:round/>
                <a:headEnd/>
                <a:tailEnd/>
              </a:ln>
            </p:spPr>
            <p:txBody>
              <a:bodyPr/>
              <a:lstStyle/>
              <a:p>
                <a:endParaRPr lang="fr-FR"/>
              </a:p>
            </p:txBody>
          </p:sp>
          <p:sp>
            <p:nvSpPr>
              <p:cNvPr id="53283" name="Rectangle 4131"/>
              <p:cNvSpPr>
                <a:spLocks noChangeArrowheads="1"/>
              </p:cNvSpPr>
              <p:nvPr/>
            </p:nvSpPr>
            <p:spPr bwMode="auto">
              <a:xfrm>
                <a:off x="1979" y="1915"/>
                <a:ext cx="42" cy="42"/>
              </a:xfrm>
              <a:prstGeom prst="rect">
                <a:avLst/>
              </a:prstGeom>
              <a:noFill/>
              <a:ln w="9525">
                <a:noFill/>
                <a:miter lim="800000"/>
                <a:headEnd/>
                <a:tailEnd/>
              </a:ln>
            </p:spPr>
            <p:txBody>
              <a:bodyPr/>
              <a:lstStyle/>
              <a:p>
                <a:endParaRPr lang="fr-FR"/>
              </a:p>
            </p:txBody>
          </p:sp>
          <p:sp>
            <p:nvSpPr>
              <p:cNvPr id="53284" name="Line 4132"/>
              <p:cNvSpPr>
                <a:spLocks noChangeShapeType="1"/>
              </p:cNvSpPr>
              <p:nvPr/>
            </p:nvSpPr>
            <p:spPr bwMode="auto">
              <a:xfrm flipV="1">
                <a:off x="1997" y="1915"/>
                <a:ext cx="1" cy="18"/>
              </a:xfrm>
              <a:prstGeom prst="line">
                <a:avLst/>
              </a:prstGeom>
              <a:noFill/>
              <a:ln w="9525">
                <a:solidFill>
                  <a:srgbClr val="FF0000"/>
                </a:solidFill>
                <a:round/>
                <a:headEnd/>
                <a:tailEnd/>
              </a:ln>
            </p:spPr>
            <p:txBody>
              <a:bodyPr/>
              <a:lstStyle/>
              <a:p>
                <a:endParaRPr lang="fr-FR"/>
              </a:p>
            </p:txBody>
          </p:sp>
          <p:sp>
            <p:nvSpPr>
              <p:cNvPr id="53285" name="Line 4133"/>
              <p:cNvSpPr>
                <a:spLocks noChangeShapeType="1"/>
              </p:cNvSpPr>
              <p:nvPr/>
            </p:nvSpPr>
            <p:spPr bwMode="auto">
              <a:xfrm>
                <a:off x="1997" y="1933"/>
                <a:ext cx="1" cy="18"/>
              </a:xfrm>
              <a:prstGeom prst="line">
                <a:avLst/>
              </a:prstGeom>
              <a:noFill/>
              <a:ln w="9525">
                <a:solidFill>
                  <a:srgbClr val="FF0000"/>
                </a:solidFill>
                <a:round/>
                <a:headEnd/>
                <a:tailEnd/>
              </a:ln>
            </p:spPr>
            <p:txBody>
              <a:bodyPr/>
              <a:lstStyle/>
              <a:p>
                <a:endParaRPr lang="fr-FR"/>
              </a:p>
            </p:txBody>
          </p:sp>
          <p:sp>
            <p:nvSpPr>
              <p:cNvPr id="53286" name="Line 4134"/>
              <p:cNvSpPr>
                <a:spLocks noChangeShapeType="1"/>
              </p:cNvSpPr>
              <p:nvPr/>
            </p:nvSpPr>
            <p:spPr bwMode="auto">
              <a:xfrm flipH="1">
                <a:off x="1979" y="1933"/>
                <a:ext cx="18" cy="1"/>
              </a:xfrm>
              <a:prstGeom prst="line">
                <a:avLst/>
              </a:prstGeom>
              <a:noFill/>
              <a:ln w="9525">
                <a:solidFill>
                  <a:srgbClr val="FF0000"/>
                </a:solidFill>
                <a:round/>
                <a:headEnd/>
                <a:tailEnd/>
              </a:ln>
            </p:spPr>
            <p:txBody>
              <a:bodyPr/>
              <a:lstStyle/>
              <a:p>
                <a:endParaRPr lang="fr-FR"/>
              </a:p>
            </p:txBody>
          </p:sp>
          <p:sp>
            <p:nvSpPr>
              <p:cNvPr id="53287" name="Line 4135"/>
              <p:cNvSpPr>
                <a:spLocks noChangeShapeType="1"/>
              </p:cNvSpPr>
              <p:nvPr/>
            </p:nvSpPr>
            <p:spPr bwMode="auto">
              <a:xfrm>
                <a:off x="1997" y="1933"/>
                <a:ext cx="18" cy="1"/>
              </a:xfrm>
              <a:prstGeom prst="line">
                <a:avLst/>
              </a:prstGeom>
              <a:noFill/>
              <a:ln w="9525">
                <a:solidFill>
                  <a:srgbClr val="FF0000"/>
                </a:solidFill>
                <a:round/>
                <a:headEnd/>
                <a:tailEnd/>
              </a:ln>
            </p:spPr>
            <p:txBody>
              <a:bodyPr/>
              <a:lstStyle/>
              <a:p>
                <a:endParaRPr lang="fr-FR"/>
              </a:p>
            </p:txBody>
          </p:sp>
          <p:sp>
            <p:nvSpPr>
              <p:cNvPr id="53288" name="Rectangle 4136"/>
              <p:cNvSpPr>
                <a:spLocks noChangeArrowheads="1"/>
              </p:cNvSpPr>
              <p:nvPr/>
            </p:nvSpPr>
            <p:spPr bwMode="auto">
              <a:xfrm>
                <a:off x="1991" y="1933"/>
                <a:ext cx="42" cy="42"/>
              </a:xfrm>
              <a:prstGeom prst="rect">
                <a:avLst/>
              </a:prstGeom>
              <a:noFill/>
              <a:ln w="9525">
                <a:noFill/>
                <a:miter lim="800000"/>
                <a:headEnd/>
                <a:tailEnd/>
              </a:ln>
            </p:spPr>
            <p:txBody>
              <a:bodyPr/>
              <a:lstStyle/>
              <a:p>
                <a:endParaRPr lang="fr-FR"/>
              </a:p>
            </p:txBody>
          </p:sp>
          <p:sp>
            <p:nvSpPr>
              <p:cNvPr id="53289" name="Line 4137"/>
              <p:cNvSpPr>
                <a:spLocks noChangeShapeType="1"/>
              </p:cNvSpPr>
              <p:nvPr/>
            </p:nvSpPr>
            <p:spPr bwMode="auto">
              <a:xfrm flipV="1">
                <a:off x="2009" y="1933"/>
                <a:ext cx="1" cy="18"/>
              </a:xfrm>
              <a:prstGeom prst="line">
                <a:avLst/>
              </a:prstGeom>
              <a:noFill/>
              <a:ln w="9525">
                <a:solidFill>
                  <a:srgbClr val="FF0000"/>
                </a:solidFill>
                <a:round/>
                <a:headEnd/>
                <a:tailEnd/>
              </a:ln>
            </p:spPr>
            <p:txBody>
              <a:bodyPr/>
              <a:lstStyle/>
              <a:p>
                <a:endParaRPr lang="fr-FR"/>
              </a:p>
            </p:txBody>
          </p:sp>
          <p:sp>
            <p:nvSpPr>
              <p:cNvPr id="53290" name="Line 4138"/>
              <p:cNvSpPr>
                <a:spLocks noChangeShapeType="1"/>
              </p:cNvSpPr>
              <p:nvPr/>
            </p:nvSpPr>
            <p:spPr bwMode="auto">
              <a:xfrm>
                <a:off x="2009" y="1951"/>
                <a:ext cx="1" cy="18"/>
              </a:xfrm>
              <a:prstGeom prst="line">
                <a:avLst/>
              </a:prstGeom>
              <a:noFill/>
              <a:ln w="9525">
                <a:solidFill>
                  <a:srgbClr val="FF0000"/>
                </a:solidFill>
                <a:round/>
                <a:headEnd/>
                <a:tailEnd/>
              </a:ln>
            </p:spPr>
            <p:txBody>
              <a:bodyPr/>
              <a:lstStyle/>
              <a:p>
                <a:endParaRPr lang="fr-FR"/>
              </a:p>
            </p:txBody>
          </p:sp>
          <p:sp>
            <p:nvSpPr>
              <p:cNvPr id="53291" name="Line 4139"/>
              <p:cNvSpPr>
                <a:spLocks noChangeShapeType="1"/>
              </p:cNvSpPr>
              <p:nvPr/>
            </p:nvSpPr>
            <p:spPr bwMode="auto">
              <a:xfrm flipH="1">
                <a:off x="1991" y="1951"/>
                <a:ext cx="18" cy="1"/>
              </a:xfrm>
              <a:prstGeom prst="line">
                <a:avLst/>
              </a:prstGeom>
              <a:noFill/>
              <a:ln w="9525">
                <a:solidFill>
                  <a:srgbClr val="FF0000"/>
                </a:solidFill>
                <a:round/>
                <a:headEnd/>
                <a:tailEnd/>
              </a:ln>
            </p:spPr>
            <p:txBody>
              <a:bodyPr/>
              <a:lstStyle/>
              <a:p>
                <a:endParaRPr lang="fr-FR"/>
              </a:p>
            </p:txBody>
          </p:sp>
          <p:sp>
            <p:nvSpPr>
              <p:cNvPr id="53292" name="Line 4140"/>
              <p:cNvSpPr>
                <a:spLocks noChangeShapeType="1"/>
              </p:cNvSpPr>
              <p:nvPr/>
            </p:nvSpPr>
            <p:spPr bwMode="auto">
              <a:xfrm>
                <a:off x="2009" y="1951"/>
                <a:ext cx="18" cy="1"/>
              </a:xfrm>
              <a:prstGeom prst="line">
                <a:avLst/>
              </a:prstGeom>
              <a:noFill/>
              <a:ln w="9525">
                <a:solidFill>
                  <a:srgbClr val="FF0000"/>
                </a:solidFill>
                <a:round/>
                <a:headEnd/>
                <a:tailEnd/>
              </a:ln>
            </p:spPr>
            <p:txBody>
              <a:bodyPr/>
              <a:lstStyle/>
              <a:p>
                <a:endParaRPr lang="fr-FR"/>
              </a:p>
            </p:txBody>
          </p:sp>
          <p:sp>
            <p:nvSpPr>
              <p:cNvPr id="53293" name="Rectangle 4141"/>
              <p:cNvSpPr>
                <a:spLocks noChangeArrowheads="1"/>
              </p:cNvSpPr>
              <p:nvPr/>
            </p:nvSpPr>
            <p:spPr bwMode="auto">
              <a:xfrm>
                <a:off x="1997" y="1897"/>
                <a:ext cx="42" cy="42"/>
              </a:xfrm>
              <a:prstGeom prst="rect">
                <a:avLst/>
              </a:prstGeom>
              <a:noFill/>
              <a:ln w="9525">
                <a:noFill/>
                <a:miter lim="800000"/>
                <a:headEnd/>
                <a:tailEnd/>
              </a:ln>
            </p:spPr>
            <p:txBody>
              <a:bodyPr/>
              <a:lstStyle/>
              <a:p>
                <a:endParaRPr lang="fr-FR"/>
              </a:p>
            </p:txBody>
          </p:sp>
          <p:sp>
            <p:nvSpPr>
              <p:cNvPr id="53294" name="Line 4142"/>
              <p:cNvSpPr>
                <a:spLocks noChangeShapeType="1"/>
              </p:cNvSpPr>
              <p:nvPr/>
            </p:nvSpPr>
            <p:spPr bwMode="auto">
              <a:xfrm flipV="1">
                <a:off x="2015" y="1897"/>
                <a:ext cx="1" cy="18"/>
              </a:xfrm>
              <a:prstGeom prst="line">
                <a:avLst/>
              </a:prstGeom>
              <a:noFill/>
              <a:ln w="9525">
                <a:solidFill>
                  <a:srgbClr val="FF0000"/>
                </a:solidFill>
                <a:round/>
                <a:headEnd/>
                <a:tailEnd/>
              </a:ln>
            </p:spPr>
            <p:txBody>
              <a:bodyPr/>
              <a:lstStyle/>
              <a:p>
                <a:endParaRPr lang="fr-FR"/>
              </a:p>
            </p:txBody>
          </p:sp>
          <p:sp>
            <p:nvSpPr>
              <p:cNvPr id="53295" name="Line 4143"/>
              <p:cNvSpPr>
                <a:spLocks noChangeShapeType="1"/>
              </p:cNvSpPr>
              <p:nvPr/>
            </p:nvSpPr>
            <p:spPr bwMode="auto">
              <a:xfrm>
                <a:off x="2015" y="1915"/>
                <a:ext cx="1" cy="18"/>
              </a:xfrm>
              <a:prstGeom prst="line">
                <a:avLst/>
              </a:prstGeom>
              <a:noFill/>
              <a:ln w="9525">
                <a:solidFill>
                  <a:srgbClr val="FF0000"/>
                </a:solidFill>
                <a:round/>
                <a:headEnd/>
                <a:tailEnd/>
              </a:ln>
            </p:spPr>
            <p:txBody>
              <a:bodyPr/>
              <a:lstStyle/>
              <a:p>
                <a:endParaRPr lang="fr-FR"/>
              </a:p>
            </p:txBody>
          </p:sp>
          <p:sp>
            <p:nvSpPr>
              <p:cNvPr id="53296" name="Line 4144"/>
              <p:cNvSpPr>
                <a:spLocks noChangeShapeType="1"/>
              </p:cNvSpPr>
              <p:nvPr/>
            </p:nvSpPr>
            <p:spPr bwMode="auto">
              <a:xfrm flipH="1">
                <a:off x="1997" y="1915"/>
                <a:ext cx="18" cy="1"/>
              </a:xfrm>
              <a:prstGeom prst="line">
                <a:avLst/>
              </a:prstGeom>
              <a:noFill/>
              <a:ln w="9525">
                <a:solidFill>
                  <a:srgbClr val="FF0000"/>
                </a:solidFill>
                <a:round/>
                <a:headEnd/>
                <a:tailEnd/>
              </a:ln>
            </p:spPr>
            <p:txBody>
              <a:bodyPr/>
              <a:lstStyle/>
              <a:p>
                <a:endParaRPr lang="fr-FR"/>
              </a:p>
            </p:txBody>
          </p:sp>
          <p:sp>
            <p:nvSpPr>
              <p:cNvPr id="53297" name="Line 4145"/>
              <p:cNvSpPr>
                <a:spLocks noChangeShapeType="1"/>
              </p:cNvSpPr>
              <p:nvPr/>
            </p:nvSpPr>
            <p:spPr bwMode="auto">
              <a:xfrm>
                <a:off x="2015" y="1915"/>
                <a:ext cx="18" cy="1"/>
              </a:xfrm>
              <a:prstGeom prst="line">
                <a:avLst/>
              </a:prstGeom>
              <a:noFill/>
              <a:ln w="9525">
                <a:solidFill>
                  <a:srgbClr val="FF0000"/>
                </a:solidFill>
                <a:round/>
                <a:headEnd/>
                <a:tailEnd/>
              </a:ln>
            </p:spPr>
            <p:txBody>
              <a:bodyPr/>
              <a:lstStyle/>
              <a:p>
                <a:endParaRPr lang="fr-FR"/>
              </a:p>
            </p:txBody>
          </p:sp>
          <p:sp>
            <p:nvSpPr>
              <p:cNvPr id="53298" name="Rectangle 4146"/>
              <p:cNvSpPr>
                <a:spLocks noChangeArrowheads="1"/>
              </p:cNvSpPr>
              <p:nvPr/>
            </p:nvSpPr>
            <p:spPr bwMode="auto">
              <a:xfrm>
                <a:off x="2009" y="1861"/>
                <a:ext cx="42" cy="42"/>
              </a:xfrm>
              <a:prstGeom prst="rect">
                <a:avLst/>
              </a:prstGeom>
              <a:noFill/>
              <a:ln w="9525">
                <a:noFill/>
                <a:miter lim="800000"/>
                <a:headEnd/>
                <a:tailEnd/>
              </a:ln>
            </p:spPr>
            <p:txBody>
              <a:bodyPr/>
              <a:lstStyle/>
              <a:p>
                <a:endParaRPr lang="fr-FR"/>
              </a:p>
            </p:txBody>
          </p:sp>
          <p:sp>
            <p:nvSpPr>
              <p:cNvPr id="53299" name="Line 4147"/>
              <p:cNvSpPr>
                <a:spLocks noChangeShapeType="1"/>
              </p:cNvSpPr>
              <p:nvPr/>
            </p:nvSpPr>
            <p:spPr bwMode="auto">
              <a:xfrm flipV="1">
                <a:off x="2027" y="1861"/>
                <a:ext cx="1" cy="18"/>
              </a:xfrm>
              <a:prstGeom prst="line">
                <a:avLst/>
              </a:prstGeom>
              <a:noFill/>
              <a:ln w="9525">
                <a:solidFill>
                  <a:srgbClr val="FF0000"/>
                </a:solidFill>
                <a:round/>
                <a:headEnd/>
                <a:tailEnd/>
              </a:ln>
            </p:spPr>
            <p:txBody>
              <a:bodyPr/>
              <a:lstStyle/>
              <a:p>
                <a:endParaRPr lang="fr-FR"/>
              </a:p>
            </p:txBody>
          </p:sp>
          <p:sp>
            <p:nvSpPr>
              <p:cNvPr id="53300" name="Line 4148"/>
              <p:cNvSpPr>
                <a:spLocks noChangeShapeType="1"/>
              </p:cNvSpPr>
              <p:nvPr/>
            </p:nvSpPr>
            <p:spPr bwMode="auto">
              <a:xfrm>
                <a:off x="2027" y="1879"/>
                <a:ext cx="1" cy="18"/>
              </a:xfrm>
              <a:prstGeom prst="line">
                <a:avLst/>
              </a:prstGeom>
              <a:noFill/>
              <a:ln w="9525">
                <a:solidFill>
                  <a:srgbClr val="FF0000"/>
                </a:solidFill>
                <a:round/>
                <a:headEnd/>
                <a:tailEnd/>
              </a:ln>
            </p:spPr>
            <p:txBody>
              <a:bodyPr/>
              <a:lstStyle/>
              <a:p>
                <a:endParaRPr lang="fr-FR"/>
              </a:p>
            </p:txBody>
          </p:sp>
          <p:sp>
            <p:nvSpPr>
              <p:cNvPr id="53301" name="Line 4149"/>
              <p:cNvSpPr>
                <a:spLocks noChangeShapeType="1"/>
              </p:cNvSpPr>
              <p:nvPr/>
            </p:nvSpPr>
            <p:spPr bwMode="auto">
              <a:xfrm flipH="1">
                <a:off x="2009" y="1879"/>
                <a:ext cx="18" cy="1"/>
              </a:xfrm>
              <a:prstGeom prst="line">
                <a:avLst/>
              </a:prstGeom>
              <a:noFill/>
              <a:ln w="9525">
                <a:solidFill>
                  <a:srgbClr val="FF0000"/>
                </a:solidFill>
                <a:round/>
                <a:headEnd/>
                <a:tailEnd/>
              </a:ln>
            </p:spPr>
            <p:txBody>
              <a:bodyPr/>
              <a:lstStyle/>
              <a:p>
                <a:endParaRPr lang="fr-FR"/>
              </a:p>
            </p:txBody>
          </p:sp>
          <p:sp>
            <p:nvSpPr>
              <p:cNvPr id="53302" name="Line 4150"/>
              <p:cNvSpPr>
                <a:spLocks noChangeShapeType="1"/>
              </p:cNvSpPr>
              <p:nvPr/>
            </p:nvSpPr>
            <p:spPr bwMode="auto">
              <a:xfrm>
                <a:off x="2027" y="1879"/>
                <a:ext cx="18" cy="1"/>
              </a:xfrm>
              <a:prstGeom prst="line">
                <a:avLst/>
              </a:prstGeom>
              <a:noFill/>
              <a:ln w="9525">
                <a:solidFill>
                  <a:srgbClr val="FF0000"/>
                </a:solidFill>
                <a:round/>
                <a:headEnd/>
                <a:tailEnd/>
              </a:ln>
            </p:spPr>
            <p:txBody>
              <a:bodyPr/>
              <a:lstStyle/>
              <a:p>
                <a:endParaRPr lang="fr-FR"/>
              </a:p>
            </p:txBody>
          </p:sp>
          <p:sp>
            <p:nvSpPr>
              <p:cNvPr id="53303" name="Rectangle 4151"/>
              <p:cNvSpPr>
                <a:spLocks noChangeArrowheads="1"/>
              </p:cNvSpPr>
              <p:nvPr/>
            </p:nvSpPr>
            <p:spPr bwMode="auto">
              <a:xfrm>
                <a:off x="2021" y="1843"/>
                <a:ext cx="42" cy="42"/>
              </a:xfrm>
              <a:prstGeom prst="rect">
                <a:avLst/>
              </a:prstGeom>
              <a:noFill/>
              <a:ln w="9525">
                <a:noFill/>
                <a:miter lim="800000"/>
                <a:headEnd/>
                <a:tailEnd/>
              </a:ln>
            </p:spPr>
            <p:txBody>
              <a:bodyPr/>
              <a:lstStyle/>
              <a:p>
                <a:endParaRPr lang="fr-FR"/>
              </a:p>
            </p:txBody>
          </p:sp>
          <p:sp>
            <p:nvSpPr>
              <p:cNvPr id="53304" name="Line 4152"/>
              <p:cNvSpPr>
                <a:spLocks noChangeShapeType="1"/>
              </p:cNvSpPr>
              <p:nvPr/>
            </p:nvSpPr>
            <p:spPr bwMode="auto">
              <a:xfrm flipV="1">
                <a:off x="2039" y="1843"/>
                <a:ext cx="1" cy="18"/>
              </a:xfrm>
              <a:prstGeom prst="line">
                <a:avLst/>
              </a:prstGeom>
              <a:noFill/>
              <a:ln w="9525">
                <a:solidFill>
                  <a:srgbClr val="FF0000"/>
                </a:solidFill>
                <a:round/>
                <a:headEnd/>
                <a:tailEnd/>
              </a:ln>
            </p:spPr>
            <p:txBody>
              <a:bodyPr/>
              <a:lstStyle/>
              <a:p>
                <a:endParaRPr lang="fr-FR"/>
              </a:p>
            </p:txBody>
          </p:sp>
          <p:sp>
            <p:nvSpPr>
              <p:cNvPr id="53305" name="Line 4153"/>
              <p:cNvSpPr>
                <a:spLocks noChangeShapeType="1"/>
              </p:cNvSpPr>
              <p:nvPr/>
            </p:nvSpPr>
            <p:spPr bwMode="auto">
              <a:xfrm>
                <a:off x="2039" y="1861"/>
                <a:ext cx="1" cy="18"/>
              </a:xfrm>
              <a:prstGeom prst="line">
                <a:avLst/>
              </a:prstGeom>
              <a:noFill/>
              <a:ln w="9525">
                <a:solidFill>
                  <a:srgbClr val="FF0000"/>
                </a:solidFill>
                <a:round/>
                <a:headEnd/>
                <a:tailEnd/>
              </a:ln>
            </p:spPr>
            <p:txBody>
              <a:bodyPr/>
              <a:lstStyle/>
              <a:p>
                <a:endParaRPr lang="fr-FR"/>
              </a:p>
            </p:txBody>
          </p:sp>
          <p:sp>
            <p:nvSpPr>
              <p:cNvPr id="53306" name="Line 4154"/>
              <p:cNvSpPr>
                <a:spLocks noChangeShapeType="1"/>
              </p:cNvSpPr>
              <p:nvPr/>
            </p:nvSpPr>
            <p:spPr bwMode="auto">
              <a:xfrm flipH="1">
                <a:off x="2021" y="1861"/>
                <a:ext cx="18" cy="1"/>
              </a:xfrm>
              <a:prstGeom prst="line">
                <a:avLst/>
              </a:prstGeom>
              <a:noFill/>
              <a:ln w="9525">
                <a:solidFill>
                  <a:srgbClr val="FF0000"/>
                </a:solidFill>
                <a:round/>
                <a:headEnd/>
                <a:tailEnd/>
              </a:ln>
            </p:spPr>
            <p:txBody>
              <a:bodyPr/>
              <a:lstStyle/>
              <a:p>
                <a:endParaRPr lang="fr-FR"/>
              </a:p>
            </p:txBody>
          </p:sp>
          <p:sp>
            <p:nvSpPr>
              <p:cNvPr id="53307" name="Line 4155"/>
              <p:cNvSpPr>
                <a:spLocks noChangeShapeType="1"/>
              </p:cNvSpPr>
              <p:nvPr/>
            </p:nvSpPr>
            <p:spPr bwMode="auto">
              <a:xfrm>
                <a:off x="2039" y="1861"/>
                <a:ext cx="18" cy="1"/>
              </a:xfrm>
              <a:prstGeom prst="line">
                <a:avLst/>
              </a:prstGeom>
              <a:noFill/>
              <a:ln w="9525">
                <a:solidFill>
                  <a:srgbClr val="FF0000"/>
                </a:solidFill>
                <a:round/>
                <a:headEnd/>
                <a:tailEnd/>
              </a:ln>
            </p:spPr>
            <p:txBody>
              <a:bodyPr/>
              <a:lstStyle/>
              <a:p>
                <a:endParaRPr lang="fr-FR"/>
              </a:p>
            </p:txBody>
          </p:sp>
          <p:sp>
            <p:nvSpPr>
              <p:cNvPr id="53308" name="Rectangle 4156"/>
              <p:cNvSpPr>
                <a:spLocks noChangeArrowheads="1"/>
              </p:cNvSpPr>
              <p:nvPr/>
            </p:nvSpPr>
            <p:spPr bwMode="auto">
              <a:xfrm>
                <a:off x="2033" y="1819"/>
                <a:ext cx="42" cy="42"/>
              </a:xfrm>
              <a:prstGeom prst="rect">
                <a:avLst/>
              </a:prstGeom>
              <a:noFill/>
              <a:ln w="9525">
                <a:noFill/>
                <a:miter lim="800000"/>
                <a:headEnd/>
                <a:tailEnd/>
              </a:ln>
            </p:spPr>
            <p:txBody>
              <a:bodyPr/>
              <a:lstStyle/>
              <a:p>
                <a:endParaRPr lang="fr-FR"/>
              </a:p>
            </p:txBody>
          </p:sp>
        </p:grpSp>
        <p:grpSp>
          <p:nvGrpSpPr>
            <p:cNvPr id="6" name="Group 4157"/>
            <p:cNvGrpSpPr>
              <a:grpSpLocks/>
            </p:cNvGrpSpPr>
            <p:nvPr/>
          </p:nvGrpSpPr>
          <p:grpSpPr bwMode="auto">
            <a:xfrm>
              <a:off x="2431" y="2455"/>
              <a:ext cx="456" cy="732"/>
              <a:chOff x="2033" y="1189"/>
              <a:chExt cx="456" cy="732"/>
            </a:xfrm>
          </p:grpSpPr>
          <p:sp>
            <p:nvSpPr>
              <p:cNvPr id="53310" name="Line 4158"/>
              <p:cNvSpPr>
                <a:spLocks noChangeShapeType="1"/>
              </p:cNvSpPr>
              <p:nvPr/>
            </p:nvSpPr>
            <p:spPr bwMode="auto">
              <a:xfrm flipV="1">
                <a:off x="2051" y="1819"/>
                <a:ext cx="1" cy="18"/>
              </a:xfrm>
              <a:prstGeom prst="line">
                <a:avLst/>
              </a:prstGeom>
              <a:noFill/>
              <a:ln w="9525">
                <a:solidFill>
                  <a:srgbClr val="FF0000"/>
                </a:solidFill>
                <a:round/>
                <a:headEnd/>
                <a:tailEnd/>
              </a:ln>
            </p:spPr>
            <p:txBody>
              <a:bodyPr/>
              <a:lstStyle/>
              <a:p>
                <a:endParaRPr lang="fr-FR"/>
              </a:p>
            </p:txBody>
          </p:sp>
          <p:sp>
            <p:nvSpPr>
              <p:cNvPr id="53311" name="Line 4159"/>
              <p:cNvSpPr>
                <a:spLocks noChangeShapeType="1"/>
              </p:cNvSpPr>
              <p:nvPr/>
            </p:nvSpPr>
            <p:spPr bwMode="auto">
              <a:xfrm>
                <a:off x="2051" y="1837"/>
                <a:ext cx="1" cy="18"/>
              </a:xfrm>
              <a:prstGeom prst="line">
                <a:avLst/>
              </a:prstGeom>
              <a:noFill/>
              <a:ln w="9525">
                <a:solidFill>
                  <a:srgbClr val="FF0000"/>
                </a:solidFill>
                <a:round/>
                <a:headEnd/>
                <a:tailEnd/>
              </a:ln>
            </p:spPr>
            <p:txBody>
              <a:bodyPr/>
              <a:lstStyle/>
              <a:p>
                <a:endParaRPr lang="fr-FR"/>
              </a:p>
            </p:txBody>
          </p:sp>
          <p:sp>
            <p:nvSpPr>
              <p:cNvPr id="53312" name="Line 4160"/>
              <p:cNvSpPr>
                <a:spLocks noChangeShapeType="1"/>
              </p:cNvSpPr>
              <p:nvPr/>
            </p:nvSpPr>
            <p:spPr bwMode="auto">
              <a:xfrm flipH="1">
                <a:off x="2033" y="1837"/>
                <a:ext cx="18" cy="1"/>
              </a:xfrm>
              <a:prstGeom prst="line">
                <a:avLst/>
              </a:prstGeom>
              <a:noFill/>
              <a:ln w="9525">
                <a:solidFill>
                  <a:srgbClr val="FF0000"/>
                </a:solidFill>
                <a:round/>
                <a:headEnd/>
                <a:tailEnd/>
              </a:ln>
            </p:spPr>
            <p:txBody>
              <a:bodyPr/>
              <a:lstStyle/>
              <a:p>
                <a:endParaRPr lang="fr-FR"/>
              </a:p>
            </p:txBody>
          </p:sp>
          <p:sp>
            <p:nvSpPr>
              <p:cNvPr id="53313" name="Line 4161"/>
              <p:cNvSpPr>
                <a:spLocks noChangeShapeType="1"/>
              </p:cNvSpPr>
              <p:nvPr/>
            </p:nvSpPr>
            <p:spPr bwMode="auto">
              <a:xfrm>
                <a:off x="2051" y="1837"/>
                <a:ext cx="18" cy="1"/>
              </a:xfrm>
              <a:prstGeom prst="line">
                <a:avLst/>
              </a:prstGeom>
              <a:noFill/>
              <a:ln w="9525">
                <a:solidFill>
                  <a:srgbClr val="FF0000"/>
                </a:solidFill>
                <a:round/>
                <a:headEnd/>
                <a:tailEnd/>
              </a:ln>
            </p:spPr>
            <p:txBody>
              <a:bodyPr/>
              <a:lstStyle/>
              <a:p>
                <a:endParaRPr lang="fr-FR"/>
              </a:p>
            </p:txBody>
          </p:sp>
          <p:sp>
            <p:nvSpPr>
              <p:cNvPr id="53314" name="Rectangle 4162"/>
              <p:cNvSpPr>
                <a:spLocks noChangeArrowheads="1"/>
              </p:cNvSpPr>
              <p:nvPr/>
            </p:nvSpPr>
            <p:spPr bwMode="auto">
              <a:xfrm>
                <a:off x="2039" y="1789"/>
                <a:ext cx="42" cy="42"/>
              </a:xfrm>
              <a:prstGeom prst="rect">
                <a:avLst/>
              </a:prstGeom>
              <a:noFill/>
              <a:ln w="9525">
                <a:noFill/>
                <a:miter lim="800000"/>
                <a:headEnd/>
                <a:tailEnd/>
              </a:ln>
            </p:spPr>
            <p:txBody>
              <a:bodyPr/>
              <a:lstStyle/>
              <a:p>
                <a:endParaRPr lang="fr-FR"/>
              </a:p>
            </p:txBody>
          </p:sp>
          <p:sp>
            <p:nvSpPr>
              <p:cNvPr id="53315" name="Line 4163"/>
              <p:cNvSpPr>
                <a:spLocks noChangeShapeType="1"/>
              </p:cNvSpPr>
              <p:nvPr/>
            </p:nvSpPr>
            <p:spPr bwMode="auto">
              <a:xfrm flipV="1">
                <a:off x="2057" y="1789"/>
                <a:ext cx="1" cy="18"/>
              </a:xfrm>
              <a:prstGeom prst="line">
                <a:avLst/>
              </a:prstGeom>
              <a:noFill/>
              <a:ln w="9525">
                <a:solidFill>
                  <a:srgbClr val="FF0000"/>
                </a:solidFill>
                <a:round/>
                <a:headEnd/>
                <a:tailEnd/>
              </a:ln>
            </p:spPr>
            <p:txBody>
              <a:bodyPr/>
              <a:lstStyle/>
              <a:p>
                <a:endParaRPr lang="fr-FR"/>
              </a:p>
            </p:txBody>
          </p:sp>
          <p:sp>
            <p:nvSpPr>
              <p:cNvPr id="53316" name="Line 4164"/>
              <p:cNvSpPr>
                <a:spLocks noChangeShapeType="1"/>
              </p:cNvSpPr>
              <p:nvPr/>
            </p:nvSpPr>
            <p:spPr bwMode="auto">
              <a:xfrm>
                <a:off x="2057" y="1807"/>
                <a:ext cx="1" cy="18"/>
              </a:xfrm>
              <a:prstGeom prst="line">
                <a:avLst/>
              </a:prstGeom>
              <a:noFill/>
              <a:ln w="9525">
                <a:solidFill>
                  <a:srgbClr val="FF0000"/>
                </a:solidFill>
                <a:round/>
                <a:headEnd/>
                <a:tailEnd/>
              </a:ln>
            </p:spPr>
            <p:txBody>
              <a:bodyPr/>
              <a:lstStyle/>
              <a:p>
                <a:endParaRPr lang="fr-FR"/>
              </a:p>
            </p:txBody>
          </p:sp>
          <p:sp>
            <p:nvSpPr>
              <p:cNvPr id="53317" name="Line 4165"/>
              <p:cNvSpPr>
                <a:spLocks noChangeShapeType="1"/>
              </p:cNvSpPr>
              <p:nvPr/>
            </p:nvSpPr>
            <p:spPr bwMode="auto">
              <a:xfrm flipH="1">
                <a:off x="2039" y="1807"/>
                <a:ext cx="18" cy="1"/>
              </a:xfrm>
              <a:prstGeom prst="line">
                <a:avLst/>
              </a:prstGeom>
              <a:noFill/>
              <a:ln w="9525">
                <a:solidFill>
                  <a:srgbClr val="FF0000"/>
                </a:solidFill>
                <a:round/>
                <a:headEnd/>
                <a:tailEnd/>
              </a:ln>
            </p:spPr>
            <p:txBody>
              <a:bodyPr/>
              <a:lstStyle/>
              <a:p>
                <a:endParaRPr lang="fr-FR"/>
              </a:p>
            </p:txBody>
          </p:sp>
          <p:sp>
            <p:nvSpPr>
              <p:cNvPr id="53318" name="Line 4166"/>
              <p:cNvSpPr>
                <a:spLocks noChangeShapeType="1"/>
              </p:cNvSpPr>
              <p:nvPr/>
            </p:nvSpPr>
            <p:spPr bwMode="auto">
              <a:xfrm>
                <a:off x="2057" y="1807"/>
                <a:ext cx="18" cy="1"/>
              </a:xfrm>
              <a:prstGeom prst="line">
                <a:avLst/>
              </a:prstGeom>
              <a:noFill/>
              <a:ln w="9525">
                <a:solidFill>
                  <a:srgbClr val="FF0000"/>
                </a:solidFill>
                <a:round/>
                <a:headEnd/>
                <a:tailEnd/>
              </a:ln>
            </p:spPr>
            <p:txBody>
              <a:bodyPr/>
              <a:lstStyle/>
              <a:p>
                <a:endParaRPr lang="fr-FR"/>
              </a:p>
            </p:txBody>
          </p:sp>
          <p:sp>
            <p:nvSpPr>
              <p:cNvPr id="53319" name="Rectangle 4167"/>
              <p:cNvSpPr>
                <a:spLocks noChangeArrowheads="1"/>
              </p:cNvSpPr>
              <p:nvPr/>
            </p:nvSpPr>
            <p:spPr bwMode="auto">
              <a:xfrm>
                <a:off x="2051" y="1759"/>
                <a:ext cx="42" cy="42"/>
              </a:xfrm>
              <a:prstGeom prst="rect">
                <a:avLst/>
              </a:prstGeom>
              <a:noFill/>
              <a:ln w="9525">
                <a:noFill/>
                <a:miter lim="800000"/>
                <a:headEnd/>
                <a:tailEnd/>
              </a:ln>
            </p:spPr>
            <p:txBody>
              <a:bodyPr/>
              <a:lstStyle/>
              <a:p>
                <a:endParaRPr lang="fr-FR"/>
              </a:p>
            </p:txBody>
          </p:sp>
          <p:sp>
            <p:nvSpPr>
              <p:cNvPr id="53320" name="Line 4168"/>
              <p:cNvSpPr>
                <a:spLocks noChangeShapeType="1"/>
              </p:cNvSpPr>
              <p:nvPr/>
            </p:nvSpPr>
            <p:spPr bwMode="auto">
              <a:xfrm flipV="1">
                <a:off x="2069" y="1759"/>
                <a:ext cx="1" cy="18"/>
              </a:xfrm>
              <a:prstGeom prst="line">
                <a:avLst/>
              </a:prstGeom>
              <a:noFill/>
              <a:ln w="9525">
                <a:solidFill>
                  <a:srgbClr val="FF0000"/>
                </a:solidFill>
                <a:round/>
                <a:headEnd/>
                <a:tailEnd/>
              </a:ln>
            </p:spPr>
            <p:txBody>
              <a:bodyPr/>
              <a:lstStyle/>
              <a:p>
                <a:endParaRPr lang="fr-FR"/>
              </a:p>
            </p:txBody>
          </p:sp>
          <p:sp>
            <p:nvSpPr>
              <p:cNvPr id="53321" name="Line 4169"/>
              <p:cNvSpPr>
                <a:spLocks noChangeShapeType="1"/>
              </p:cNvSpPr>
              <p:nvPr/>
            </p:nvSpPr>
            <p:spPr bwMode="auto">
              <a:xfrm>
                <a:off x="2069" y="1777"/>
                <a:ext cx="1" cy="18"/>
              </a:xfrm>
              <a:prstGeom prst="line">
                <a:avLst/>
              </a:prstGeom>
              <a:noFill/>
              <a:ln w="9525">
                <a:solidFill>
                  <a:srgbClr val="FF0000"/>
                </a:solidFill>
                <a:round/>
                <a:headEnd/>
                <a:tailEnd/>
              </a:ln>
            </p:spPr>
            <p:txBody>
              <a:bodyPr/>
              <a:lstStyle/>
              <a:p>
                <a:endParaRPr lang="fr-FR"/>
              </a:p>
            </p:txBody>
          </p:sp>
          <p:sp>
            <p:nvSpPr>
              <p:cNvPr id="53322" name="Line 4170"/>
              <p:cNvSpPr>
                <a:spLocks noChangeShapeType="1"/>
              </p:cNvSpPr>
              <p:nvPr/>
            </p:nvSpPr>
            <p:spPr bwMode="auto">
              <a:xfrm flipH="1">
                <a:off x="2051" y="1777"/>
                <a:ext cx="18" cy="1"/>
              </a:xfrm>
              <a:prstGeom prst="line">
                <a:avLst/>
              </a:prstGeom>
              <a:noFill/>
              <a:ln w="9525">
                <a:solidFill>
                  <a:srgbClr val="FF0000"/>
                </a:solidFill>
                <a:round/>
                <a:headEnd/>
                <a:tailEnd/>
              </a:ln>
            </p:spPr>
            <p:txBody>
              <a:bodyPr/>
              <a:lstStyle/>
              <a:p>
                <a:endParaRPr lang="fr-FR"/>
              </a:p>
            </p:txBody>
          </p:sp>
          <p:sp>
            <p:nvSpPr>
              <p:cNvPr id="53323" name="Line 4171"/>
              <p:cNvSpPr>
                <a:spLocks noChangeShapeType="1"/>
              </p:cNvSpPr>
              <p:nvPr/>
            </p:nvSpPr>
            <p:spPr bwMode="auto">
              <a:xfrm>
                <a:off x="2069" y="1777"/>
                <a:ext cx="18" cy="1"/>
              </a:xfrm>
              <a:prstGeom prst="line">
                <a:avLst/>
              </a:prstGeom>
              <a:noFill/>
              <a:ln w="9525">
                <a:solidFill>
                  <a:srgbClr val="FF0000"/>
                </a:solidFill>
                <a:round/>
                <a:headEnd/>
                <a:tailEnd/>
              </a:ln>
            </p:spPr>
            <p:txBody>
              <a:bodyPr/>
              <a:lstStyle/>
              <a:p>
                <a:endParaRPr lang="fr-FR"/>
              </a:p>
            </p:txBody>
          </p:sp>
          <p:sp>
            <p:nvSpPr>
              <p:cNvPr id="53324" name="Rectangle 4172"/>
              <p:cNvSpPr>
                <a:spLocks noChangeArrowheads="1"/>
              </p:cNvSpPr>
              <p:nvPr/>
            </p:nvSpPr>
            <p:spPr bwMode="auto">
              <a:xfrm>
                <a:off x="2063" y="1711"/>
                <a:ext cx="42" cy="42"/>
              </a:xfrm>
              <a:prstGeom prst="rect">
                <a:avLst/>
              </a:prstGeom>
              <a:noFill/>
              <a:ln w="9525">
                <a:noFill/>
                <a:miter lim="800000"/>
                <a:headEnd/>
                <a:tailEnd/>
              </a:ln>
            </p:spPr>
            <p:txBody>
              <a:bodyPr/>
              <a:lstStyle/>
              <a:p>
                <a:endParaRPr lang="fr-FR"/>
              </a:p>
            </p:txBody>
          </p:sp>
          <p:sp>
            <p:nvSpPr>
              <p:cNvPr id="53325" name="Line 4173"/>
              <p:cNvSpPr>
                <a:spLocks noChangeShapeType="1"/>
              </p:cNvSpPr>
              <p:nvPr/>
            </p:nvSpPr>
            <p:spPr bwMode="auto">
              <a:xfrm flipV="1">
                <a:off x="2081" y="1711"/>
                <a:ext cx="1" cy="18"/>
              </a:xfrm>
              <a:prstGeom prst="line">
                <a:avLst/>
              </a:prstGeom>
              <a:noFill/>
              <a:ln w="9525">
                <a:solidFill>
                  <a:srgbClr val="FF0000"/>
                </a:solidFill>
                <a:round/>
                <a:headEnd/>
                <a:tailEnd/>
              </a:ln>
            </p:spPr>
            <p:txBody>
              <a:bodyPr/>
              <a:lstStyle/>
              <a:p>
                <a:endParaRPr lang="fr-FR"/>
              </a:p>
            </p:txBody>
          </p:sp>
          <p:sp>
            <p:nvSpPr>
              <p:cNvPr id="53326" name="Line 4174"/>
              <p:cNvSpPr>
                <a:spLocks noChangeShapeType="1"/>
              </p:cNvSpPr>
              <p:nvPr/>
            </p:nvSpPr>
            <p:spPr bwMode="auto">
              <a:xfrm>
                <a:off x="2081" y="1729"/>
                <a:ext cx="1" cy="18"/>
              </a:xfrm>
              <a:prstGeom prst="line">
                <a:avLst/>
              </a:prstGeom>
              <a:noFill/>
              <a:ln w="9525">
                <a:solidFill>
                  <a:srgbClr val="FF0000"/>
                </a:solidFill>
                <a:round/>
                <a:headEnd/>
                <a:tailEnd/>
              </a:ln>
            </p:spPr>
            <p:txBody>
              <a:bodyPr/>
              <a:lstStyle/>
              <a:p>
                <a:endParaRPr lang="fr-FR"/>
              </a:p>
            </p:txBody>
          </p:sp>
          <p:sp>
            <p:nvSpPr>
              <p:cNvPr id="53327" name="Line 4175"/>
              <p:cNvSpPr>
                <a:spLocks noChangeShapeType="1"/>
              </p:cNvSpPr>
              <p:nvPr/>
            </p:nvSpPr>
            <p:spPr bwMode="auto">
              <a:xfrm flipH="1">
                <a:off x="2063" y="1729"/>
                <a:ext cx="18" cy="1"/>
              </a:xfrm>
              <a:prstGeom prst="line">
                <a:avLst/>
              </a:prstGeom>
              <a:noFill/>
              <a:ln w="9525">
                <a:solidFill>
                  <a:srgbClr val="FF0000"/>
                </a:solidFill>
                <a:round/>
                <a:headEnd/>
                <a:tailEnd/>
              </a:ln>
            </p:spPr>
            <p:txBody>
              <a:bodyPr/>
              <a:lstStyle/>
              <a:p>
                <a:endParaRPr lang="fr-FR"/>
              </a:p>
            </p:txBody>
          </p:sp>
          <p:sp>
            <p:nvSpPr>
              <p:cNvPr id="53328" name="Line 4176"/>
              <p:cNvSpPr>
                <a:spLocks noChangeShapeType="1"/>
              </p:cNvSpPr>
              <p:nvPr/>
            </p:nvSpPr>
            <p:spPr bwMode="auto">
              <a:xfrm>
                <a:off x="2081" y="1729"/>
                <a:ext cx="18" cy="1"/>
              </a:xfrm>
              <a:prstGeom prst="line">
                <a:avLst/>
              </a:prstGeom>
              <a:noFill/>
              <a:ln w="9525">
                <a:solidFill>
                  <a:srgbClr val="FF0000"/>
                </a:solidFill>
                <a:round/>
                <a:headEnd/>
                <a:tailEnd/>
              </a:ln>
            </p:spPr>
            <p:txBody>
              <a:bodyPr/>
              <a:lstStyle/>
              <a:p>
                <a:endParaRPr lang="fr-FR"/>
              </a:p>
            </p:txBody>
          </p:sp>
          <p:sp>
            <p:nvSpPr>
              <p:cNvPr id="53329" name="Rectangle 4177"/>
              <p:cNvSpPr>
                <a:spLocks noChangeArrowheads="1"/>
              </p:cNvSpPr>
              <p:nvPr/>
            </p:nvSpPr>
            <p:spPr bwMode="auto">
              <a:xfrm>
                <a:off x="2075" y="1633"/>
                <a:ext cx="42" cy="42"/>
              </a:xfrm>
              <a:prstGeom prst="rect">
                <a:avLst/>
              </a:prstGeom>
              <a:noFill/>
              <a:ln w="9525">
                <a:noFill/>
                <a:miter lim="800000"/>
                <a:headEnd/>
                <a:tailEnd/>
              </a:ln>
            </p:spPr>
            <p:txBody>
              <a:bodyPr/>
              <a:lstStyle/>
              <a:p>
                <a:endParaRPr lang="fr-FR"/>
              </a:p>
            </p:txBody>
          </p:sp>
          <p:sp>
            <p:nvSpPr>
              <p:cNvPr id="53330" name="Line 4178"/>
              <p:cNvSpPr>
                <a:spLocks noChangeShapeType="1"/>
              </p:cNvSpPr>
              <p:nvPr/>
            </p:nvSpPr>
            <p:spPr bwMode="auto">
              <a:xfrm flipV="1">
                <a:off x="2093" y="1633"/>
                <a:ext cx="1" cy="18"/>
              </a:xfrm>
              <a:prstGeom prst="line">
                <a:avLst/>
              </a:prstGeom>
              <a:noFill/>
              <a:ln w="9525">
                <a:solidFill>
                  <a:srgbClr val="FF0000"/>
                </a:solidFill>
                <a:round/>
                <a:headEnd/>
                <a:tailEnd/>
              </a:ln>
            </p:spPr>
            <p:txBody>
              <a:bodyPr/>
              <a:lstStyle/>
              <a:p>
                <a:endParaRPr lang="fr-FR"/>
              </a:p>
            </p:txBody>
          </p:sp>
          <p:sp>
            <p:nvSpPr>
              <p:cNvPr id="53331" name="Line 4179"/>
              <p:cNvSpPr>
                <a:spLocks noChangeShapeType="1"/>
              </p:cNvSpPr>
              <p:nvPr/>
            </p:nvSpPr>
            <p:spPr bwMode="auto">
              <a:xfrm>
                <a:off x="2093" y="1651"/>
                <a:ext cx="1" cy="18"/>
              </a:xfrm>
              <a:prstGeom prst="line">
                <a:avLst/>
              </a:prstGeom>
              <a:noFill/>
              <a:ln w="9525">
                <a:solidFill>
                  <a:srgbClr val="FF0000"/>
                </a:solidFill>
                <a:round/>
                <a:headEnd/>
                <a:tailEnd/>
              </a:ln>
            </p:spPr>
            <p:txBody>
              <a:bodyPr/>
              <a:lstStyle/>
              <a:p>
                <a:endParaRPr lang="fr-FR"/>
              </a:p>
            </p:txBody>
          </p:sp>
          <p:sp>
            <p:nvSpPr>
              <p:cNvPr id="53332" name="Line 4180"/>
              <p:cNvSpPr>
                <a:spLocks noChangeShapeType="1"/>
              </p:cNvSpPr>
              <p:nvPr/>
            </p:nvSpPr>
            <p:spPr bwMode="auto">
              <a:xfrm flipH="1">
                <a:off x="2075" y="1651"/>
                <a:ext cx="18" cy="1"/>
              </a:xfrm>
              <a:prstGeom prst="line">
                <a:avLst/>
              </a:prstGeom>
              <a:noFill/>
              <a:ln w="9525">
                <a:solidFill>
                  <a:srgbClr val="FF0000"/>
                </a:solidFill>
                <a:round/>
                <a:headEnd/>
                <a:tailEnd/>
              </a:ln>
            </p:spPr>
            <p:txBody>
              <a:bodyPr/>
              <a:lstStyle/>
              <a:p>
                <a:endParaRPr lang="fr-FR"/>
              </a:p>
            </p:txBody>
          </p:sp>
          <p:sp>
            <p:nvSpPr>
              <p:cNvPr id="53333" name="Line 4181"/>
              <p:cNvSpPr>
                <a:spLocks noChangeShapeType="1"/>
              </p:cNvSpPr>
              <p:nvPr/>
            </p:nvSpPr>
            <p:spPr bwMode="auto">
              <a:xfrm>
                <a:off x="2093" y="1651"/>
                <a:ext cx="18" cy="1"/>
              </a:xfrm>
              <a:prstGeom prst="line">
                <a:avLst/>
              </a:prstGeom>
              <a:noFill/>
              <a:ln w="9525">
                <a:solidFill>
                  <a:srgbClr val="FF0000"/>
                </a:solidFill>
                <a:round/>
                <a:headEnd/>
                <a:tailEnd/>
              </a:ln>
            </p:spPr>
            <p:txBody>
              <a:bodyPr/>
              <a:lstStyle/>
              <a:p>
                <a:endParaRPr lang="fr-FR"/>
              </a:p>
            </p:txBody>
          </p:sp>
          <p:sp>
            <p:nvSpPr>
              <p:cNvPr id="53334" name="Rectangle 4182"/>
              <p:cNvSpPr>
                <a:spLocks noChangeArrowheads="1"/>
              </p:cNvSpPr>
              <p:nvPr/>
            </p:nvSpPr>
            <p:spPr bwMode="auto">
              <a:xfrm>
                <a:off x="2081" y="1561"/>
                <a:ext cx="42" cy="42"/>
              </a:xfrm>
              <a:prstGeom prst="rect">
                <a:avLst/>
              </a:prstGeom>
              <a:noFill/>
              <a:ln w="9525">
                <a:noFill/>
                <a:miter lim="800000"/>
                <a:headEnd/>
                <a:tailEnd/>
              </a:ln>
            </p:spPr>
            <p:txBody>
              <a:bodyPr/>
              <a:lstStyle/>
              <a:p>
                <a:endParaRPr lang="fr-FR"/>
              </a:p>
            </p:txBody>
          </p:sp>
          <p:sp>
            <p:nvSpPr>
              <p:cNvPr id="53335" name="Line 4183"/>
              <p:cNvSpPr>
                <a:spLocks noChangeShapeType="1"/>
              </p:cNvSpPr>
              <p:nvPr/>
            </p:nvSpPr>
            <p:spPr bwMode="auto">
              <a:xfrm flipV="1">
                <a:off x="2099" y="1561"/>
                <a:ext cx="1" cy="18"/>
              </a:xfrm>
              <a:prstGeom prst="line">
                <a:avLst/>
              </a:prstGeom>
              <a:noFill/>
              <a:ln w="9525">
                <a:solidFill>
                  <a:srgbClr val="FF0000"/>
                </a:solidFill>
                <a:round/>
                <a:headEnd/>
                <a:tailEnd/>
              </a:ln>
            </p:spPr>
            <p:txBody>
              <a:bodyPr/>
              <a:lstStyle/>
              <a:p>
                <a:endParaRPr lang="fr-FR"/>
              </a:p>
            </p:txBody>
          </p:sp>
          <p:sp>
            <p:nvSpPr>
              <p:cNvPr id="53336" name="Line 4184"/>
              <p:cNvSpPr>
                <a:spLocks noChangeShapeType="1"/>
              </p:cNvSpPr>
              <p:nvPr/>
            </p:nvSpPr>
            <p:spPr bwMode="auto">
              <a:xfrm>
                <a:off x="2099" y="1579"/>
                <a:ext cx="1" cy="18"/>
              </a:xfrm>
              <a:prstGeom prst="line">
                <a:avLst/>
              </a:prstGeom>
              <a:noFill/>
              <a:ln w="9525">
                <a:solidFill>
                  <a:srgbClr val="FF0000"/>
                </a:solidFill>
                <a:round/>
                <a:headEnd/>
                <a:tailEnd/>
              </a:ln>
            </p:spPr>
            <p:txBody>
              <a:bodyPr/>
              <a:lstStyle/>
              <a:p>
                <a:endParaRPr lang="fr-FR"/>
              </a:p>
            </p:txBody>
          </p:sp>
          <p:sp>
            <p:nvSpPr>
              <p:cNvPr id="53337" name="Line 4185"/>
              <p:cNvSpPr>
                <a:spLocks noChangeShapeType="1"/>
              </p:cNvSpPr>
              <p:nvPr/>
            </p:nvSpPr>
            <p:spPr bwMode="auto">
              <a:xfrm flipH="1">
                <a:off x="2081" y="1579"/>
                <a:ext cx="18" cy="1"/>
              </a:xfrm>
              <a:prstGeom prst="line">
                <a:avLst/>
              </a:prstGeom>
              <a:noFill/>
              <a:ln w="9525">
                <a:solidFill>
                  <a:srgbClr val="FF0000"/>
                </a:solidFill>
                <a:round/>
                <a:headEnd/>
                <a:tailEnd/>
              </a:ln>
            </p:spPr>
            <p:txBody>
              <a:bodyPr/>
              <a:lstStyle/>
              <a:p>
                <a:endParaRPr lang="fr-FR"/>
              </a:p>
            </p:txBody>
          </p:sp>
          <p:sp>
            <p:nvSpPr>
              <p:cNvPr id="53338" name="Line 4186"/>
              <p:cNvSpPr>
                <a:spLocks noChangeShapeType="1"/>
              </p:cNvSpPr>
              <p:nvPr/>
            </p:nvSpPr>
            <p:spPr bwMode="auto">
              <a:xfrm>
                <a:off x="2099" y="1579"/>
                <a:ext cx="18" cy="1"/>
              </a:xfrm>
              <a:prstGeom prst="line">
                <a:avLst/>
              </a:prstGeom>
              <a:noFill/>
              <a:ln w="9525">
                <a:solidFill>
                  <a:srgbClr val="FF0000"/>
                </a:solidFill>
                <a:round/>
                <a:headEnd/>
                <a:tailEnd/>
              </a:ln>
            </p:spPr>
            <p:txBody>
              <a:bodyPr/>
              <a:lstStyle/>
              <a:p>
                <a:endParaRPr lang="fr-FR"/>
              </a:p>
            </p:txBody>
          </p:sp>
          <p:sp>
            <p:nvSpPr>
              <p:cNvPr id="53339" name="Rectangle 4187"/>
              <p:cNvSpPr>
                <a:spLocks noChangeArrowheads="1"/>
              </p:cNvSpPr>
              <p:nvPr/>
            </p:nvSpPr>
            <p:spPr bwMode="auto">
              <a:xfrm>
                <a:off x="2093" y="1495"/>
                <a:ext cx="42" cy="42"/>
              </a:xfrm>
              <a:prstGeom prst="rect">
                <a:avLst/>
              </a:prstGeom>
              <a:noFill/>
              <a:ln w="9525">
                <a:noFill/>
                <a:miter lim="800000"/>
                <a:headEnd/>
                <a:tailEnd/>
              </a:ln>
            </p:spPr>
            <p:txBody>
              <a:bodyPr/>
              <a:lstStyle/>
              <a:p>
                <a:endParaRPr lang="fr-FR"/>
              </a:p>
            </p:txBody>
          </p:sp>
          <p:sp>
            <p:nvSpPr>
              <p:cNvPr id="53340" name="Line 4188"/>
              <p:cNvSpPr>
                <a:spLocks noChangeShapeType="1"/>
              </p:cNvSpPr>
              <p:nvPr/>
            </p:nvSpPr>
            <p:spPr bwMode="auto">
              <a:xfrm flipV="1">
                <a:off x="2111" y="1495"/>
                <a:ext cx="1" cy="18"/>
              </a:xfrm>
              <a:prstGeom prst="line">
                <a:avLst/>
              </a:prstGeom>
              <a:noFill/>
              <a:ln w="9525">
                <a:solidFill>
                  <a:srgbClr val="FF0000"/>
                </a:solidFill>
                <a:round/>
                <a:headEnd/>
                <a:tailEnd/>
              </a:ln>
            </p:spPr>
            <p:txBody>
              <a:bodyPr/>
              <a:lstStyle/>
              <a:p>
                <a:endParaRPr lang="fr-FR"/>
              </a:p>
            </p:txBody>
          </p:sp>
          <p:sp>
            <p:nvSpPr>
              <p:cNvPr id="53341" name="Line 4189"/>
              <p:cNvSpPr>
                <a:spLocks noChangeShapeType="1"/>
              </p:cNvSpPr>
              <p:nvPr/>
            </p:nvSpPr>
            <p:spPr bwMode="auto">
              <a:xfrm>
                <a:off x="2111" y="1513"/>
                <a:ext cx="1" cy="18"/>
              </a:xfrm>
              <a:prstGeom prst="line">
                <a:avLst/>
              </a:prstGeom>
              <a:noFill/>
              <a:ln w="9525">
                <a:solidFill>
                  <a:srgbClr val="FF0000"/>
                </a:solidFill>
                <a:round/>
                <a:headEnd/>
                <a:tailEnd/>
              </a:ln>
            </p:spPr>
            <p:txBody>
              <a:bodyPr/>
              <a:lstStyle/>
              <a:p>
                <a:endParaRPr lang="fr-FR"/>
              </a:p>
            </p:txBody>
          </p:sp>
          <p:sp>
            <p:nvSpPr>
              <p:cNvPr id="53342" name="Line 4190"/>
              <p:cNvSpPr>
                <a:spLocks noChangeShapeType="1"/>
              </p:cNvSpPr>
              <p:nvPr/>
            </p:nvSpPr>
            <p:spPr bwMode="auto">
              <a:xfrm flipH="1">
                <a:off x="2093" y="1513"/>
                <a:ext cx="18" cy="1"/>
              </a:xfrm>
              <a:prstGeom prst="line">
                <a:avLst/>
              </a:prstGeom>
              <a:noFill/>
              <a:ln w="9525">
                <a:solidFill>
                  <a:srgbClr val="FF0000"/>
                </a:solidFill>
                <a:round/>
                <a:headEnd/>
                <a:tailEnd/>
              </a:ln>
            </p:spPr>
            <p:txBody>
              <a:bodyPr/>
              <a:lstStyle/>
              <a:p>
                <a:endParaRPr lang="fr-FR"/>
              </a:p>
            </p:txBody>
          </p:sp>
          <p:sp>
            <p:nvSpPr>
              <p:cNvPr id="53343" name="Line 4191"/>
              <p:cNvSpPr>
                <a:spLocks noChangeShapeType="1"/>
              </p:cNvSpPr>
              <p:nvPr/>
            </p:nvSpPr>
            <p:spPr bwMode="auto">
              <a:xfrm>
                <a:off x="2111" y="1513"/>
                <a:ext cx="18" cy="1"/>
              </a:xfrm>
              <a:prstGeom prst="line">
                <a:avLst/>
              </a:prstGeom>
              <a:noFill/>
              <a:ln w="9525">
                <a:solidFill>
                  <a:srgbClr val="FF0000"/>
                </a:solidFill>
                <a:round/>
                <a:headEnd/>
                <a:tailEnd/>
              </a:ln>
            </p:spPr>
            <p:txBody>
              <a:bodyPr/>
              <a:lstStyle/>
              <a:p>
                <a:endParaRPr lang="fr-FR"/>
              </a:p>
            </p:txBody>
          </p:sp>
          <p:sp>
            <p:nvSpPr>
              <p:cNvPr id="53344" name="Rectangle 4192"/>
              <p:cNvSpPr>
                <a:spLocks noChangeArrowheads="1"/>
              </p:cNvSpPr>
              <p:nvPr/>
            </p:nvSpPr>
            <p:spPr bwMode="auto">
              <a:xfrm>
                <a:off x="2105" y="1447"/>
                <a:ext cx="42" cy="42"/>
              </a:xfrm>
              <a:prstGeom prst="rect">
                <a:avLst/>
              </a:prstGeom>
              <a:noFill/>
              <a:ln w="9525">
                <a:noFill/>
                <a:miter lim="800000"/>
                <a:headEnd/>
                <a:tailEnd/>
              </a:ln>
            </p:spPr>
            <p:txBody>
              <a:bodyPr/>
              <a:lstStyle/>
              <a:p>
                <a:endParaRPr lang="fr-FR"/>
              </a:p>
            </p:txBody>
          </p:sp>
          <p:sp>
            <p:nvSpPr>
              <p:cNvPr id="53345" name="Line 4193"/>
              <p:cNvSpPr>
                <a:spLocks noChangeShapeType="1"/>
              </p:cNvSpPr>
              <p:nvPr/>
            </p:nvSpPr>
            <p:spPr bwMode="auto">
              <a:xfrm flipV="1">
                <a:off x="2123" y="1447"/>
                <a:ext cx="1" cy="18"/>
              </a:xfrm>
              <a:prstGeom prst="line">
                <a:avLst/>
              </a:prstGeom>
              <a:noFill/>
              <a:ln w="9525">
                <a:solidFill>
                  <a:srgbClr val="FF0000"/>
                </a:solidFill>
                <a:round/>
                <a:headEnd/>
                <a:tailEnd/>
              </a:ln>
            </p:spPr>
            <p:txBody>
              <a:bodyPr/>
              <a:lstStyle/>
              <a:p>
                <a:endParaRPr lang="fr-FR"/>
              </a:p>
            </p:txBody>
          </p:sp>
          <p:sp>
            <p:nvSpPr>
              <p:cNvPr id="53346" name="Line 4194"/>
              <p:cNvSpPr>
                <a:spLocks noChangeShapeType="1"/>
              </p:cNvSpPr>
              <p:nvPr/>
            </p:nvSpPr>
            <p:spPr bwMode="auto">
              <a:xfrm>
                <a:off x="2123" y="1465"/>
                <a:ext cx="1" cy="18"/>
              </a:xfrm>
              <a:prstGeom prst="line">
                <a:avLst/>
              </a:prstGeom>
              <a:noFill/>
              <a:ln w="9525">
                <a:solidFill>
                  <a:srgbClr val="FF0000"/>
                </a:solidFill>
                <a:round/>
                <a:headEnd/>
                <a:tailEnd/>
              </a:ln>
            </p:spPr>
            <p:txBody>
              <a:bodyPr/>
              <a:lstStyle/>
              <a:p>
                <a:endParaRPr lang="fr-FR"/>
              </a:p>
            </p:txBody>
          </p:sp>
          <p:sp>
            <p:nvSpPr>
              <p:cNvPr id="53347" name="Line 4195"/>
              <p:cNvSpPr>
                <a:spLocks noChangeShapeType="1"/>
              </p:cNvSpPr>
              <p:nvPr/>
            </p:nvSpPr>
            <p:spPr bwMode="auto">
              <a:xfrm flipH="1">
                <a:off x="2105" y="1465"/>
                <a:ext cx="18" cy="1"/>
              </a:xfrm>
              <a:prstGeom prst="line">
                <a:avLst/>
              </a:prstGeom>
              <a:noFill/>
              <a:ln w="9525">
                <a:solidFill>
                  <a:srgbClr val="FF0000"/>
                </a:solidFill>
                <a:round/>
                <a:headEnd/>
                <a:tailEnd/>
              </a:ln>
            </p:spPr>
            <p:txBody>
              <a:bodyPr/>
              <a:lstStyle/>
              <a:p>
                <a:endParaRPr lang="fr-FR"/>
              </a:p>
            </p:txBody>
          </p:sp>
          <p:sp>
            <p:nvSpPr>
              <p:cNvPr id="53348" name="Line 4196"/>
              <p:cNvSpPr>
                <a:spLocks noChangeShapeType="1"/>
              </p:cNvSpPr>
              <p:nvPr/>
            </p:nvSpPr>
            <p:spPr bwMode="auto">
              <a:xfrm>
                <a:off x="2123" y="1465"/>
                <a:ext cx="18" cy="1"/>
              </a:xfrm>
              <a:prstGeom prst="line">
                <a:avLst/>
              </a:prstGeom>
              <a:noFill/>
              <a:ln w="9525">
                <a:solidFill>
                  <a:srgbClr val="FF0000"/>
                </a:solidFill>
                <a:round/>
                <a:headEnd/>
                <a:tailEnd/>
              </a:ln>
            </p:spPr>
            <p:txBody>
              <a:bodyPr/>
              <a:lstStyle/>
              <a:p>
                <a:endParaRPr lang="fr-FR"/>
              </a:p>
            </p:txBody>
          </p:sp>
          <p:sp>
            <p:nvSpPr>
              <p:cNvPr id="53349" name="Rectangle 4197"/>
              <p:cNvSpPr>
                <a:spLocks noChangeArrowheads="1"/>
              </p:cNvSpPr>
              <p:nvPr/>
            </p:nvSpPr>
            <p:spPr bwMode="auto">
              <a:xfrm>
                <a:off x="2111" y="1411"/>
                <a:ext cx="42" cy="42"/>
              </a:xfrm>
              <a:prstGeom prst="rect">
                <a:avLst/>
              </a:prstGeom>
              <a:noFill/>
              <a:ln w="9525">
                <a:noFill/>
                <a:miter lim="800000"/>
                <a:headEnd/>
                <a:tailEnd/>
              </a:ln>
            </p:spPr>
            <p:txBody>
              <a:bodyPr/>
              <a:lstStyle/>
              <a:p>
                <a:endParaRPr lang="fr-FR"/>
              </a:p>
            </p:txBody>
          </p:sp>
          <p:sp>
            <p:nvSpPr>
              <p:cNvPr id="53350" name="Line 4198"/>
              <p:cNvSpPr>
                <a:spLocks noChangeShapeType="1"/>
              </p:cNvSpPr>
              <p:nvPr/>
            </p:nvSpPr>
            <p:spPr bwMode="auto">
              <a:xfrm flipV="1">
                <a:off x="2129" y="1411"/>
                <a:ext cx="1" cy="18"/>
              </a:xfrm>
              <a:prstGeom prst="line">
                <a:avLst/>
              </a:prstGeom>
              <a:noFill/>
              <a:ln w="9525">
                <a:solidFill>
                  <a:srgbClr val="FF0000"/>
                </a:solidFill>
                <a:round/>
                <a:headEnd/>
                <a:tailEnd/>
              </a:ln>
            </p:spPr>
            <p:txBody>
              <a:bodyPr/>
              <a:lstStyle/>
              <a:p>
                <a:endParaRPr lang="fr-FR"/>
              </a:p>
            </p:txBody>
          </p:sp>
          <p:sp>
            <p:nvSpPr>
              <p:cNvPr id="53351" name="Line 4199"/>
              <p:cNvSpPr>
                <a:spLocks noChangeShapeType="1"/>
              </p:cNvSpPr>
              <p:nvPr/>
            </p:nvSpPr>
            <p:spPr bwMode="auto">
              <a:xfrm>
                <a:off x="2129" y="1429"/>
                <a:ext cx="1" cy="18"/>
              </a:xfrm>
              <a:prstGeom prst="line">
                <a:avLst/>
              </a:prstGeom>
              <a:noFill/>
              <a:ln w="9525">
                <a:solidFill>
                  <a:srgbClr val="FF0000"/>
                </a:solidFill>
                <a:round/>
                <a:headEnd/>
                <a:tailEnd/>
              </a:ln>
            </p:spPr>
            <p:txBody>
              <a:bodyPr/>
              <a:lstStyle/>
              <a:p>
                <a:endParaRPr lang="fr-FR"/>
              </a:p>
            </p:txBody>
          </p:sp>
          <p:sp>
            <p:nvSpPr>
              <p:cNvPr id="53352" name="Line 4200"/>
              <p:cNvSpPr>
                <a:spLocks noChangeShapeType="1"/>
              </p:cNvSpPr>
              <p:nvPr/>
            </p:nvSpPr>
            <p:spPr bwMode="auto">
              <a:xfrm flipH="1">
                <a:off x="2111" y="1429"/>
                <a:ext cx="18" cy="1"/>
              </a:xfrm>
              <a:prstGeom prst="line">
                <a:avLst/>
              </a:prstGeom>
              <a:noFill/>
              <a:ln w="9525">
                <a:solidFill>
                  <a:srgbClr val="FF0000"/>
                </a:solidFill>
                <a:round/>
                <a:headEnd/>
                <a:tailEnd/>
              </a:ln>
            </p:spPr>
            <p:txBody>
              <a:bodyPr/>
              <a:lstStyle/>
              <a:p>
                <a:endParaRPr lang="fr-FR"/>
              </a:p>
            </p:txBody>
          </p:sp>
          <p:sp>
            <p:nvSpPr>
              <p:cNvPr id="53353" name="Line 4201"/>
              <p:cNvSpPr>
                <a:spLocks noChangeShapeType="1"/>
              </p:cNvSpPr>
              <p:nvPr/>
            </p:nvSpPr>
            <p:spPr bwMode="auto">
              <a:xfrm>
                <a:off x="2129" y="1429"/>
                <a:ext cx="18" cy="1"/>
              </a:xfrm>
              <a:prstGeom prst="line">
                <a:avLst/>
              </a:prstGeom>
              <a:noFill/>
              <a:ln w="9525">
                <a:solidFill>
                  <a:srgbClr val="FF0000"/>
                </a:solidFill>
                <a:round/>
                <a:headEnd/>
                <a:tailEnd/>
              </a:ln>
            </p:spPr>
            <p:txBody>
              <a:bodyPr/>
              <a:lstStyle/>
              <a:p>
                <a:endParaRPr lang="fr-FR"/>
              </a:p>
            </p:txBody>
          </p:sp>
          <p:sp>
            <p:nvSpPr>
              <p:cNvPr id="53354" name="Rectangle 4202"/>
              <p:cNvSpPr>
                <a:spLocks noChangeArrowheads="1"/>
              </p:cNvSpPr>
              <p:nvPr/>
            </p:nvSpPr>
            <p:spPr bwMode="auto">
              <a:xfrm>
                <a:off x="2123" y="1363"/>
                <a:ext cx="42" cy="42"/>
              </a:xfrm>
              <a:prstGeom prst="rect">
                <a:avLst/>
              </a:prstGeom>
              <a:noFill/>
              <a:ln w="9525">
                <a:noFill/>
                <a:miter lim="800000"/>
                <a:headEnd/>
                <a:tailEnd/>
              </a:ln>
            </p:spPr>
            <p:txBody>
              <a:bodyPr/>
              <a:lstStyle/>
              <a:p>
                <a:endParaRPr lang="fr-FR"/>
              </a:p>
            </p:txBody>
          </p:sp>
          <p:sp>
            <p:nvSpPr>
              <p:cNvPr id="53355" name="Line 4203"/>
              <p:cNvSpPr>
                <a:spLocks noChangeShapeType="1"/>
              </p:cNvSpPr>
              <p:nvPr/>
            </p:nvSpPr>
            <p:spPr bwMode="auto">
              <a:xfrm flipV="1">
                <a:off x="2141" y="1363"/>
                <a:ext cx="1" cy="18"/>
              </a:xfrm>
              <a:prstGeom prst="line">
                <a:avLst/>
              </a:prstGeom>
              <a:noFill/>
              <a:ln w="9525">
                <a:solidFill>
                  <a:srgbClr val="FF0000"/>
                </a:solidFill>
                <a:round/>
                <a:headEnd/>
                <a:tailEnd/>
              </a:ln>
            </p:spPr>
            <p:txBody>
              <a:bodyPr/>
              <a:lstStyle/>
              <a:p>
                <a:endParaRPr lang="fr-FR"/>
              </a:p>
            </p:txBody>
          </p:sp>
          <p:sp>
            <p:nvSpPr>
              <p:cNvPr id="53356" name="Line 4204"/>
              <p:cNvSpPr>
                <a:spLocks noChangeShapeType="1"/>
              </p:cNvSpPr>
              <p:nvPr/>
            </p:nvSpPr>
            <p:spPr bwMode="auto">
              <a:xfrm>
                <a:off x="2141" y="1381"/>
                <a:ext cx="1" cy="18"/>
              </a:xfrm>
              <a:prstGeom prst="line">
                <a:avLst/>
              </a:prstGeom>
              <a:noFill/>
              <a:ln w="9525">
                <a:solidFill>
                  <a:srgbClr val="FF0000"/>
                </a:solidFill>
                <a:round/>
                <a:headEnd/>
                <a:tailEnd/>
              </a:ln>
            </p:spPr>
            <p:txBody>
              <a:bodyPr/>
              <a:lstStyle/>
              <a:p>
                <a:endParaRPr lang="fr-FR"/>
              </a:p>
            </p:txBody>
          </p:sp>
          <p:sp>
            <p:nvSpPr>
              <p:cNvPr id="53357" name="Line 4205"/>
              <p:cNvSpPr>
                <a:spLocks noChangeShapeType="1"/>
              </p:cNvSpPr>
              <p:nvPr/>
            </p:nvSpPr>
            <p:spPr bwMode="auto">
              <a:xfrm flipH="1">
                <a:off x="2123" y="1381"/>
                <a:ext cx="18" cy="1"/>
              </a:xfrm>
              <a:prstGeom prst="line">
                <a:avLst/>
              </a:prstGeom>
              <a:noFill/>
              <a:ln w="9525">
                <a:solidFill>
                  <a:srgbClr val="FF0000"/>
                </a:solidFill>
                <a:round/>
                <a:headEnd/>
                <a:tailEnd/>
              </a:ln>
            </p:spPr>
            <p:txBody>
              <a:bodyPr/>
              <a:lstStyle/>
              <a:p>
                <a:endParaRPr lang="fr-FR"/>
              </a:p>
            </p:txBody>
          </p:sp>
          <p:sp>
            <p:nvSpPr>
              <p:cNvPr id="53358" name="Line 4206"/>
              <p:cNvSpPr>
                <a:spLocks noChangeShapeType="1"/>
              </p:cNvSpPr>
              <p:nvPr/>
            </p:nvSpPr>
            <p:spPr bwMode="auto">
              <a:xfrm>
                <a:off x="2141" y="1381"/>
                <a:ext cx="18" cy="1"/>
              </a:xfrm>
              <a:prstGeom prst="line">
                <a:avLst/>
              </a:prstGeom>
              <a:noFill/>
              <a:ln w="9525">
                <a:solidFill>
                  <a:srgbClr val="FF0000"/>
                </a:solidFill>
                <a:round/>
                <a:headEnd/>
                <a:tailEnd/>
              </a:ln>
            </p:spPr>
            <p:txBody>
              <a:bodyPr/>
              <a:lstStyle/>
              <a:p>
                <a:endParaRPr lang="fr-FR"/>
              </a:p>
            </p:txBody>
          </p:sp>
          <p:sp>
            <p:nvSpPr>
              <p:cNvPr id="53359" name="Rectangle 4207"/>
              <p:cNvSpPr>
                <a:spLocks noChangeArrowheads="1"/>
              </p:cNvSpPr>
              <p:nvPr/>
            </p:nvSpPr>
            <p:spPr bwMode="auto">
              <a:xfrm>
                <a:off x="2135" y="1327"/>
                <a:ext cx="42" cy="42"/>
              </a:xfrm>
              <a:prstGeom prst="rect">
                <a:avLst/>
              </a:prstGeom>
              <a:noFill/>
              <a:ln w="9525">
                <a:noFill/>
                <a:miter lim="800000"/>
                <a:headEnd/>
                <a:tailEnd/>
              </a:ln>
            </p:spPr>
            <p:txBody>
              <a:bodyPr/>
              <a:lstStyle/>
              <a:p>
                <a:endParaRPr lang="fr-FR"/>
              </a:p>
            </p:txBody>
          </p:sp>
          <p:sp>
            <p:nvSpPr>
              <p:cNvPr id="53360" name="Line 4208"/>
              <p:cNvSpPr>
                <a:spLocks noChangeShapeType="1"/>
              </p:cNvSpPr>
              <p:nvPr/>
            </p:nvSpPr>
            <p:spPr bwMode="auto">
              <a:xfrm flipV="1">
                <a:off x="2153" y="1327"/>
                <a:ext cx="1" cy="18"/>
              </a:xfrm>
              <a:prstGeom prst="line">
                <a:avLst/>
              </a:prstGeom>
              <a:noFill/>
              <a:ln w="9525">
                <a:solidFill>
                  <a:srgbClr val="FF0000"/>
                </a:solidFill>
                <a:round/>
                <a:headEnd/>
                <a:tailEnd/>
              </a:ln>
            </p:spPr>
            <p:txBody>
              <a:bodyPr/>
              <a:lstStyle/>
              <a:p>
                <a:endParaRPr lang="fr-FR"/>
              </a:p>
            </p:txBody>
          </p:sp>
          <p:sp>
            <p:nvSpPr>
              <p:cNvPr id="53361" name="Line 4209"/>
              <p:cNvSpPr>
                <a:spLocks noChangeShapeType="1"/>
              </p:cNvSpPr>
              <p:nvPr/>
            </p:nvSpPr>
            <p:spPr bwMode="auto">
              <a:xfrm>
                <a:off x="2153" y="1345"/>
                <a:ext cx="1" cy="18"/>
              </a:xfrm>
              <a:prstGeom prst="line">
                <a:avLst/>
              </a:prstGeom>
              <a:noFill/>
              <a:ln w="9525">
                <a:solidFill>
                  <a:srgbClr val="FF0000"/>
                </a:solidFill>
                <a:round/>
                <a:headEnd/>
                <a:tailEnd/>
              </a:ln>
            </p:spPr>
            <p:txBody>
              <a:bodyPr/>
              <a:lstStyle/>
              <a:p>
                <a:endParaRPr lang="fr-FR"/>
              </a:p>
            </p:txBody>
          </p:sp>
          <p:sp>
            <p:nvSpPr>
              <p:cNvPr id="53362" name="Line 4210"/>
              <p:cNvSpPr>
                <a:spLocks noChangeShapeType="1"/>
              </p:cNvSpPr>
              <p:nvPr/>
            </p:nvSpPr>
            <p:spPr bwMode="auto">
              <a:xfrm flipH="1">
                <a:off x="2135" y="1345"/>
                <a:ext cx="18" cy="1"/>
              </a:xfrm>
              <a:prstGeom prst="line">
                <a:avLst/>
              </a:prstGeom>
              <a:noFill/>
              <a:ln w="9525">
                <a:solidFill>
                  <a:srgbClr val="FF0000"/>
                </a:solidFill>
                <a:round/>
                <a:headEnd/>
                <a:tailEnd/>
              </a:ln>
            </p:spPr>
            <p:txBody>
              <a:bodyPr/>
              <a:lstStyle/>
              <a:p>
                <a:endParaRPr lang="fr-FR"/>
              </a:p>
            </p:txBody>
          </p:sp>
          <p:sp>
            <p:nvSpPr>
              <p:cNvPr id="53363" name="Line 4211"/>
              <p:cNvSpPr>
                <a:spLocks noChangeShapeType="1"/>
              </p:cNvSpPr>
              <p:nvPr/>
            </p:nvSpPr>
            <p:spPr bwMode="auto">
              <a:xfrm>
                <a:off x="2153" y="1345"/>
                <a:ext cx="18" cy="1"/>
              </a:xfrm>
              <a:prstGeom prst="line">
                <a:avLst/>
              </a:prstGeom>
              <a:noFill/>
              <a:ln w="9525">
                <a:solidFill>
                  <a:srgbClr val="FF0000"/>
                </a:solidFill>
                <a:round/>
                <a:headEnd/>
                <a:tailEnd/>
              </a:ln>
            </p:spPr>
            <p:txBody>
              <a:bodyPr/>
              <a:lstStyle/>
              <a:p>
                <a:endParaRPr lang="fr-FR"/>
              </a:p>
            </p:txBody>
          </p:sp>
          <p:sp>
            <p:nvSpPr>
              <p:cNvPr id="53364" name="Rectangle 4212"/>
              <p:cNvSpPr>
                <a:spLocks noChangeArrowheads="1"/>
              </p:cNvSpPr>
              <p:nvPr/>
            </p:nvSpPr>
            <p:spPr bwMode="auto">
              <a:xfrm>
                <a:off x="2147" y="1267"/>
                <a:ext cx="42" cy="42"/>
              </a:xfrm>
              <a:prstGeom prst="rect">
                <a:avLst/>
              </a:prstGeom>
              <a:noFill/>
              <a:ln w="9525">
                <a:noFill/>
                <a:miter lim="800000"/>
                <a:headEnd/>
                <a:tailEnd/>
              </a:ln>
            </p:spPr>
            <p:txBody>
              <a:bodyPr/>
              <a:lstStyle/>
              <a:p>
                <a:endParaRPr lang="fr-FR"/>
              </a:p>
            </p:txBody>
          </p:sp>
          <p:sp>
            <p:nvSpPr>
              <p:cNvPr id="53365" name="Line 4213"/>
              <p:cNvSpPr>
                <a:spLocks noChangeShapeType="1"/>
              </p:cNvSpPr>
              <p:nvPr/>
            </p:nvSpPr>
            <p:spPr bwMode="auto">
              <a:xfrm flipV="1">
                <a:off x="2165" y="1267"/>
                <a:ext cx="1" cy="18"/>
              </a:xfrm>
              <a:prstGeom prst="line">
                <a:avLst/>
              </a:prstGeom>
              <a:noFill/>
              <a:ln w="9525">
                <a:solidFill>
                  <a:srgbClr val="FF0000"/>
                </a:solidFill>
                <a:round/>
                <a:headEnd/>
                <a:tailEnd/>
              </a:ln>
            </p:spPr>
            <p:txBody>
              <a:bodyPr/>
              <a:lstStyle/>
              <a:p>
                <a:endParaRPr lang="fr-FR"/>
              </a:p>
            </p:txBody>
          </p:sp>
          <p:sp>
            <p:nvSpPr>
              <p:cNvPr id="53366" name="Line 4214"/>
              <p:cNvSpPr>
                <a:spLocks noChangeShapeType="1"/>
              </p:cNvSpPr>
              <p:nvPr/>
            </p:nvSpPr>
            <p:spPr bwMode="auto">
              <a:xfrm>
                <a:off x="2165" y="1285"/>
                <a:ext cx="1" cy="18"/>
              </a:xfrm>
              <a:prstGeom prst="line">
                <a:avLst/>
              </a:prstGeom>
              <a:noFill/>
              <a:ln w="9525">
                <a:solidFill>
                  <a:srgbClr val="FF0000"/>
                </a:solidFill>
                <a:round/>
                <a:headEnd/>
                <a:tailEnd/>
              </a:ln>
            </p:spPr>
            <p:txBody>
              <a:bodyPr/>
              <a:lstStyle/>
              <a:p>
                <a:endParaRPr lang="fr-FR"/>
              </a:p>
            </p:txBody>
          </p:sp>
          <p:sp>
            <p:nvSpPr>
              <p:cNvPr id="53367" name="Line 4215"/>
              <p:cNvSpPr>
                <a:spLocks noChangeShapeType="1"/>
              </p:cNvSpPr>
              <p:nvPr/>
            </p:nvSpPr>
            <p:spPr bwMode="auto">
              <a:xfrm flipH="1">
                <a:off x="2147" y="1285"/>
                <a:ext cx="18" cy="1"/>
              </a:xfrm>
              <a:prstGeom prst="line">
                <a:avLst/>
              </a:prstGeom>
              <a:noFill/>
              <a:ln w="9525">
                <a:solidFill>
                  <a:srgbClr val="FF0000"/>
                </a:solidFill>
                <a:round/>
                <a:headEnd/>
                <a:tailEnd/>
              </a:ln>
            </p:spPr>
            <p:txBody>
              <a:bodyPr/>
              <a:lstStyle/>
              <a:p>
                <a:endParaRPr lang="fr-FR"/>
              </a:p>
            </p:txBody>
          </p:sp>
          <p:sp>
            <p:nvSpPr>
              <p:cNvPr id="53368" name="Line 4216"/>
              <p:cNvSpPr>
                <a:spLocks noChangeShapeType="1"/>
              </p:cNvSpPr>
              <p:nvPr/>
            </p:nvSpPr>
            <p:spPr bwMode="auto">
              <a:xfrm>
                <a:off x="2165" y="1285"/>
                <a:ext cx="18" cy="1"/>
              </a:xfrm>
              <a:prstGeom prst="line">
                <a:avLst/>
              </a:prstGeom>
              <a:noFill/>
              <a:ln w="9525">
                <a:solidFill>
                  <a:srgbClr val="FF0000"/>
                </a:solidFill>
                <a:round/>
                <a:headEnd/>
                <a:tailEnd/>
              </a:ln>
            </p:spPr>
            <p:txBody>
              <a:bodyPr/>
              <a:lstStyle/>
              <a:p>
                <a:endParaRPr lang="fr-FR"/>
              </a:p>
            </p:txBody>
          </p:sp>
          <p:sp>
            <p:nvSpPr>
              <p:cNvPr id="53369" name="Rectangle 4217"/>
              <p:cNvSpPr>
                <a:spLocks noChangeArrowheads="1"/>
              </p:cNvSpPr>
              <p:nvPr/>
            </p:nvSpPr>
            <p:spPr bwMode="auto">
              <a:xfrm>
                <a:off x="2153" y="1225"/>
                <a:ext cx="42" cy="42"/>
              </a:xfrm>
              <a:prstGeom prst="rect">
                <a:avLst/>
              </a:prstGeom>
              <a:noFill/>
              <a:ln w="9525">
                <a:noFill/>
                <a:miter lim="800000"/>
                <a:headEnd/>
                <a:tailEnd/>
              </a:ln>
            </p:spPr>
            <p:txBody>
              <a:bodyPr/>
              <a:lstStyle/>
              <a:p>
                <a:endParaRPr lang="fr-FR"/>
              </a:p>
            </p:txBody>
          </p:sp>
          <p:sp>
            <p:nvSpPr>
              <p:cNvPr id="53370" name="Line 4218"/>
              <p:cNvSpPr>
                <a:spLocks noChangeShapeType="1"/>
              </p:cNvSpPr>
              <p:nvPr/>
            </p:nvSpPr>
            <p:spPr bwMode="auto">
              <a:xfrm flipV="1">
                <a:off x="2171" y="1225"/>
                <a:ext cx="1" cy="18"/>
              </a:xfrm>
              <a:prstGeom prst="line">
                <a:avLst/>
              </a:prstGeom>
              <a:noFill/>
              <a:ln w="9525">
                <a:solidFill>
                  <a:srgbClr val="FF0000"/>
                </a:solidFill>
                <a:round/>
                <a:headEnd/>
                <a:tailEnd/>
              </a:ln>
            </p:spPr>
            <p:txBody>
              <a:bodyPr/>
              <a:lstStyle/>
              <a:p>
                <a:endParaRPr lang="fr-FR"/>
              </a:p>
            </p:txBody>
          </p:sp>
          <p:sp>
            <p:nvSpPr>
              <p:cNvPr id="53371" name="Line 4219"/>
              <p:cNvSpPr>
                <a:spLocks noChangeShapeType="1"/>
              </p:cNvSpPr>
              <p:nvPr/>
            </p:nvSpPr>
            <p:spPr bwMode="auto">
              <a:xfrm>
                <a:off x="2171" y="1243"/>
                <a:ext cx="1" cy="18"/>
              </a:xfrm>
              <a:prstGeom prst="line">
                <a:avLst/>
              </a:prstGeom>
              <a:noFill/>
              <a:ln w="9525">
                <a:solidFill>
                  <a:srgbClr val="FF0000"/>
                </a:solidFill>
                <a:round/>
                <a:headEnd/>
                <a:tailEnd/>
              </a:ln>
            </p:spPr>
            <p:txBody>
              <a:bodyPr/>
              <a:lstStyle/>
              <a:p>
                <a:endParaRPr lang="fr-FR"/>
              </a:p>
            </p:txBody>
          </p:sp>
          <p:sp>
            <p:nvSpPr>
              <p:cNvPr id="53372" name="Line 4220"/>
              <p:cNvSpPr>
                <a:spLocks noChangeShapeType="1"/>
              </p:cNvSpPr>
              <p:nvPr/>
            </p:nvSpPr>
            <p:spPr bwMode="auto">
              <a:xfrm flipH="1">
                <a:off x="2153" y="1243"/>
                <a:ext cx="18" cy="1"/>
              </a:xfrm>
              <a:prstGeom prst="line">
                <a:avLst/>
              </a:prstGeom>
              <a:noFill/>
              <a:ln w="9525">
                <a:solidFill>
                  <a:srgbClr val="FF0000"/>
                </a:solidFill>
                <a:round/>
                <a:headEnd/>
                <a:tailEnd/>
              </a:ln>
            </p:spPr>
            <p:txBody>
              <a:bodyPr/>
              <a:lstStyle/>
              <a:p>
                <a:endParaRPr lang="fr-FR"/>
              </a:p>
            </p:txBody>
          </p:sp>
          <p:sp>
            <p:nvSpPr>
              <p:cNvPr id="53373" name="Line 4221"/>
              <p:cNvSpPr>
                <a:spLocks noChangeShapeType="1"/>
              </p:cNvSpPr>
              <p:nvPr/>
            </p:nvSpPr>
            <p:spPr bwMode="auto">
              <a:xfrm>
                <a:off x="2171" y="1243"/>
                <a:ext cx="18" cy="1"/>
              </a:xfrm>
              <a:prstGeom prst="line">
                <a:avLst/>
              </a:prstGeom>
              <a:noFill/>
              <a:ln w="9525">
                <a:solidFill>
                  <a:srgbClr val="FF0000"/>
                </a:solidFill>
                <a:round/>
                <a:headEnd/>
                <a:tailEnd/>
              </a:ln>
            </p:spPr>
            <p:txBody>
              <a:bodyPr/>
              <a:lstStyle/>
              <a:p>
                <a:endParaRPr lang="fr-FR"/>
              </a:p>
            </p:txBody>
          </p:sp>
          <p:sp>
            <p:nvSpPr>
              <p:cNvPr id="53374" name="Rectangle 4222"/>
              <p:cNvSpPr>
                <a:spLocks noChangeArrowheads="1"/>
              </p:cNvSpPr>
              <p:nvPr/>
            </p:nvSpPr>
            <p:spPr bwMode="auto">
              <a:xfrm>
                <a:off x="2165" y="1189"/>
                <a:ext cx="42" cy="42"/>
              </a:xfrm>
              <a:prstGeom prst="rect">
                <a:avLst/>
              </a:prstGeom>
              <a:noFill/>
              <a:ln w="9525">
                <a:noFill/>
                <a:miter lim="800000"/>
                <a:headEnd/>
                <a:tailEnd/>
              </a:ln>
            </p:spPr>
            <p:txBody>
              <a:bodyPr/>
              <a:lstStyle/>
              <a:p>
                <a:endParaRPr lang="fr-FR"/>
              </a:p>
            </p:txBody>
          </p:sp>
          <p:sp>
            <p:nvSpPr>
              <p:cNvPr id="53375" name="Line 4223"/>
              <p:cNvSpPr>
                <a:spLocks noChangeShapeType="1"/>
              </p:cNvSpPr>
              <p:nvPr/>
            </p:nvSpPr>
            <p:spPr bwMode="auto">
              <a:xfrm flipV="1">
                <a:off x="2183" y="1189"/>
                <a:ext cx="1" cy="18"/>
              </a:xfrm>
              <a:prstGeom prst="line">
                <a:avLst/>
              </a:prstGeom>
              <a:noFill/>
              <a:ln w="9525">
                <a:solidFill>
                  <a:srgbClr val="FF0000"/>
                </a:solidFill>
                <a:round/>
                <a:headEnd/>
                <a:tailEnd/>
              </a:ln>
            </p:spPr>
            <p:txBody>
              <a:bodyPr/>
              <a:lstStyle/>
              <a:p>
                <a:endParaRPr lang="fr-FR"/>
              </a:p>
            </p:txBody>
          </p:sp>
          <p:sp>
            <p:nvSpPr>
              <p:cNvPr id="53376" name="Line 4224"/>
              <p:cNvSpPr>
                <a:spLocks noChangeShapeType="1"/>
              </p:cNvSpPr>
              <p:nvPr/>
            </p:nvSpPr>
            <p:spPr bwMode="auto">
              <a:xfrm>
                <a:off x="2183" y="1207"/>
                <a:ext cx="1" cy="18"/>
              </a:xfrm>
              <a:prstGeom prst="line">
                <a:avLst/>
              </a:prstGeom>
              <a:noFill/>
              <a:ln w="9525">
                <a:solidFill>
                  <a:srgbClr val="FF0000"/>
                </a:solidFill>
                <a:round/>
                <a:headEnd/>
                <a:tailEnd/>
              </a:ln>
            </p:spPr>
            <p:txBody>
              <a:bodyPr/>
              <a:lstStyle/>
              <a:p>
                <a:endParaRPr lang="fr-FR"/>
              </a:p>
            </p:txBody>
          </p:sp>
          <p:sp>
            <p:nvSpPr>
              <p:cNvPr id="53377" name="Line 4225"/>
              <p:cNvSpPr>
                <a:spLocks noChangeShapeType="1"/>
              </p:cNvSpPr>
              <p:nvPr/>
            </p:nvSpPr>
            <p:spPr bwMode="auto">
              <a:xfrm flipH="1">
                <a:off x="2165" y="1207"/>
                <a:ext cx="18" cy="1"/>
              </a:xfrm>
              <a:prstGeom prst="line">
                <a:avLst/>
              </a:prstGeom>
              <a:noFill/>
              <a:ln w="9525">
                <a:solidFill>
                  <a:srgbClr val="FF0000"/>
                </a:solidFill>
                <a:round/>
                <a:headEnd/>
                <a:tailEnd/>
              </a:ln>
            </p:spPr>
            <p:txBody>
              <a:bodyPr/>
              <a:lstStyle/>
              <a:p>
                <a:endParaRPr lang="fr-FR"/>
              </a:p>
            </p:txBody>
          </p:sp>
          <p:sp>
            <p:nvSpPr>
              <p:cNvPr id="53378" name="Line 4226"/>
              <p:cNvSpPr>
                <a:spLocks noChangeShapeType="1"/>
              </p:cNvSpPr>
              <p:nvPr/>
            </p:nvSpPr>
            <p:spPr bwMode="auto">
              <a:xfrm>
                <a:off x="2183" y="1207"/>
                <a:ext cx="18" cy="1"/>
              </a:xfrm>
              <a:prstGeom prst="line">
                <a:avLst/>
              </a:prstGeom>
              <a:noFill/>
              <a:ln w="9525">
                <a:solidFill>
                  <a:srgbClr val="FF0000"/>
                </a:solidFill>
                <a:round/>
                <a:headEnd/>
                <a:tailEnd/>
              </a:ln>
            </p:spPr>
            <p:txBody>
              <a:bodyPr/>
              <a:lstStyle/>
              <a:p>
                <a:endParaRPr lang="fr-FR"/>
              </a:p>
            </p:txBody>
          </p:sp>
          <p:sp>
            <p:nvSpPr>
              <p:cNvPr id="53379" name="Rectangle 4227"/>
              <p:cNvSpPr>
                <a:spLocks noChangeArrowheads="1"/>
              </p:cNvSpPr>
              <p:nvPr/>
            </p:nvSpPr>
            <p:spPr bwMode="auto">
              <a:xfrm>
                <a:off x="2177" y="1189"/>
                <a:ext cx="42" cy="42"/>
              </a:xfrm>
              <a:prstGeom prst="rect">
                <a:avLst/>
              </a:prstGeom>
              <a:noFill/>
              <a:ln w="9525">
                <a:noFill/>
                <a:miter lim="800000"/>
                <a:headEnd/>
                <a:tailEnd/>
              </a:ln>
            </p:spPr>
            <p:txBody>
              <a:bodyPr/>
              <a:lstStyle/>
              <a:p>
                <a:endParaRPr lang="fr-FR"/>
              </a:p>
            </p:txBody>
          </p:sp>
          <p:sp>
            <p:nvSpPr>
              <p:cNvPr id="53380" name="Line 4228"/>
              <p:cNvSpPr>
                <a:spLocks noChangeShapeType="1"/>
              </p:cNvSpPr>
              <p:nvPr/>
            </p:nvSpPr>
            <p:spPr bwMode="auto">
              <a:xfrm flipV="1">
                <a:off x="2195" y="1189"/>
                <a:ext cx="1" cy="18"/>
              </a:xfrm>
              <a:prstGeom prst="line">
                <a:avLst/>
              </a:prstGeom>
              <a:noFill/>
              <a:ln w="9525">
                <a:solidFill>
                  <a:srgbClr val="FF0000"/>
                </a:solidFill>
                <a:round/>
                <a:headEnd/>
                <a:tailEnd/>
              </a:ln>
            </p:spPr>
            <p:txBody>
              <a:bodyPr/>
              <a:lstStyle/>
              <a:p>
                <a:endParaRPr lang="fr-FR"/>
              </a:p>
            </p:txBody>
          </p:sp>
          <p:sp>
            <p:nvSpPr>
              <p:cNvPr id="53381" name="Line 4229"/>
              <p:cNvSpPr>
                <a:spLocks noChangeShapeType="1"/>
              </p:cNvSpPr>
              <p:nvPr/>
            </p:nvSpPr>
            <p:spPr bwMode="auto">
              <a:xfrm>
                <a:off x="2195" y="1207"/>
                <a:ext cx="1" cy="18"/>
              </a:xfrm>
              <a:prstGeom prst="line">
                <a:avLst/>
              </a:prstGeom>
              <a:noFill/>
              <a:ln w="9525">
                <a:solidFill>
                  <a:srgbClr val="FF0000"/>
                </a:solidFill>
                <a:round/>
                <a:headEnd/>
                <a:tailEnd/>
              </a:ln>
            </p:spPr>
            <p:txBody>
              <a:bodyPr/>
              <a:lstStyle/>
              <a:p>
                <a:endParaRPr lang="fr-FR"/>
              </a:p>
            </p:txBody>
          </p:sp>
          <p:sp>
            <p:nvSpPr>
              <p:cNvPr id="53382" name="Line 4230"/>
              <p:cNvSpPr>
                <a:spLocks noChangeShapeType="1"/>
              </p:cNvSpPr>
              <p:nvPr/>
            </p:nvSpPr>
            <p:spPr bwMode="auto">
              <a:xfrm flipH="1">
                <a:off x="2177" y="1207"/>
                <a:ext cx="18" cy="1"/>
              </a:xfrm>
              <a:prstGeom prst="line">
                <a:avLst/>
              </a:prstGeom>
              <a:noFill/>
              <a:ln w="9525">
                <a:solidFill>
                  <a:srgbClr val="FF0000"/>
                </a:solidFill>
                <a:round/>
                <a:headEnd/>
                <a:tailEnd/>
              </a:ln>
            </p:spPr>
            <p:txBody>
              <a:bodyPr/>
              <a:lstStyle/>
              <a:p>
                <a:endParaRPr lang="fr-FR"/>
              </a:p>
            </p:txBody>
          </p:sp>
          <p:sp>
            <p:nvSpPr>
              <p:cNvPr id="53383" name="Line 4231"/>
              <p:cNvSpPr>
                <a:spLocks noChangeShapeType="1"/>
              </p:cNvSpPr>
              <p:nvPr/>
            </p:nvSpPr>
            <p:spPr bwMode="auto">
              <a:xfrm>
                <a:off x="2195" y="1207"/>
                <a:ext cx="18" cy="1"/>
              </a:xfrm>
              <a:prstGeom prst="line">
                <a:avLst/>
              </a:prstGeom>
              <a:noFill/>
              <a:ln w="9525">
                <a:solidFill>
                  <a:srgbClr val="FF0000"/>
                </a:solidFill>
                <a:round/>
                <a:headEnd/>
                <a:tailEnd/>
              </a:ln>
            </p:spPr>
            <p:txBody>
              <a:bodyPr/>
              <a:lstStyle/>
              <a:p>
                <a:endParaRPr lang="fr-FR"/>
              </a:p>
            </p:txBody>
          </p:sp>
          <p:sp>
            <p:nvSpPr>
              <p:cNvPr id="53384" name="Rectangle 4232"/>
              <p:cNvSpPr>
                <a:spLocks noChangeArrowheads="1"/>
              </p:cNvSpPr>
              <p:nvPr/>
            </p:nvSpPr>
            <p:spPr bwMode="auto">
              <a:xfrm>
                <a:off x="2189" y="1249"/>
                <a:ext cx="42" cy="42"/>
              </a:xfrm>
              <a:prstGeom prst="rect">
                <a:avLst/>
              </a:prstGeom>
              <a:noFill/>
              <a:ln w="9525">
                <a:noFill/>
                <a:miter lim="800000"/>
                <a:headEnd/>
                <a:tailEnd/>
              </a:ln>
            </p:spPr>
            <p:txBody>
              <a:bodyPr/>
              <a:lstStyle/>
              <a:p>
                <a:endParaRPr lang="fr-FR"/>
              </a:p>
            </p:txBody>
          </p:sp>
          <p:sp>
            <p:nvSpPr>
              <p:cNvPr id="53385" name="Line 4233"/>
              <p:cNvSpPr>
                <a:spLocks noChangeShapeType="1"/>
              </p:cNvSpPr>
              <p:nvPr/>
            </p:nvSpPr>
            <p:spPr bwMode="auto">
              <a:xfrm flipV="1">
                <a:off x="2207" y="1249"/>
                <a:ext cx="1" cy="18"/>
              </a:xfrm>
              <a:prstGeom prst="line">
                <a:avLst/>
              </a:prstGeom>
              <a:noFill/>
              <a:ln w="9525">
                <a:solidFill>
                  <a:srgbClr val="FF0000"/>
                </a:solidFill>
                <a:round/>
                <a:headEnd/>
                <a:tailEnd/>
              </a:ln>
            </p:spPr>
            <p:txBody>
              <a:bodyPr/>
              <a:lstStyle/>
              <a:p>
                <a:endParaRPr lang="fr-FR"/>
              </a:p>
            </p:txBody>
          </p:sp>
          <p:sp>
            <p:nvSpPr>
              <p:cNvPr id="53386" name="Line 4234"/>
              <p:cNvSpPr>
                <a:spLocks noChangeShapeType="1"/>
              </p:cNvSpPr>
              <p:nvPr/>
            </p:nvSpPr>
            <p:spPr bwMode="auto">
              <a:xfrm>
                <a:off x="2207" y="1267"/>
                <a:ext cx="1" cy="18"/>
              </a:xfrm>
              <a:prstGeom prst="line">
                <a:avLst/>
              </a:prstGeom>
              <a:noFill/>
              <a:ln w="9525">
                <a:solidFill>
                  <a:srgbClr val="FF0000"/>
                </a:solidFill>
                <a:round/>
                <a:headEnd/>
                <a:tailEnd/>
              </a:ln>
            </p:spPr>
            <p:txBody>
              <a:bodyPr/>
              <a:lstStyle/>
              <a:p>
                <a:endParaRPr lang="fr-FR"/>
              </a:p>
            </p:txBody>
          </p:sp>
          <p:sp>
            <p:nvSpPr>
              <p:cNvPr id="53387" name="Line 4235"/>
              <p:cNvSpPr>
                <a:spLocks noChangeShapeType="1"/>
              </p:cNvSpPr>
              <p:nvPr/>
            </p:nvSpPr>
            <p:spPr bwMode="auto">
              <a:xfrm flipH="1">
                <a:off x="2189" y="1267"/>
                <a:ext cx="18" cy="1"/>
              </a:xfrm>
              <a:prstGeom prst="line">
                <a:avLst/>
              </a:prstGeom>
              <a:noFill/>
              <a:ln w="9525">
                <a:solidFill>
                  <a:srgbClr val="FF0000"/>
                </a:solidFill>
                <a:round/>
                <a:headEnd/>
                <a:tailEnd/>
              </a:ln>
            </p:spPr>
            <p:txBody>
              <a:bodyPr/>
              <a:lstStyle/>
              <a:p>
                <a:endParaRPr lang="fr-FR"/>
              </a:p>
            </p:txBody>
          </p:sp>
          <p:sp>
            <p:nvSpPr>
              <p:cNvPr id="53388" name="Line 4236"/>
              <p:cNvSpPr>
                <a:spLocks noChangeShapeType="1"/>
              </p:cNvSpPr>
              <p:nvPr/>
            </p:nvSpPr>
            <p:spPr bwMode="auto">
              <a:xfrm>
                <a:off x="2207" y="1267"/>
                <a:ext cx="18" cy="1"/>
              </a:xfrm>
              <a:prstGeom prst="line">
                <a:avLst/>
              </a:prstGeom>
              <a:noFill/>
              <a:ln w="9525">
                <a:solidFill>
                  <a:srgbClr val="FF0000"/>
                </a:solidFill>
                <a:round/>
                <a:headEnd/>
                <a:tailEnd/>
              </a:ln>
            </p:spPr>
            <p:txBody>
              <a:bodyPr/>
              <a:lstStyle/>
              <a:p>
                <a:endParaRPr lang="fr-FR"/>
              </a:p>
            </p:txBody>
          </p:sp>
          <p:sp>
            <p:nvSpPr>
              <p:cNvPr id="53389" name="Rectangle 4237"/>
              <p:cNvSpPr>
                <a:spLocks noChangeArrowheads="1"/>
              </p:cNvSpPr>
              <p:nvPr/>
            </p:nvSpPr>
            <p:spPr bwMode="auto">
              <a:xfrm>
                <a:off x="2195" y="1321"/>
                <a:ext cx="42" cy="42"/>
              </a:xfrm>
              <a:prstGeom prst="rect">
                <a:avLst/>
              </a:prstGeom>
              <a:noFill/>
              <a:ln w="9525">
                <a:noFill/>
                <a:miter lim="800000"/>
                <a:headEnd/>
                <a:tailEnd/>
              </a:ln>
            </p:spPr>
            <p:txBody>
              <a:bodyPr/>
              <a:lstStyle/>
              <a:p>
                <a:endParaRPr lang="fr-FR"/>
              </a:p>
            </p:txBody>
          </p:sp>
          <p:sp>
            <p:nvSpPr>
              <p:cNvPr id="53390" name="Line 4238"/>
              <p:cNvSpPr>
                <a:spLocks noChangeShapeType="1"/>
              </p:cNvSpPr>
              <p:nvPr/>
            </p:nvSpPr>
            <p:spPr bwMode="auto">
              <a:xfrm flipV="1">
                <a:off x="2213" y="1321"/>
                <a:ext cx="1" cy="18"/>
              </a:xfrm>
              <a:prstGeom prst="line">
                <a:avLst/>
              </a:prstGeom>
              <a:noFill/>
              <a:ln w="9525">
                <a:solidFill>
                  <a:srgbClr val="FF0000"/>
                </a:solidFill>
                <a:round/>
                <a:headEnd/>
                <a:tailEnd/>
              </a:ln>
            </p:spPr>
            <p:txBody>
              <a:bodyPr/>
              <a:lstStyle/>
              <a:p>
                <a:endParaRPr lang="fr-FR"/>
              </a:p>
            </p:txBody>
          </p:sp>
          <p:sp>
            <p:nvSpPr>
              <p:cNvPr id="53391" name="Line 4239"/>
              <p:cNvSpPr>
                <a:spLocks noChangeShapeType="1"/>
              </p:cNvSpPr>
              <p:nvPr/>
            </p:nvSpPr>
            <p:spPr bwMode="auto">
              <a:xfrm>
                <a:off x="2213" y="1339"/>
                <a:ext cx="1" cy="18"/>
              </a:xfrm>
              <a:prstGeom prst="line">
                <a:avLst/>
              </a:prstGeom>
              <a:noFill/>
              <a:ln w="9525">
                <a:solidFill>
                  <a:srgbClr val="FF0000"/>
                </a:solidFill>
                <a:round/>
                <a:headEnd/>
                <a:tailEnd/>
              </a:ln>
            </p:spPr>
            <p:txBody>
              <a:bodyPr/>
              <a:lstStyle/>
              <a:p>
                <a:endParaRPr lang="fr-FR"/>
              </a:p>
            </p:txBody>
          </p:sp>
          <p:sp>
            <p:nvSpPr>
              <p:cNvPr id="53392" name="Line 4240"/>
              <p:cNvSpPr>
                <a:spLocks noChangeShapeType="1"/>
              </p:cNvSpPr>
              <p:nvPr/>
            </p:nvSpPr>
            <p:spPr bwMode="auto">
              <a:xfrm flipH="1">
                <a:off x="2195" y="1339"/>
                <a:ext cx="18" cy="1"/>
              </a:xfrm>
              <a:prstGeom prst="line">
                <a:avLst/>
              </a:prstGeom>
              <a:noFill/>
              <a:ln w="9525">
                <a:solidFill>
                  <a:srgbClr val="FF0000"/>
                </a:solidFill>
                <a:round/>
                <a:headEnd/>
                <a:tailEnd/>
              </a:ln>
            </p:spPr>
            <p:txBody>
              <a:bodyPr/>
              <a:lstStyle/>
              <a:p>
                <a:endParaRPr lang="fr-FR"/>
              </a:p>
            </p:txBody>
          </p:sp>
          <p:sp>
            <p:nvSpPr>
              <p:cNvPr id="53393" name="Line 4241"/>
              <p:cNvSpPr>
                <a:spLocks noChangeShapeType="1"/>
              </p:cNvSpPr>
              <p:nvPr/>
            </p:nvSpPr>
            <p:spPr bwMode="auto">
              <a:xfrm>
                <a:off x="2213" y="1339"/>
                <a:ext cx="18" cy="1"/>
              </a:xfrm>
              <a:prstGeom prst="line">
                <a:avLst/>
              </a:prstGeom>
              <a:noFill/>
              <a:ln w="9525">
                <a:solidFill>
                  <a:srgbClr val="FF0000"/>
                </a:solidFill>
                <a:round/>
                <a:headEnd/>
                <a:tailEnd/>
              </a:ln>
            </p:spPr>
            <p:txBody>
              <a:bodyPr/>
              <a:lstStyle/>
              <a:p>
                <a:endParaRPr lang="fr-FR"/>
              </a:p>
            </p:txBody>
          </p:sp>
          <p:sp>
            <p:nvSpPr>
              <p:cNvPr id="53394" name="Rectangle 4242"/>
              <p:cNvSpPr>
                <a:spLocks noChangeArrowheads="1"/>
              </p:cNvSpPr>
              <p:nvPr/>
            </p:nvSpPr>
            <p:spPr bwMode="auto">
              <a:xfrm>
                <a:off x="2207" y="1417"/>
                <a:ext cx="42" cy="42"/>
              </a:xfrm>
              <a:prstGeom prst="rect">
                <a:avLst/>
              </a:prstGeom>
              <a:noFill/>
              <a:ln w="9525">
                <a:noFill/>
                <a:miter lim="800000"/>
                <a:headEnd/>
                <a:tailEnd/>
              </a:ln>
            </p:spPr>
            <p:txBody>
              <a:bodyPr/>
              <a:lstStyle/>
              <a:p>
                <a:endParaRPr lang="fr-FR"/>
              </a:p>
            </p:txBody>
          </p:sp>
          <p:sp>
            <p:nvSpPr>
              <p:cNvPr id="53395" name="Line 4243"/>
              <p:cNvSpPr>
                <a:spLocks noChangeShapeType="1"/>
              </p:cNvSpPr>
              <p:nvPr/>
            </p:nvSpPr>
            <p:spPr bwMode="auto">
              <a:xfrm flipV="1">
                <a:off x="2225" y="1417"/>
                <a:ext cx="1" cy="18"/>
              </a:xfrm>
              <a:prstGeom prst="line">
                <a:avLst/>
              </a:prstGeom>
              <a:noFill/>
              <a:ln w="9525">
                <a:solidFill>
                  <a:srgbClr val="FF0000"/>
                </a:solidFill>
                <a:round/>
                <a:headEnd/>
                <a:tailEnd/>
              </a:ln>
            </p:spPr>
            <p:txBody>
              <a:bodyPr/>
              <a:lstStyle/>
              <a:p>
                <a:endParaRPr lang="fr-FR"/>
              </a:p>
            </p:txBody>
          </p:sp>
          <p:sp>
            <p:nvSpPr>
              <p:cNvPr id="53396" name="Line 4244"/>
              <p:cNvSpPr>
                <a:spLocks noChangeShapeType="1"/>
              </p:cNvSpPr>
              <p:nvPr/>
            </p:nvSpPr>
            <p:spPr bwMode="auto">
              <a:xfrm>
                <a:off x="2225" y="1435"/>
                <a:ext cx="1" cy="18"/>
              </a:xfrm>
              <a:prstGeom prst="line">
                <a:avLst/>
              </a:prstGeom>
              <a:noFill/>
              <a:ln w="9525">
                <a:solidFill>
                  <a:srgbClr val="FF0000"/>
                </a:solidFill>
                <a:round/>
                <a:headEnd/>
                <a:tailEnd/>
              </a:ln>
            </p:spPr>
            <p:txBody>
              <a:bodyPr/>
              <a:lstStyle/>
              <a:p>
                <a:endParaRPr lang="fr-FR"/>
              </a:p>
            </p:txBody>
          </p:sp>
          <p:sp>
            <p:nvSpPr>
              <p:cNvPr id="53397" name="Line 4245"/>
              <p:cNvSpPr>
                <a:spLocks noChangeShapeType="1"/>
              </p:cNvSpPr>
              <p:nvPr/>
            </p:nvSpPr>
            <p:spPr bwMode="auto">
              <a:xfrm flipH="1">
                <a:off x="2207" y="1435"/>
                <a:ext cx="18" cy="1"/>
              </a:xfrm>
              <a:prstGeom prst="line">
                <a:avLst/>
              </a:prstGeom>
              <a:noFill/>
              <a:ln w="9525">
                <a:solidFill>
                  <a:srgbClr val="FF0000"/>
                </a:solidFill>
                <a:round/>
                <a:headEnd/>
                <a:tailEnd/>
              </a:ln>
            </p:spPr>
            <p:txBody>
              <a:bodyPr/>
              <a:lstStyle/>
              <a:p>
                <a:endParaRPr lang="fr-FR"/>
              </a:p>
            </p:txBody>
          </p:sp>
          <p:sp>
            <p:nvSpPr>
              <p:cNvPr id="53398" name="Line 4246"/>
              <p:cNvSpPr>
                <a:spLocks noChangeShapeType="1"/>
              </p:cNvSpPr>
              <p:nvPr/>
            </p:nvSpPr>
            <p:spPr bwMode="auto">
              <a:xfrm>
                <a:off x="2225" y="1435"/>
                <a:ext cx="18" cy="1"/>
              </a:xfrm>
              <a:prstGeom prst="line">
                <a:avLst/>
              </a:prstGeom>
              <a:noFill/>
              <a:ln w="9525">
                <a:solidFill>
                  <a:srgbClr val="FF0000"/>
                </a:solidFill>
                <a:round/>
                <a:headEnd/>
                <a:tailEnd/>
              </a:ln>
            </p:spPr>
            <p:txBody>
              <a:bodyPr/>
              <a:lstStyle/>
              <a:p>
                <a:endParaRPr lang="fr-FR"/>
              </a:p>
            </p:txBody>
          </p:sp>
          <p:sp>
            <p:nvSpPr>
              <p:cNvPr id="53399" name="Rectangle 4247"/>
              <p:cNvSpPr>
                <a:spLocks noChangeArrowheads="1"/>
              </p:cNvSpPr>
              <p:nvPr/>
            </p:nvSpPr>
            <p:spPr bwMode="auto">
              <a:xfrm>
                <a:off x="2219" y="1501"/>
                <a:ext cx="42" cy="42"/>
              </a:xfrm>
              <a:prstGeom prst="rect">
                <a:avLst/>
              </a:prstGeom>
              <a:noFill/>
              <a:ln w="9525">
                <a:noFill/>
                <a:miter lim="800000"/>
                <a:headEnd/>
                <a:tailEnd/>
              </a:ln>
            </p:spPr>
            <p:txBody>
              <a:bodyPr/>
              <a:lstStyle/>
              <a:p>
                <a:endParaRPr lang="fr-FR"/>
              </a:p>
            </p:txBody>
          </p:sp>
          <p:sp>
            <p:nvSpPr>
              <p:cNvPr id="53400" name="Line 4248"/>
              <p:cNvSpPr>
                <a:spLocks noChangeShapeType="1"/>
              </p:cNvSpPr>
              <p:nvPr/>
            </p:nvSpPr>
            <p:spPr bwMode="auto">
              <a:xfrm flipV="1">
                <a:off x="2237" y="1501"/>
                <a:ext cx="1" cy="18"/>
              </a:xfrm>
              <a:prstGeom prst="line">
                <a:avLst/>
              </a:prstGeom>
              <a:noFill/>
              <a:ln w="9525">
                <a:solidFill>
                  <a:srgbClr val="FF0000"/>
                </a:solidFill>
                <a:round/>
                <a:headEnd/>
                <a:tailEnd/>
              </a:ln>
            </p:spPr>
            <p:txBody>
              <a:bodyPr/>
              <a:lstStyle/>
              <a:p>
                <a:endParaRPr lang="fr-FR"/>
              </a:p>
            </p:txBody>
          </p:sp>
          <p:sp>
            <p:nvSpPr>
              <p:cNvPr id="53401" name="Line 4249"/>
              <p:cNvSpPr>
                <a:spLocks noChangeShapeType="1"/>
              </p:cNvSpPr>
              <p:nvPr/>
            </p:nvSpPr>
            <p:spPr bwMode="auto">
              <a:xfrm>
                <a:off x="2237" y="1519"/>
                <a:ext cx="1" cy="18"/>
              </a:xfrm>
              <a:prstGeom prst="line">
                <a:avLst/>
              </a:prstGeom>
              <a:noFill/>
              <a:ln w="9525">
                <a:solidFill>
                  <a:srgbClr val="FF0000"/>
                </a:solidFill>
                <a:round/>
                <a:headEnd/>
                <a:tailEnd/>
              </a:ln>
            </p:spPr>
            <p:txBody>
              <a:bodyPr/>
              <a:lstStyle/>
              <a:p>
                <a:endParaRPr lang="fr-FR"/>
              </a:p>
            </p:txBody>
          </p:sp>
          <p:sp>
            <p:nvSpPr>
              <p:cNvPr id="53402" name="Line 4250"/>
              <p:cNvSpPr>
                <a:spLocks noChangeShapeType="1"/>
              </p:cNvSpPr>
              <p:nvPr/>
            </p:nvSpPr>
            <p:spPr bwMode="auto">
              <a:xfrm flipH="1">
                <a:off x="2219" y="1519"/>
                <a:ext cx="18" cy="1"/>
              </a:xfrm>
              <a:prstGeom prst="line">
                <a:avLst/>
              </a:prstGeom>
              <a:noFill/>
              <a:ln w="9525">
                <a:solidFill>
                  <a:srgbClr val="FF0000"/>
                </a:solidFill>
                <a:round/>
                <a:headEnd/>
                <a:tailEnd/>
              </a:ln>
            </p:spPr>
            <p:txBody>
              <a:bodyPr/>
              <a:lstStyle/>
              <a:p>
                <a:endParaRPr lang="fr-FR"/>
              </a:p>
            </p:txBody>
          </p:sp>
          <p:sp>
            <p:nvSpPr>
              <p:cNvPr id="53403" name="Line 4251"/>
              <p:cNvSpPr>
                <a:spLocks noChangeShapeType="1"/>
              </p:cNvSpPr>
              <p:nvPr/>
            </p:nvSpPr>
            <p:spPr bwMode="auto">
              <a:xfrm>
                <a:off x="2237" y="1519"/>
                <a:ext cx="18" cy="1"/>
              </a:xfrm>
              <a:prstGeom prst="line">
                <a:avLst/>
              </a:prstGeom>
              <a:noFill/>
              <a:ln w="9525">
                <a:solidFill>
                  <a:srgbClr val="FF0000"/>
                </a:solidFill>
                <a:round/>
                <a:headEnd/>
                <a:tailEnd/>
              </a:ln>
            </p:spPr>
            <p:txBody>
              <a:bodyPr/>
              <a:lstStyle/>
              <a:p>
                <a:endParaRPr lang="fr-FR"/>
              </a:p>
            </p:txBody>
          </p:sp>
          <p:sp>
            <p:nvSpPr>
              <p:cNvPr id="53404" name="Rectangle 4252"/>
              <p:cNvSpPr>
                <a:spLocks noChangeArrowheads="1"/>
              </p:cNvSpPr>
              <p:nvPr/>
            </p:nvSpPr>
            <p:spPr bwMode="auto">
              <a:xfrm>
                <a:off x="2225" y="1591"/>
                <a:ext cx="42" cy="42"/>
              </a:xfrm>
              <a:prstGeom prst="rect">
                <a:avLst/>
              </a:prstGeom>
              <a:noFill/>
              <a:ln w="9525">
                <a:noFill/>
                <a:miter lim="800000"/>
                <a:headEnd/>
                <a:tailEnd/>
              </a:ln>
            </p:spPr>
            <p:txBody>
              <a:bodyPr/>
              <a:lstStyle/>
              <a:p>
                <a:endParaRPr lang="fr-FR"/>
              </a:p>
            </p:txBody>
          </p:sp>
          <p:sp>
            <p:nvSpPr>
              <p:cNvPr id="53405" name="Line 4253"/>
              <p:cNvSpPr>
                <a:spLocks noChangeShapeType="1"/>
              </p:cNvSpPr>
              <p:nvPr/>
            </p:nvSpPr>
            <p:spPr bwMode="auto">
              <a:xfrm flipV="1">
                <a:off x="2243" y="1591"/>
                <a:ext cx="1" cy="18"/>
              </a:xfrm>
              <a:prstGeom prst="line">
                <a:avLst/>
              </a:prstGeom>
              <a:noFill/>
              <a:ln w="9525">
                <a:solidFill>
                  <a:srgbClr val="FF0000"/>
                </a:solidFill>
                <a:round/>
                <a:headEnd/>
                <a:tailEnd/>
              </a:ln>
            </p:spPr>
            <p:txBody>
              <a:bodyPr/>
              <a:lstStyle/>
              <a:p>
                <a:endParaRPr lang="fr-FR"/>
              </a:p>
            </p:txBody>
          </p:sp>
          <p:sp>
            <p:nvSpPr>
              <p:cNvPr id="53406" name="Line 4254"/>
              <p:cNvSpPr>
                <a:spLocks noChangeShapeType="1"/>
              </p:cNvSpPr>
              <p:nvPr/>
            </p:nvSpPr>
            <p:spPr bwMode="auto">
              <a:xfrm>
                <a:off x="2243" y="1609"/>
                <a:ext cx="1" cy="18"/>
              </a:xfrm>
              <a:prstGeom prst="line">
                <a:avLst/>
              </a:prstGeom>
              <a:noFill/>
              <a:ln w="9525">
                <a:solidFill>
                  <a:srgbClr val="FF0000"/>
                </a:solidFill>
                <a:round/>
                <a:headEnd/>
                <a:tailEnd/>
              </a:ln>
            </p:spPr>
            <p:txBody>
              <a:bodyPr/>
              <a:lstStyle/>
              <a:p>
                <a:endParaRPr lang="fr-FR"/>
              </a:p>
            </p:txBody>
          </p:sp>
          <p:sp>
            <p:nvSpPr>
              <p:cNvPr id="53407" name="Line 4255"/>
              <p:cNvSpPr>
                <a:spLocks noChangeShapeType="1"/>
              </p:cNvSpPr>
              <p:nvPr/>
            </p:nvSpPr>
            <p:spPr bwMode="auto">
              <a:xfrm flipH="1">
                <a:off x="2225" y="1609"/>
                <a:ext cx="18" cy="1"/>
              </a:xfrm>
              <a:prstGeom prst="line">
                <a:avLst/>
              </a:prstGeom>
              <a:noFill/>
              <a:ln w="9525">
                <a:solidFill>
                  <a:srgbClr val="FF0000"/>
                </a:solidFill>
                <a:round/>
                <a:headEnd/>
                <a:tailEnd/>
              </a:ln>
            </p:spPr>
            <p:txBody>
              <a:bodyPr/>
              <a:lstStyle/>
              <a:p>
                <a:endParaRPr lang="fr-FR"/>
              </a:p>
            </p:txBody>
          </p:sp>
          <p:sp>
            <p:nvSpPr>
              <p:cNvPr id="53408" name="Line 4256"/>
              <p:cNvSpPr>
                <a:spLocks noChangeShapeType="1"/>
              </p:cNvSpPr>
              <p:nvPr/>
            </p:nvSpPr>
            <p:spPr bwMode="auto">
              <a:xfrm>
                <a:off x="2243" y="1609"/>
                <a:ext cx="18" cy="1"/>
              </a:xfrm>
              <a:prstGeom prst="line">
                <a:avLst/>
              </a:prstGeom>
              <a:noFill/>
              <a:ln w="9525">
                <a:solidFill>
                  <a:srgbClr val="FF0000"/>
                </a:solidFill>
                <a:round/>
                <a:headEnd/>
                <a:tailEnd/>
              </a:ln>
            </p:spPr>
            <p:txBody>
              <a:bodyPr/>
              <a:lstStyle/>
              <a:p>
                <a:endParaRPr lang="fr-FR"/>
              </a:p>
            </p:txBody>
          </p:sp>
          <p:sp>
            <p:nvSpPr>
              <p:cNvPr id="53409" name="Rectangle 4257"/>
              <p:cNvSpPr>
                <a:spLocks noChangeArrowheads="1"/>
              </p:cNvSpPr>
              <p:nvPr/>
            </p:nvSpPr>
            <p:spPr bwMode="auto">
              <a:xfrm>
                <a:off x="2237" y="1633"/>
                <a:ext cx="42" cy="42"/>
              </a:xfrm>
              <a:prstGeom prst="rect">
                <a:avLst/>
              </a:prstGeom>
              <a:noFill/>
              <a:ln w="9525">
                <a:noFill/>
                <a:miter lim="800000"/>
                <a:headEnd/>
                <a:tailEnd/>
              </a:ln>
            </p:spPr>
            <p:txBody>
              <a:bodyPr/>
              <a:lstStyle/>
              <a:p>
                <a:endParaRPr lang="fr-FR"/>
              </a:p>
            </p:txBody>
          </p:sp>
          <p:sp>
            <p:nvSpPr>
              <p:cNvPr id="53410" name="Line 4258"/>
              <p:cNvSpPr>
                <a:spLocks noChangeShapeType="1"/>
              </p:cNvSpPr>
              <p:nvPr/>
            </p:nvSpPr>
            <p:spPr bwMode="auto">
              <a:xfrm flipV="1">
                <a:off x="2255" y="1633"/>
                <a:ext cx="1" cy="18"/>
              </a:xfrm>
              <a:prstGeom prst="line">
                <a:avLst/>
              </a:prstGeom>
              <a:noFill/>
              <a:ln w="9525">
                <a:solidFill>
                  <a:srgbClr val="FF0000"/>
                </a:solidFill>
                <a:round/>
                <a:headEnd/>
                <a:tailEnd/>
              </a:ln>
            </p:spPr>
            <p:txBody>
              <a:bodyPr/>
              <a:lstStyle/>
              <a:p>
                <a:endParaRPr lang="fr-FR"/>
              </a:p>
            </p:txBody>
          </p:sp>
          <p:sp>
            <p:nvSpPr>
              <p:cNvPr id="53411" name="Line 4259"/>
              <p:cNvSpPr>
                <a:spLocks noChangeShapeType="1"/>
              </p:cNvSpPr>
              <p:nvPr/>
            </p:nvSpPr>
            <p:spPr bwMode="auto">
              <a:xfrm>
                <a:off x="2255" y="1651"/>
                <a:ext cx="1" cy="18"/>
              </a:xfrm>
              <a:prstGeom prst="line">
                <a:avLst/>
              </a:prstGeom>
              <a:noFill/>
              <a:ln w="9525">
                <a:solidFill>
                  <a:srgbClr val="FF0000"/>
                </a:solidFill>
                <a:round/>
                <a:headEnd/>
                <a:tailEnd/>
              </a:ln>
            </p:spPr>
            <p:txBody>
              <a:bodyPr/>
              <a:lstStyle/>
              <a:p>
                <a:endParaRPr lang="fr-FR"/>
              </a:p>
            </p:txBody>
          </p:sp>
          <p:sp>
            <p:nvSpPr>
              <p:cNvPr id="53412" name="Line 4260"/>
              <p:cNvSpPr>
                <a:spLocks noChangeShapeType="1"/>
              </p:cNvSpPr>
              <p:nvPr/>
            </p:nvSpPr>
            <p:spPr bwMode="auto">
              <a:xfrm flipH="1">
                <a:off x="2237" y="1651"/>
                <a:ext cx="18" cy="1"/>
              </a:xfrm>
              <a:prstGeom prst="line">
                <a:avLst/>
              </a:prstGeom>
              <a:noFill/>
              <a:ln w="9525">
                <a:solidFill>
                  <a:srgbClr val="FF0000"/>
                </a:solidFill>
                <a:round/>
                <a:headEnd/>
                <a:tailEnd/>
              </a:ln>
            </p:spPr>
            <p:txBody>
              <a:bodyPr/>
              <a:lstStyle/>
              <a:p>
                <a:endParaRPr lang="fr-FR"/>
              </a:p>
            </p:txBody>
          </p:sp>
          <p:sp>
            <p:nvSpPr>
              <p:cNvPr id="53413" name="Line 4261"/>
              <p:cNvSpPr>
                <a:spLocks noChangeShapeType="1"/>
              </p:cNvSpPr>
              <p:nvPr/>
            </p:nvSpPr>
            <p:spPr bwMode="auto">
              <a:xfrm>
                <a:off x="2255" y="1651"/>
                <a:ext cx="18" cy="1"/>
              </a:xfrm>
              <a:prstGeom prst="line">
                <a:avLst/>
              </a:prstGeom>
              <a:noFill/>
              <a:ln w="9525">
                <a:solidFill>
                  <a:srgbClr val="FF0000"/>
                </a:solidFill>
                <a:round/>
                <a:headEnd/>
                <a:tailEnd/>
              </a:ln>
            </p:spPr>
            <p:txBody>
              <a:bodyPr/>
              <a:lstStyle/>
              <a:p>
                <a:endParaRPr lang="fr-FR"/>
              </a:p>
            </p:txBody>
          </p:sp>
          <p:sp>
            <p:nvSpPr>
              <p:cNvPr id="53414" name="Rectangle 4262"/>
              <p:cNvSpPr>
                <a:spLocks noChangeArrowheads="1"/>
              </p:cNvSpPr>
              <p:nvPr/>
            </p:nvSpPr>
            <p:spPr bwMode="auto">
              <a:xfrm>
                <a:off x="2249" y="1639"/>
                <a:ext cx="42" cy="42"/>
              </a:xfrm>
              <a:prstGeom prst="rect">
                <a:avLst/>
              </a:prstGeom>
              <a:noFill/>
              <a:ln w="9525">
                <a:noFill/>
                <a:miter lim="800000"/>
                <a:headEnd/>
                <a:tailEnd/>
              </a:ln>
            </p:spPr>
            <p:txBody>
              <a:bodyPr/>
              <a:lstStyle/>
              <a:p>
                <a:endParaRPr lang="fr-FR"/>
              </a:p>
            </p:txBody>
          </p:sp>
          <p:sp>
            <p:nvSpPr>
              <p:cNvPr id="53415" name="Line 4263"/>
              <p:cNvSpPr>
                <a:spLocks noChangeShapeType="1"/>
              </p:cNvSpPr>
              <p:nvPr/>
            </p:nvSpPr>
            <p:spPr bwMode="auto">
              <a:xfrm flipV="1">
                <a:off x="2267" y="1639"/>
                <a:ext cx="1" cy="18"/>
              </a:xfrm>
              <a:prstGeom prst="line">
                <a:avLst/>
              </a:prstGeom>
              <a:noFill/>
              <a:ln w="9525">
                <a:solidFill>
                  <a:srgbClr val="FF0000"/>
                </a:solidFill>
                <a:round/>
                <a:headEnd/>
                <a:tailEnd/>
              </a:ln>
            </p:spPr>
            <p:txBody>
              <a:bodyPr/>
              <a:lstStyle/>
              <a:p>
                <a:endParaRPr lang="fr-FR"/>
              </a:p>
            </p:txBody>
          </p:sp>
          <p:sp>
            <p:nvSpPr>
              <p:cNvPr id="53416" name="Line 4264"/>
              <p:cNvSpPr>
                <a:spLocks noChangeShapeType="1"/>
              </p:cNvSpPr>
              <p:nvPr/>
            </p:nvSpPr>
            <p:spPr bwMode="auto">
              <a:xfrm>
                <a:off x="2267" y="1657"/>
                <a:ext cx="1" cy="18"/>
              </a:xfrm>
              <a:prstGeom prst="line">
                <a:avLst/>
              </a:prstGeom>
              <a:noFill/>
              <a:ln w="9525">
                <a:solidFill>
                  <a:srgbClr val="FF0000"/>
                </a:solidFill>
                <a:round/>
                <a:headEnd/>
                <a:tailEnd/>
              </a:ln>
            </p:spPr>
            <p:txBody>
              <a:bodyPr/>
              <a:lstStyle/>
              <a:p>
                <a:endParaRPr lang="fr-FR"/>
              </a:p>
            </p:txBody>
          </p:sp>
          <p:sp>
            <p:nvSpPr>
              <p:cNvPr id="53417" name="Line 4265"/>
              <p:cNvSpPr>
                <a:spLocks noChangeShapeType="1"/>
              </p:cNvSpPr>
              <p:nvPr/>
            </p:nvSpPr>
            <p:spPr bwMode="auto">
              <a:xfrm flipH="1">
                <a:off x="2249" y="1657"/>
                <a:ext cx="18" cy="1"/>
              </a:xfrm>
              <a:prstGeom prst="line">
                <a:avLst/>
              </a:prstGeom>
              <a:noFill/>
              <a:ln w="9525">
                <a:solidFill>
                  <a:srgbClr val="FF0000"/>
                </a:solidFill>
                <a:round/>
                <a:headEnd/>
                <a:tailEnd/>
              </a:ln>
            </p:spPr>
            <p:txBody>
              <a:bodyPr/>
              <a:lstStyle/>
              <a:p>
                <a:endParaRPr lang="fr-FR"/>
              </a:p>
            </p:txBody>
          </p:sp>
          <p:sp>
            <p:nvSpPr>
              <p:cNvPr id="53418" name="Line 4266"/>
              <p:cNvSpPr>
                <a:spLocks noChangeShapeType="1"/>
              </p:cNvSpPr>
              <p:nvPr/>
            </p:nvSpPr>
            <p:spPr bwMode="auto">
              <a:xfrm>
                <a:off x="2267" y="1657"/>
                <a:ext cx="18" cy="1"/>
              </a:xfrm>
              <a:prstGeom prst="line">
                <a:avLst/>
              </a:prstGeom>
              <a:noFill/>
              <a:ln w="9525">
                <a:solidFill>
                  <a:srgbClr val="FF0000"/>
                </a:solidFill>
                <a:round/>
                <a:headEnd/>
                <a:tailEnd/>
              </a:ln>
            </p:spPr>
            <p:txBody>
              <a:bodyPr/>
              <a:lstStyle/>
              <a:p>
                <a:endParaRPr lang="fr-FR"/>
              </a:p>
            </p:txBody>
          </p:sp>
          <p:sp>
            <p:nvSpPr>
              <p:cNvPr id="53419" name="Rectangle 4267"/>
              <p:cNvSpPr>
                <a:spLocks noChangeArrowheads="1"/>
              </p:cNvSpPr>
              <p:nvPr/>
            </p:nvSpPr>
            <p:spPr bwMode="auto">
              <a:xfrm>
                <a:off x="2261" y="1627"/>
                <a:ext cx="42" cy="42"/>
              </a:xfrm>
              <a:prstGeom prst="rect">
                <a:avLst/>
              </a:prstGeom>
              <a:noFill/>
              <a:ln w="9525">
                <a:noFill/>
                <a:miter lim="800000"/>
                <a:headEnd/>
                <a:tailEnd/>
              </a:ln>
            </p:spPr>
            <p:txBody>
              <a:bodyPr/>
              <a:lstStyle/>
              <a:p>
                <a:endParaRPr lang="fr-FR"/>
              </a:p>
            </p:txBody>
          </p:sp>
          <p:sp>
            <p:nvSpPr>
              <p:cNvPr id="53420" name="Line 4268"/>
              <p:cNvSpPr>
                <a:spLocks noChangeShapeType="1"/>
              </p:cNvSpPr>
              <p:nvPr/>
            </p:nvSpPr>
            <p:spPr bwMode="auto">
              <a:xfrm flipV="1">
                <a:off x="2279" y="1627"/>
                <a:ext cx="1" cy="18"/>
              </a:xfrm>
              <a:prstGeom prst="line">
                <a:avLst/>
              </a:prstGeom>
              <a:noFill/>
              <a:ln w="9525">
                <a:solidFill>
                  <a:srgbClr val="FF0000"/>
                </a:solidFill>
                <a:round/>
                <a:headEnd/>
                <a:tailEnd/>
              </a:ln>
            </p:spPr>
            <p:txBody>
              <a:bodyPr/>
              <a:lstStyle/>
              <a:p>
                <a:endParaRPr lang="fr-FR"/>
              </a:p>
            </p:txBody>
          </p:sp>
          <p:sp>
            <p:nvSpPr>
              <p:cNvPr id="53421" name="Line 4269"/>
              <p:cNvSpPr>
                <a:spLocks noChangeShapeType="1"/>
              </p:cNvSpPr>
              <p:nvPr/>
            </p:nvSpPr>
            <p:spPr bwMode="auto">
              <a:xfrm>
                <a:off x="2279" y="1645"/>
                <a:ext cx="1" cy="18"/>
              </a:xfrm>
              <a:prstGeom prst="line">
                <a:avLst/>
              </a:prstGeom>
              <a:noFill/>
              <a:ln w="9525">
                <a:solidFill>
                  <a:srgbClr val="FF0000"/>
                </a:solidFill>
                <a:round/>
                <a:headEnd/>
                <a:tailEnd/>
              </a:ln>
            </p:spPr>
            <p:txBody>
              <a:bodyPr/>
              <a:lstStyle/>
              <a:p>
                <a:endParaRPr lang="fr-FR"/>
              </a:p>
            </p:txBody>
          </p:sp>
          <p:sp>
            <p:nvSpPr>
              <p:cNvPr id="53422" name="Line 4270"/>
              <p:cNvSpPr>
                <a:spLocks noChangeShapeType="1"/>
              </p:cNvSpPr>
              <p:nvPr/>
            </p:nvSpPr>
            <p:spPr bwMode="auto">
              <a:xfrm flipH="1">
                <a:off x="2261" y="1645"/>
                <a:ext cx="18" cy="1"/>
              </a:xfrm>
              <a:prstGeom prst="line">
                <a:avLst/>
              </a:prstGeom>
              <a:noFill/>
              <a:ln w="9525">
                <a:solidFill>
                  <a:srgbClr val="FF0000"/>
                </a:solidFill>
                <a:round/>
                <a:headEnd/>
                <a:tailEnd/>
              </a:ln>
            </p:spPr>
            <p:txBody>
              <a:bodyPr/>
              <a:lstStyle/>
              <a:p>
                <a:endParaRPr lang="fr-FR"/>
              </a:p>
            </p:txBody>
          </p:sp>
          <p:sp>
            <p:nvSpPr>
              <p:cNvPr id="53423" name="Line 4271"/>
              <p:cNvSpPr>
                <a:spLocks noChangeShapeType="1"/>
              </p:cNvSpPr>
              <p:nvPr/>
            </p:nvSpPr>
            <p:spPr bwMode="auto">
              <a:xfrm>
                <a:off x="2279" y="1645"/>
                <a:ext cx="18" cy="1"/>
              </a:xfrm>
              <a:prstGeom prst="line">
                <a:avLst/>
              </a:prstGeom>
              <a:noFill/>
              <a:ln w="9525">
                <a:solidFill>
                  <a:srgbClr val="FF0000"/>
                </a:solidFill>
                <a:round/>
                <a:headEnd/>
                <a:tailEnd/>
              </a:ln>
            </p:spPr>
            <p:txBody>
              <a:bodyPr/>
              <a:lstStyle/>
              <a:p>
                <a:endParaRPr lang="fr-FR"/>
              </a:p>
            </p:txBody>
          </p:sp>
          <p:sp>
            <p:nvSpPr>
              <p:cNvPr id="53424" name="Rectangle 4272"/>
              <p:cNvSpPr>
                <a:spLocks noChangeArrowheads="1"/>
              </p:cNvSpPr>
              <p:nvPr/>
            </p:nvSpPr>
            <p:spPr bwMode="auto">
              <a:xfrm>
                <a:off x="2267" y="1645"/>
                <a:ext cx="42" cy="42"/>
              </a:xfrm>
              <a:prstGeom prst="rect">
                <a:avLst/>
              </a:prstGeom>
              <a:noFill/>
              <a:ln w="9525">
                <a:noFill/>
                <a:miter lim="800000"/>
                <a:headEnd/>
                <a:tailEnd/>
              </a:ln>
            </p:spPr>
            <p:txBody>
              <a:bodyPr/>
              <a:lstStyle/>
              <a:p>
                <a:endParaRPr lang="fr-FR"/>
              </a:p>
            </p:txBody>
          </p:sp>
          <p:sp>
            <p:nvSpPr>
              <p:cNvPr id="53425" name="Line 4273"/>
              <p:cNvSpPr>
                <a:spLocks noChangeShapeType="1"/>
              </p:cNvSpPr>
              <p:nvPr/>
            </p:nvSpPr>
            <p:spPr bwMode="auto">
              <a:xfrm flipV="1">
                <a:off x="2285" y="1645"/>
                <a:ext cx="1" cy="18"/>
              </a:xfrm>
              <a:prstGeom prst="line">
                <a:avLst/>
              </a:prstGeom>
              <a:noFill/>
              <a:ln w="9525">
                <a:solidFill>
                  <a:srgbClr val="FF0000"/>
                </a:solidFill>
                <a:round/>
                <a:headEnd/>
                <a:tailEnd/>
              </a:ln>
            </p:spPr>
            <p:txBody>
              <a:bodyPr/>
              <a:lstStyle/>
              <a:p>
                <a:endParaRPr lang="fr-FR"/>
              </a:p>
            </p:txBody>
          </p:sp>
          <p:sp>
            <p:nvSpPr>
              <p:cNvPr id="53426" name="Line 4274"/>
              <p:cNvSpPr>
                <a:spLocks noChangeShapeType="1"/>
              </p:cNvSpPr>
              <p:nvPr/>
            </p:nvSpPr>
            <p:spPr bwMode="auto">
              <a:xfrm>
                <a:off x="2285" y="1663"/>
                <a:ext cx="1" cy="18"/>
              </a:xfrm>
              <a:prstGeom prst="line">
                <a:avLst/>
              </a:prstGeom>
              <a:noFill/>
              <a:ln w="9525">
                <a:solidFill>
                  <a:srgbClr val="FF0000"/>
                </a:solidFill>
                <a:round/>
                <a:headEnd/>
                <a:tailEnd/>
              </a:ln>
            </p:spPr>
            <p:txBody>
              <a:bodyPr/>
              <a:lstStyle/>
              <a:p>
                <a:endParaRPr lang="fr-FR"/>
              </a:p>
            </p:txBody>
          </p:sp>
          <p:sp>
            <p:nvSpPr>
              <p:cNvPr id="53427" name="Line 4275"/>
              <p:cNvSpPr>
                <a:spLocks noChangeShapeType="1"/>
              </p:cNvSpPr>
              <p:nvPr/>
            </p:nvSpPr>
            <p:spPr bwMode="auto">
              <a:xfrm flipH="1">
                <a:off x="2267" y="1663"/>
                <a:ext cx="18" cy="1"/>
              </a:xfrm>
              <a:prstGeom prst="line">
                <a:avLst/>
              </a:prstGeom>
              <a:noFill/>
              <a:ln w="9525">
                <a:solidFill>
                  <a:srgbClr val="FF0000"/>
                </a:solidFill>
                <a:round/>
                <a:headEnd/>
                <a:tailEnd/>
              </a:ln>
            </p:spPr>
            <p:txBody>
              <a:bodyPr/>
              <a:lstStyle/>
              <a:p>
                <a:endParaRPr lang="fr-FR"/>
              </a:p>
            </p:txBody>
          </p:sp>
          <p:sp>
            <p:nvSpPr>
              <p:cNvPr id="53428" name="Line 4276"/>
              <p:cNvSpPr>
                <a:spLocks noChangeShapeType="1"/>
              </p:cNvSpPr>
              <p:nvPr/>
            </p:nvSpPr>
            <p:spPr bwMode="auto">
              <a:xfrm>
                <a:off x="2285" y="1663"/>
                <a:ext cx="18" cy="1"/>
              </a:xfrm>
              <a:prstGeom prst="line">
                <a:avLst/>
              </a:prstGeom>
              <a:noFill/>
              <a:ln w="9525">
                <a:solidFill>
                  <a:srgbClr val="FF0000"/>
                </a:solidFill>
                <a:round/>
                <a:headEnd/>
                <a:tailEnd/>
              </a:ln>
            </p:spPr>
            <p:txBody>
              <a:bodyPr/>
              <a:lstStyle/>
              <a:p>
                <a:endParaRPr lang="fr-FR"/>
              </a:p>
            </p:txBody>
          </p:sp>
          <p:sp>
            <p:nvSpPr>
              <p:cNvPr id="53429" name="Rectangle 4277"/>
              <p:cNvSpPr>
                <a:spLocks noChangeArrowheads="1"/>
              </p:cNvSpPr>
              <p:nvPr/>
            </p:nvSpPr>
            <p:spPr bwMode="auto">
              <a:xfrm>
                <a:off x="2279" y="1699"/>
                <a:ext cx="42" cy="42"/>
              </a:xfrm>
              <a:prstGeom prst="rect">
                <a:avLst/>
              </a:prstGeom>
              <a:noFill/>
              <a:ln w="9525">
                <a:noFill/>
                <a:miter lim="800000"/>
                <a:headEnd/>
                <a:tailEnd/>
              </a:ln>
            </p:spPr>
            <p:txBody>
              <a:bodyPr/>
              <a:lstStyle/>
              <a:p>
                <a:endParaRPr lang="fr-FR"/>
              </a:p>
            </p:txBody>
          </p:sp>
          <p:sp>
            <p:nvSpPr>
              <p:cNvPr id="53430" name="Line 4278"/>
              <p:cNvSpPr>
                <a:spLocks noChangeShapeType="1"/>
              </p:cNvSpPr>
              <p:nvPr/>
            </p:nvSpPr>
            <p:spPr bwMode="auto">
              <a:xfrm flipV="1">
                <a:off x="2297" y="1699"/>
                <a:ext cx="1" cy="18"/>
              </a:xfrm>
              <a:prstGeom prst="line">
                <a:avLst/>
              </a:prstGeom>
              <a:noFill/>
              <a:ln w="9525">
                <a:solidFill>
                  <a:srgbClr val="FF0000"/>
                </a:solidFill>
                <a:round/>
                <a:headEnd/>
                <a:tailEnd/>
              </a:ln>
            </p:spPr>
            <p:txBody>
              <a:bodyPr/>
              <a:lstStyle/>
              <a:p>
                <a:endParaRPr lang="fr-FR"/>
              </a:p>
            </p:txBody>
          </p:sp>
          <p:sp>
            <p:nvSpPr>
              <p:cNvPr id="53431" name="Line 4279"/>
              <p:cNvSpPr>
                <a:spLocks noChangeShapeType="1"/>
              </p:cNvSpPr>
              <p:nvPr/>
            </p:nvSpPr>
            <p:spPr bwMode="auto">
              <a:xfrm>
                <a:off x="2297" y="1717"/>
                <a:ext cx="1" cy="18"/>
              </a:xfrm>
              <a:prstGeom prst="line">
                <a:avLst/>
              </a:prstGeom>
              <a:noFill/>
              <a:ln w="9525">
                <a:solidFill>
                  <a:srgbClr val="FF0000"/>
                </a:solidFill>
                <a:round/>
                <a:headEnd/>
                <a:tailEnd/>
              </a:ln>
            </p:spPr>
            <p:txBody>
              <a:bodyPr/>
              <a:lstStyle/>
              <a:p>
                <a:endParaRPr lang="fr-FR"/>
              </a:p>
            </p:txBody>
          </p:sp>
          <p:sp>
            <p:nvSpPr>
              <p:cNvPr id="53432" name="Line 4280"/>
              <p:cNvSpPr>
                <a:spLocks noChangeShapeType="1"/>
              </p:cNvSpPr>
              <p:nvPr/>
            </p:nvSpPr>
            <p:spPr bwMode="auto">
              <a:xfrm flipH="1">
                <a:off x="2279" y="1717"/>
                <a:ext cx="18" cy="1"/>
              </a:xfrm>
              <a:prstGeom prst="line">
                <a:avLst/>
              </a:prstGeom>
              <a:noFill/>
              <a:ln w="9525">
                <a:solidFill>
                  <a:srgbClr val="FF0000"/>
                </a:solidFill>
                <a:round/>
                <a:headEnd/>
                <a:tailEnd/>
              </a:ln>
            </p:spPr>
            <p:txBody>
              <a:bodyPr/>
              <a:lstStyle/>
              <a:p>
                <a:endParaRPr lang="fr-FR"/>
              </a:p>
            </p:txBody>
          </p:sp>
          <p:sp>
            <p:nvSpPr>
              <p:cNvPr id="53433" name="Line 4281"/>
              <p:cNvSpPr>
                <a:spLocks noChangeShapeType="1"/>
              </p:cNvSpPr>
              <p:nvPr/>
            </p:nvSpPr>
            <p:spPr bwMode="auto">
              <a:xfrm>
                <a:off x="2297" y="1717"/>
                <a:ext cx="18" cy="1"/>
              </a:xfrm>
              <a:prstGeom prst="line">
                <a:avLst/>
              </a:prstGeom>
              <a:noFill/>
              <a:ln w="9525">
                <a:solidFill>
                  <a:srgbClr val="FF0000"/>
                </a:solidFill>
                <a:round/>
                <a:headEnd/>
                <a:tailEnd/>
              </a:ln>
            </p:spPr>
            <p:txBody>
              <a:bodyPr/>
              <a:lstStyle/>
              <a:p>
                <a:endParaRPr lang="fr-FR"/>
              </a:p>
            </p:txBody>
          </p:sp>
          <p:sp>
            <p:nvSpPr>
              <p:cNvPr id="53434" name="Rectangle 4282"/>
              <p:cNvSpPr>
                <a:spLocks noChangeArrowheads="1"/>
              </p:cNvSpPr>
              <p:nvPr/>
            </p:nvSpPr>
            <p:spPr bwMode="auto">
              <a:xfrm>
                <a:off x="2291" y="1801"/>
                <a:ext cx="42" cy="42"/>
              </a:xfrm>
              <a:prstGeom prst="rect">
                <a:avLst/>
              </a:prstGeom>
              <a:noFill/>
              <a:ln w="9525">
                <a:noFill/>
                <a:miter lim="800000"/>
                <a:headEnd/>
                <a:tailEnd/>
              </a:ln>
            </p:spPr>
            <p:txBody>
              <a:bodyPr/>
              <a:lstStyle/>
              <a:p>
                <a:endParaRPr lang="fr-FR"/>
              </a:p>
            </p:txBody>
          </p:sp>
          <p:sp>
            <p:nvSpPr>
              <p:cNvPr id="53435" name="Line 4283"/>
              <p:cNvSpPr>
                <a:spLocks noChangeShapeType="1"/>
              </p:cNvSpPr>
              <p:nvPr/>
            </p:nvSpPr>
            <p:spPr bwMode="auto">
              <a:xfrm flipV="1">
                <a:off x="2309" y="1801"/>
                <a:ext cx="1" cy="18"/>
              </a:xfrm>
              <a:prstGeom prst="line">
                <a:avLst/>
              </a:prstGeom>
              <a:noFill/>
              <a:ln w="9525">
                <a:solidFill>
                  <a:srgbClr val="FF0000"/>
                </a:solidFill>
                <a:round/>
                <a:headEnd/>
                <a:tailEnd/>
              </a:ln>
            </p:spPr>
            <p:txBody>
              <a:bodyPr/>
              <a:lstStyle/>
              <a:p>
                <a:endParaRPr lang="fr-FR"/>
              </a:p>
            </p:txBody>
          </p:sp>
          <p:sp>
            <p:nvSpPr>
              <p:cNvPr id="53436" name="Line 4284"/>
              <p:cNvSpPr>
                <a:spLocks noChangeShapeType="1"/>
              </p:cNvSpPr>
              <p:nvPr/>
            </p:nvSpPr>
            <p:spPr bwMode="auto">
              <a:xfrm>
                <a:off x="2309" y="1819"/>
                <a:ext cx="1" cy="18"/>
              </a:xfrm>
              <a:prstGeom prst="line">
                <a:avLst/>
              </a:prstGeom>
              <a:noFill/>
              <a:ln w="9525">
                <a:solidFill>
                  <a:srgbClr val="FF0000"/>
                </a:solidFill>
                <a:round/>
                <a:headEnd/>
                <a:tailEnd/>
              </a:ln>
            </p:spPr>
            <p:txBody>
              <a:bodyPr/>
              <a:lstStyle/>
              <a:p>
                <a:endParaRPr lang="fr-FR"/>
              </a:p>
            </p:txBody>
          </p:sp>
          <p:sp>
            <p:nvSpPr>
              <p:cNvPr id="53437" name="Line 4285"/>
              <p:cNvSpPr>
                <a:spLocks noChangeShapeType="1"/>
              </p:cNvSpPr>
              <p:nvPr/>
            </p:nvSpPr>
            <p:spPr bwMode="auto">
              <a:xfrm flipH="1">
                <a:off x="2291" y="1819"/>
                <a:ext cx="18" cy="1"/>
              </a:xfrm>
              <a:prstGeom prst="line">
                <a:avLst/>
              </a:prstGeom>
              <a:noFill/>
              <a:ln w="9525">
                <a:solidFill>
                  <a:srgbClr val="FF0000"/>
                </a:solidFill>
                <a:round/>
                <a:headEnd/>
                <a:tailEnd/>
              </a:ln>
            </p:spPr>
            <p:txBody>
              <a:bodyPr/>
              <a:lstStyle/>
              <a:p>
                <a:endParaRPr lang="fr-FR"/>
              </a:p>
            </p:txBody>
          </p:sp>
          <p:sp>
            <p:nvSpPr>
              <p:cNvPr id="53438" name="Line 4286"/>
              <p:cNvSpPr>
                <a:spLocks noChangeShapeType="1"/>
              </p:cNvSpPr>
              <p:nvPr/>
            </p:nvSpPr>
            <p:spPr bwMode="auto">
              <a:xfrm>
                <a:off x="2309" y="1819"/>
                <a:ext cx="18" cy="1"/>
              </a:xfrm>
              <a:prstGeom prst="line">
                <a:avLst/>
              </a:prstGeom>
              <a:noFill/>
              <a:ln w="9525">
                <a:solidFill>
                  <a:srgbClr val="FF0000"/>
                </a:solidFill>
                <a:round/>
                <a:headEnd/>
                <a:tailEnd/>
              </a:ln>
            </p:spPr>
            <p:txBody>
              <a:bodyPr/>
              <a:lstStyle/>
              <a:p>
                <a:endParaRPr lang="fr-FR"/>
              </a:p>
            </p:txBody>
          </p:sp>
          <p:sp>
            <p:nvSpPr>
              <p:cNvPr id="53439" name="Rectangle 4287"/>
              <p:cNvSpPr>
                <a:spLocks noChangeArrowheads="1"/>
              </p:cNvSpPr>
              <p:nvPr/>
            </p:nvSpPr>
            <p:spPr bwMode="auto">
              <a:xfrm>
                <a:off x="2303" y="1873"/>
                <a:ext cx="42" cy="42"/>
              </a:xfrm>
              <a:prstGeom prst="rect">
                <a:avLst/>
              </a:prstGeom>
              <a:noFill/>
              <a:ln w="9525">
                <a:noFill/>
                <a:miter lim="800000"/>
                <a:headEnd/>
                <a:tailEnd/>
              </a:ln>
            </p:spPr>
            <p:txBody>
              <a:bodyPr/>
              <a:lstStyle/>
              <a:p>
                <a:endParaRPr lang="fr-FR"/>
              </a:p>
            </p:txBody>
          </p:sp>
          <p:sp>
            <p:nvSpPr>
              <p:cNvPr id="53440" name="Line 4288"/>
              <p:cNvSpPr>
                <a:spLocks noChangeShapeType="1"/>
              </p:cNvSpPr>
              <p:nvPr/>
            </p:nvSpPr>
            <p:spPr bwMode="auto">
              <a:xfrm flipV="1">
                <a:off x="2321" y="1873"/>
                <a:ext cx="1" cy="18"/>
              </a:xfrm>
              <a:prstGeom prst="line">
                <a:avLst/>
              </a:prstGeom>
              <a:noFill/>
              <a:ln w="9525">
                <a:solidFill>
                  <a:srgbClr val="FF0000"/>
                </a:solidFill>
                <a:round/>
                <a:headEnd/>
                <a:tailEnd/>
              </a:ln>
            </p:spPr>
            <p:txBody>
              <a:bodyPr/>
              <a:lstStyle/>
              <a:p>
                <a:endParaRPr lang="fr-FR"/>
              </a:p>
            </p:txBody>
          </p:sp>
          <p:sp>
            <p:nvSpPr>
              <p:cNvPr id="53441" name="Line 4289"/>
              <p:cNvSpPr>
                <a:spLocks noChangeShapeType="1"/>
              </p:cNvSpPr>
              <p:nvPr/>
            </p:nvSpPr>
            <p:spPr bwMode="auto">
              <a:xfrm>
                <a:off x="2321" y="1891"/>
                <a:ext cx="1" cy="18"/>
              </a:xfrm>
              <a:prstGeom prst="line">
                <a:avLst/>
              </a:prstGeom>
              <a:noFill/>
              <a:ln w="9525">
                <a:solidFill>
                  <a:srgbClr val="FF0000"/>
                </a:solidFill>
                <a:round/>
                <a:headEnd/>
                <a:tailEnd/>
              </a:ln>
            </p:spPr>
            <p:txBody>
              <a:bodyPr/>
              <a:lstStyle/>
              <a:p>
                <a:endParaRPr lang="fr-FR"/>
              </a:p>
            </p:txBody>
          </p:sp>
          <p:sp>
            <p:nvSpPr>
              <p:cNvPr id="53442" name="Line 4290"/>
              <p:cNvSpPr>
                <a:spLocks noChangeShapeType="1"/>
              </p:cNvSpPr>
              <p:nvPr/>
            </p:nvSpPr>
            <p:spPr bwMode="auto">
              <a:xfrm flipH="1">
                <a:off x="2303" y="1891"/>
                <a:ext cx="18" cy="1"/>
              </a:xfrm>
              <a:prstGeom prst="line">
                <a:avLst/>
              </a:prstGeom>
              <a:noFill/>
              <a:ln w="9525">
                <a:solidFill>
                  <a:srgbClr val="FF0000"/>
                </a:solidFill>
                <a:round/>
                <a:headEnd/>
                <a:tailEnd/>
              </a:ln>
            </p:spPr>
            <p:txBody>
              <a:bodyPr/>
              <a:lstStyle/>
              <a:p>
                <a:endParaRPr lang="fr-FR"/>
              </a:p>
            </p:txBody>
          </p:sp>
          <p:sp>
            <p:nvSpPr>
              <p:cNvPr id="53443" name="Line 4291"/>
              <p:cNvSpPr>
                <a:spLocks noChangeShapeType="1"/>
              </p:cNvSpPr>
              <p:nvPr/>
            </p:nvSpPr>
            <p:spPr bwMode="auto">
              <a:xfrm>
                <a:off x="2321" y="1891"/>
                <a:ext cx="18" cy="1"/>
              </a:xfrm>
              <a:prstGeom prst="line">
                <a:avLst/>
              </a:prstGeom>
              <a:noFill/>
              <a:ln w="9525">
                <a:solidFill>
                  <a:srgbClr val="FF0000"/>
                </a:solidFill>
                <a:round/>
                <a:headEnd/>
                <a:tailEnd/>
              </a:ln>
            </p:spPr>
            <p:txBody>
              <a:bodyPr/>
              <a:lstStyle/>
              <a:p>
                <a:endParaRPr lang="fr-FR"/>
              </a:p>
            </p:txBody>
          </p:sp>
          <p:sp>
            <p:nvSpPr>
              <p:cNvPr id="53444" name="Rectangle 4292"/>
              <p:cNvSpPr>
                <a:spLocks noChangeArrowheads="1"/>
              </p:cNvSpPr>
              <p:nvPr/>
            </p:nvSpPr>
            <p:spPr bwMode="auto">
              <a:xfrm>
                <a:off x="2309" y="1879"/>
                <a:ext cx="42" cy="42"/>
              </a:xfrm>
              <a:prstGeom prst="rect">
                <a:avLst/>
              </a:prstGeom>
              <a:noFill/>
              <a:ln w="9525">
                <a:noFill/>
                <a:miter lim="800000"/>
                <a:headEnd/>
                <a:tailEnd/>
              </a:ln>
            </p:spPr>
            <p:txBody>
              <a:bodyPr/>
              <a:lstStyle/>
              <a:p>
                <a:endParaRPr lang="fr-FR"/>
              </a:p>
            </p:txBody>
          </p:sp>
          <p:sp>
            <p:nvSpPr>
              <p:cNvPr id="53445" name="Line 4293"/>
              <p:cNvSpPr>
                <a:spLocks noChangeShapeType="1"/>
              </p:cNvSpPr>
              <p:nvPr/>
            </p:nvSpPr>
            <p:spPr bwMode="auto">
              <a:xfrm flipV="1">
                <a:off x="2327" y="1879"/>
                <a:ext cx="1" cy="18"/>
              </a:xfrm>
              <a:prstGeom prst="line">
                <a:avLst/>
              </a:prstGeom>
              <a:noFill/>
              <a:ln w="9525">
                <a:solidFill>
                  <a:srgbClr val="FF0000"/>
                </a:solidFill>
                <a:round/>
                <a:headEnd/>
                <a:tailEnd/>
              </a:ln>
            </p:spPr>
            <p:txBody>
              <a:bodyPr/>
              <a:lstStyle/>
              <a:p>
                <a:endParaRPr lang="fr-FR"/>
              </a:p>
            </p:txBody>
          </p:sp>
          <p:sp>
            <p:nvSpPr>
              <p:cNvPr id="53446" name="Line 4294"/>
              <p:cNvSpPr>
                <a:spLocks noChangeShapeType="1"/>
              </p:cNvSpPr>
              <p:nvPr/>
            </p:nvSpPr>
            <p:spPr bwMode="auto">
              <a:xfrm>
                <a:off x="2327" y="1897"/>
                <a:ext cx="1" cy="18"/>
              </a:xfrm>
              <a:prstGeom prst="line">
                <a:avLst/>
              </a:prstGeom>
              <a:noFill/>
              <a:ln w="9525">
                <a:solidFill>
                  <a:srgbClr val="FF0000"/>
                </a:solidFill>
                <a:round/>
                <a:headEnd/>
                <a:tailEnd/>
              </a:ln>
            </p:spPr>
            <p:txBody>
              <a:bodyPr/>
              <a:lstStyle/>
              <a:p>
                <a:endParaRPr lang="fr-FR"/>
              </a:p>
            </p:txBody>
          </p:sp>
          <p:sp>
            <p:nvSpPr>
              <p:cNvPr id="53447" name="Line 4295"/>
              <p:cNvSpPr>
                <a:spLocks noChangeShapeType="1"/>
              </p:cNvSpPr>
              <p:nvPr/>
            </p:nvSpPr>
            <p:spPr bwMode="auto">
              <a:xfrm flipH="1">
                <a:off x="2309" y="1897"/>
                <a:ext cx="18" cy="1"/>
              </a:xfrm>
              <a:prstGeom prst="line">
                <a:avLst/>
              </a:prstGeom>
              <a:noFill/>
              <a:ln w="9525">
                <a:solidFill>
                  <a:srgbClr val="FF0000"/>
                </a:solidFill>
                <a:round/>
                <a:headEnd/>
                <a:tailEnd/>
              </a:ln>
            </p:spPr>
            <p:txBody>
              <a:bodyPr/>
              <a:lstStyle/>
              <a:p>
                <a:endParaRPr lang="fr-FR"/>
              </a:p>
            </p:txBody>
          </p:sp>
          <p:sp>
            <p:nvSpPr>
              <p:cNvPr id="53448" name="Line 4296"/>
              <p:cNvSpPr>
                <a:spLocks noChangeShapeType="1"/>
              </p:cNvSpPr>
              <p:nvPr/>
            </p:nvSpPr>
            <p:spPr bwMode="auto">
              <a:xfrm>
                <a:off x="2327" y="1897"/>
                <a:ext cx="18" cy="1"/>
              </a:xfrm>
              <a:prstGeom prst="line">
                <a:avLst/>
              </a:prstGeom>
              <a:noFill/>
              <a:ln w="9525">
                <a:solidFill>
                  <a:srgbClr val="FF0000"/>
                </a:solidFill>
                <a:round/>
                <a:headEnd/>
                <a:tailEnd/>
              </a:ln>
            </p:spPr>
            <p:txBody>
              <a:bodyPr/>
              <a:lstStyle/>
              <a:p>
                <a:endParaRPr lang="fr-FR"/>
              </a:p>
            </p:txBody>
          </p:sp>
          <p:sp>
            <p:nvSpPr>
              <p:cNvPr id="53449" name="Rectangle 4297"/>
              <p:cNvSpPr>
                <a:spLocks noChangeArrowheads="1"/>
              </p:cNvSpPr>
              <p:nvPr/>
            </p:nvSpPr>
            <p:spPr bwMode="auto">
              <a:xfrm>
                <a:off x="2321" y="1831"/>
                <a:ext cx="42" cy="42"/>
              </a:xfrm>
              <a:prstGeom prst="rect">
                <a:avLst/>
              </a:prstGeom>
              <a:noFill/>
              <a:ln w="9525">
                <a:noFill/>
                <a:miter lim="800000"/>
                <a:headEnd/>
                <a:tailEnd/>
              </a:ln>
            </p:spPr>
            <p:txBody>
              <a:bodyPr/>
              <a:lstStyle/>
              <a:p>
                <a:endParaRPr lang="fr-FR"/>
              </a:p>
            </p:txBody>
          </p:sp>
          <p:sp>
            <p:nvSpPr>
              <p:cNvPr id="53450" name="Line 4298"/>
              <p:cNvSpPr>
                <a:spLocks noChangeShapeType="1"/>
              </p:cNvSpPr>
              <p:nvPr/>
            </p:nvSpPr>
            <p:spPr bwMode="auto">
              <a:xfrm flipV="1">
                <a:off x="2339" y="1831"/>
                <a:ext cx="1" cy="18"/>
              </a:xfrm>
              <a:prstGeom prst="line">
                <a:avLst/>
              </a:prstGeom>
              <a:noFill/>
              <a:ln w="9525">
                <a:solidFill>
                  <a:srgbClr val="FF0000"/>
                </a:solidFill>
                <a:round/>
                <a:headEnd/>
                <a:tailEnd/>
              </a:ln>
            </p:spPr>
            <p:txBody>
              <a:bodyPr/>
              <a:lstStyle/>
              <a:p>
                <a:endParaRPr lang="fr-FR"/>
              </a:p>
            </p:txBody>
          </p:sp>
          <p:sp>
            <p:nvSpPr>
              <p:cNvPr id="53451" name="Line 4299"/>
              <p:cNvSpPr>
                <a:spLocks noChangeShapeType="1"/>
              </p:cNvSpPr>
              <p:nvPr/>
            </p:nvSpPr>
            <p:spPr bwMode="auto">
              <a:xfrm>
                <a:off x="2339" y="1849"/>
                <a:ext cx="1" cy="18"/>
              </a:xfrm>
              <a:prstGeom prst="line">
                <a:avLst/>
              </a:prstGeom>
              <a:noFill/>
              <a:ln w="9525">
                <a:solidFill>
                  <a:srgbClr val="FF0000"/>
                </a:solidFill>
                <a:round/>
                <a:headEnd/>
                <a:tailEnd/>
              </a:ln>
            </p:spPr>
            <p:txBody>
              <a:bodyPr/>
              <a:lstStyle/>
              <a:p>
                <a:endParaRPr lang="fr-FR"/>
              </a:p>
            </p:txBody>
          </p:sp>
          <p:sp>
            <p:nvSpPr>
              <p:cNvPr id="53452" name="Line 4300"/>
              <p:cNvSpPr>
                <a:spLocks noChangeShapeType="1"/>
              </p:cNvSpPr>
              <p:nvPr/>
            </p:nvSpPr>
            <p:spPr bwMode="auto">
              <a:xfrm flipH="1">
                <a:off x="2321" y="1849"/>
                <a:ext cx="18" cy="1"/>
              </a:xfrm>
              <a:prstGeom prst="line">
                <a:avLst/>
              </a:prstGeom>
              <a:noFill/>
              <a:ln w="9525">
                <a:solidFill>
                  <a:srgbClr val="FF0000"/>
                </a:solidFill>
                <a:round/>
                <a:headEnd/>
                <a:tailEnd/>
              </a:ln>
            </p:spPr>
            <p:txBody>
              <a:bodyPr/>
              <a:lstStyle/>
              <a:p>
                <a:endParaRPr lang="fr-FR"/>
              </a:p>
            </p:txBody>
          </p:sp>
          <p:sp>
            <p:nvSpPr>
              <p:cNvPr id="53453" name="Line 4301"/>
              <p:cNvSpPr>
                <a:spLocks noChangeShapeType="1"/>
              </p:cNvSpPr>
              <p:nvPr/>
            </p:nvSpPr>
            <p:spPr bwMode="auto">
              <a:xfrm>
                <a:off x="2339" y="1849"/>
                <a:ext cx="18" cy="1"/>
              </a:xfrm>
              <a:prstGeom prst="line">
                <a:avLst/>
              </a:prstGeom>
              <a:noFill/>
              <a:ln w="9525">
                <a:solidFill>
                  <a:srgbClr val="FF0000"/>
                </a:solidFill>
                <a:round/>
                <a:headEnd/>
                <a:tailEnd/>
              </a:ln>
            </p:spPr>
            <p:txBody>
              <a:bodyPr/>
              <a:lstStyle/>
              <a:p>
                <a:endParaRPr lang="fr-FR"/>
              </a:p>
            </p:txBody>
          </p:sp>
          <p:sp>
            <p:nvSpPr>
              <p:cNvPr id="53454" name="Rectangle 4302"/>
              <p:cNvSpPr>
                <a:spLocks noChangeArrowheads="1"/>
              </p:cNvSpPr>
              <p:nvPr/>
            </p:nvSpPr>
            <p:spPr bwMode="auto">
              <a:xfrm>
                <a:off x="2333" y="1783"/>
                <a:ext cx="42" cy="42"/>
              </a:xfrm>
              <a:prstGeom prst="rect">
                <a:avLst/>
              </a:prstGeom>
              <a:noFill/>
              <a:ln w="9525">
                <a:noFill/>
                <a:miter lim="800000"/>
                <a:headEnd/>
                <a:tailEnd/>
              </a:ln>
            </p:spPr>
            <p:txBody>
              <a:bodyPr/>
              <a:lstStyle/>
              <a:p>
                <a:endParaRPr lang="fr-FR"/>
              </a:p>
            </p:txBody>
          </p:sp>
          <p:sp>
            <p:nvSpPr>
              <p:cNvPr id="53455" name="Line 4303"/>
              <p:cNvSpPr>
                <a:spLocks noChangeShapeType="1"/>
              </p:cNvSpPr>
              <p:nvPr/>
            </p:nvSpPr>
            <p:spPr bwMode="auto">
              <a:xfrm flipV="1">
                <a:off x="2351" y="1783"/>
                <a:ext cx="1" cy="18"/>
              </a:xfrm>
              <a:prstGeom prst="line">
                <a:avLst/>
              </a:prstGeom>
              <a:noFill/>
              <a:ln w="9525">
                <a:solidFill>
                  <a:srgbClr val="FF0000"/>
                </a:solidFill>
                <a:round/>
                <a:headEnd/>
                <a:tailEnd/>
              </a:ln>
            </p:spPr>
            <p:txBody>
              <a:bodyPr/>
              <a:lstStyle/>
              <a:p>
                <a:endParaRPr lang="fr-FR"/>
              </a:p>
            </p:txBody>
          </p:sp>
          <p:sp>
            <p:nvSpPr>
              <p:cNvPr id="53456" name="Line 4304"/>
              <p:cNvSpPr>
                <a:spLocks noChangeShapeType="1"/>
              </p:cNvSpPr>
              <p:nvPr/>
            </p:nvSpPr>
            <p:spPr bwMode="auto">
              <a:xfrm>
                <a:off x="2351" y="1801"/>
                <a:ext cx="1" cy="18"/>
              </a:xfrm>
              <a:prstGeom prst="line">
                <a:avLst/>
              </a:prstGeom>
              <a:noFill/>
              <a:ln w="9525">
                <a:solidFill>
                  <a:srgbClr val="FF0000"/>
                </a:solidFill>
                <a:round/>
                <a:headEnd/>
                <a:tailEnd/>
              </a:ln>
            </p:spPr>
            <p:txBody>
              <a:bodyPr/>
              <a:lstStyle/>
              <a:p>
                <a:endParaRPr lang="fr-FR"/>
              </a:p>
            </p:txBody>
          </p:sp>
          <p:sp>
            <p:nvSpPr>
              <p:cNvPr id="53457" name="Line 4305"/>
              <p:cNvSpPr>
                <a:spLocks noChangeShapeType="1"/>
              </p:cNvSpPr>
              <p:nvPr/>
            </p:nvSpPr>
            <p:spPr bwMode="auto">
              <a:xfrm flipH="1">
                <a:off x="2333" y="1801"/>
                <a:ext cx="18" cy="1"/>
              </a:xfrm>
              <a:prstGeom prst="line">
                <a:avLst/>
              </a:prstGeom>
              <a:noFill/>
              <a:ln w="9525">
                <a:solidFill>
                  <a:srgbClr val="FF0000"/>
                </a:solidFill>
                <a:round/>
                <a:headEnd/>
                <a:tailEnd/>
              </a:ln>
            </p:spPr>
            <p:txBody>
              <a:bodyPr/>
              <a:lstStyle/>
              <a:p>
                <a:endParaRPr lang="fr-FR"/>
              </a:p>
            </p:txBody>
          </p:sp>
          <p:sp>
            <p:nvSpPr>
              <p:cNvPr id="53458" name="Line 4306"/>
              <p:cNvSpPr>
                <a:spLocks noChangeShapeType="1"/>
              </p:cNvSpPr>
              <p:nvPr/>
            </p:nvSpPr>
            <p:spPr bwMode="auto">
              <a:xfrm>
                <a:off x="2351" y="1801"/>
                <a:ext cx="18" cy="1"/>
              </a:xfrm>
              <a:prstGeom prst="line">
                <a:avLst/>
              </a:prstGeom>
              <a:noFill/>
              <a:ln w="9525">
                <a:solidFill>
                  <a:srgbClr val="FF0000"/>
                </a:solidFill>
                <a:round/>
                <a:headEnd/>
                <a:tailEnd/>
              </a:ln>
            </p:spPr>
            <p:txBody>
              <a:bodyPr/>
              <a:lstStyle/>
              <a:p>
                <a:endParaRPr lang="fr-FR"/>
              </a:p>
            </p:txBody>
          </p:sp>
          <p:sp>
            <p:nvSpPr>
              <p:cNvPr id="53459" name="Rectangle 4307"/>
              <p:cNvSpPr>
                <a:spLocks noChangeArrowheads="1"/>
              </p:cNvSpPr>
              <p:nvPr/>
            </p:nvSpPr>
            <p:spPr bwMode="auto">
              <a:xfrm>
                <a:off x="2339" y="1759"/>
                <a:ext cx="42" cy="42"/>
              </a:xfrm>
              <a:prstGeom prst="rect">
                <a:avLst/>
              </a:prstGeom>
              <a:noFill/>
              <a:ln w="9525">
                <a:noFill/>
                <a:miter lim="800000"/>
                <a:headEnd/>
                <a:tailEnd/>
              </a:ln>
            </p:spPr>
            <p:txBody>
              <a:bodyPr/>
              <a:lstStyle/>
              <a:p>
                <a:endParaRPr lang="fr-FR"/>
              </a:p>
            </p:txBody>
          </p:sp>
          <p:sp>
            <p:nvSpPr>
              <p:cNvPr id="53460" name="Line 4308"/>
              <p:cNvSpPr>
                <a:spLocks noChangeShapeType="1"/>
              </p:cNvSpPr>
              <p:nvPr/>
            </p:nvSpPr>
            <p:spPr bwMode="auto">
              <a:xfrm flipV="1">
                <a:off x="2357" y="1759"/>
                <a:ext cx="1" cy="18"/>
              </a:xfrm>
              <a:prstGeom prst="line">
                <a:avLst/>
              </a:prstGeom>
              <a:noFill/>
              <a:ln w="9525">
                <a:solidFill>
                  <a:srgbClr val="FF0000"/>
                </a:solidFill>
                <a:round/>
                <a:headEnd/>
                <a:tailEnd/>
              </a:ln>
            </p:spPr>
            <p:txBody>
              <a:bodyPr/>
              <a:lstStyle/>
              <a:p>
                <a:endParaRPr lang="fr-FR"/>
              </a:p>
            </p:txBody>
          </p:sp>
          <p:sp>
            <p:nvSpPr>
              <p:cNvPr id="53461" name="Line 4309"/>
              <p:cNvSpPr>
                <a:spLocks noChangeShapeType="1"/>
              </p:cNvSpPr>
              <p:nvPr/>
            </p:nvSpPr>
            <p:spPr bwMode="auto">
              <a:xfrm>
                <a:off x="2357" y="1777"/>
                <a:ext cx="1" cy="18"/>
              </a:xfrm>
              <a:prstGeom prst="line">
                <a:avLst/>
              </a:prstGeom>
              <a:noFill/>
              <a:ln w="9525">
                <a:solidFill>
                  <a:srgbClr val="FF0000"/>
                </a:solidFill>
                <a:round/>
                <a:headEnd/>
                <a:tailEnd/>
              </a:ln>
            </p:spPr>
            <p:txBody>
              <a:bodyPr/>
              <a:lstStyle/>
              <a:p>
                <a:endParaRPr lang="fr-FR"/>
              </a:p>
            </p:txBody>
          </p:sp>
          <p:sp>
            <p:nvSpPr>
              <p:cNvPr id="53462" name="Line 4310"/>
              <p:cNvSpPr>
                <a:spLocks noChangeShapeType="1"/>
              </p:cNvSpPr>
              <p:nvPr/>
            </p:nvSpPr>
            <p:spPr bwMode="auto">
              <a:xfrm flipH="1">
                <a:off x="2339" y="1777"/>
                <a:ext cx="18" cy="1"/>
              </a:xfrm>
              <a:prstGeom prst="line">
                <a:avLst/>
              </a:prstGeom>
              <a:noFill/>
              <a:ln w="9525">
                <a:solidFill>
                  <a:srgbClr val="FF0000"/>
                </a:solidFill>
                <a:round/>
                <a:headEnd/>
                <a:tailEnd/>
              </a:ln>
            </p:spPr>
            <p:txBody>
              <a:bodyPr/>
              <a:lstStyle/>
              <a:p>
                <a:endParaRPr lang="fr-FR"/>
              </a:p>
            </p:txBody>
          </p:sp>
          <p:sp>
            <p:nvSpPr>
              <p:cNvPr id="53463" name="Line 4311"/>
              <p:cNvSpPr>
                <a:spLocks noChangeShapeType="1"/>
              </p:cNvSpPr>
              <p:nvPr/>
            </p:nvSpPr>
            <p:spPr bwMode="auto">
              <a:xfrm>
                <a:off x="2357" y="1777"/>
                <a:ext cx="18" cy="1"/>
              </a:xfrm>
              <a:prstGeom prst="line">
                <a:avLst/>
              </a:prstGeom>
              <a:noFill/>
              <a:ln w="9525">
                <a:solidFill>
                  <a:srgbClr val="FF0000"/>
                </a:solidFill>
                <a:round/>
                <a:headEnd/>
                <a:tailEnd/>
              </a:ln>
            </p:spPr>
            <p:txBody>
              <a:bodyPr/>
              <a:lstStyle/>
              <a:p>
                <a:endParaRPr lang="fr-FR"/>
              </a:p>
            </p:txBody>
          </p:sp>
          <p:sp>
            <p:nvSpPr>
              <p:cNvPr id="53464" name="Rectangle 4312"/>
              <p:cNvSpPr>
                <a:spLocks noChangeArrowheads="1"/>
              </p:cNvSpPr>
              <p:nvPr/>
            </p:nvSpPr>
            <p:spPr bwMode="auto">
              <a:xfrm>
                <a:off x="2351" y="1711"/>
                <a:ext cx="42" cy="42"/>
              </a:xfrm>
              <a:prstGeom prst="rect">
                <a:avLst/>
              </a:prstGeom>
              <a:noFill/>
              <a:ln w="9525">
                <a:noFill/>
                <a:miter lim="800000"/>
                <a:headEnd/>
                <a:tailEnd/>
              </a:ln>
            </p:spPr>
            <p:txBody>
              <a:bodyPr/>
              <a:lstStyle/>
              <a:p>
                <a:endParaRPr lang="fr-FR"/>
              </a:p>
            </p:txBody>
          </p:sp>
          <p:sp>
            <p:nvSpPr>
              <p:cNvPr id="53465" name="Line 4313"/>
              <p:cNvSpPr>
                <a:spLocks noChangeShapeType="1"/>
              </p:cNvSpPr>
              <p:nvPr/>
            </p:nvSpPr>
            <p:spPr bwMode="auto">
              <a:xfrm flipV="1">
                <a:off x="2369" y="1711"/>
                <a:ext cx="1" cy="18"/>
              </a:xfrm>
              <a:prstGeom prst="line">
                <a:avLst/>
              </a:prstGeom>
              <a:noFill/>
              <a:ln w="9525">
                <a:solidFill>
                  <a:srgbClr val="FF0000"/>
                </a:solidFill>
                <a:round/>
                <a:headEnd/>
                <a:tailEnd/>
              </a:ln>
            </p:spPr>
            <p:txBody>
              <a:bodyPr/>
              <a:lstStyle/>
              <a:p>
                <a:endParaRPr lang="fr-FR"/>
              </a:p>
            </p:txBody>
          </p:sp>
          <p:sp>
            <p:nvSpPr>
              <p:cNvPr id="53466" name="Line 4314"/>
              <p:cNvSpPr>
                <a:spLocks noChangeShapeType="1"/>
              </p:cNvSpPr>
              <p:nvPr/>
            </p:nvSpPr>
            <p:spPr bwMode="auto">
              <a:xfrm>
                <a:off x="2369" y="1729"/>
                <a:ext cx="1" cy="18"/>
              </a:xfrm>
              <a:prstGeom prst="line">
                <a:avLst/>
              </a:prstGeom>
              <a:noFill/>
              <a:ln w="9525">
                <a:solidFill>
                  <a:srgbClr val="FF0000"/>
                </a:solidFill>
                <a:round/>
                <a:headEnd/>
                <a:tailEnd/>
              </a:ln>
            </p:spPr>
            <p:txBody>
              <a:bodyPr/>
              <a:lstStyle/>
              <a:p>
                <a:endParaRPr lang="fr-FR"/>
              </a:p>
            </p:txBody>
          </p:sp>
          <p:sp>
            <p:nvSpPr>
              <p:cNvPr id="53467" name="Line 4315"/>
              <p:cNvSpPr>
                <a:spLocks noChangeShapeType="1"/>
              </p:cNvSpPr>
              <p:nvPr/>
            </p:nvSpPr>
            <p:spPr bwMode="auto">
              <a:xfrm flipH="1">
                <a:off x="2351" y="1729"/>
                <a:ext cx="18" cy="1"/>
              </a:xfrm>
              <a:prstGeom prst="line">
                <a:avLst/>
              </a:prstGeom>
              <a:noFill/>
              <a:ln w="9525">
                <a:solidFill>
                  <a:srgbClr val="FF0000"/>
                </a:solidFill>
                <a:round/>
                <a:headEnd/>
                <a:tailEnd/>
              </a:ln>
            </p:spPr>
            <p:txBody>
              <a:bodyPr/>
              <a:lstStyle/>
              <a:p>
                <a:endParaRPr lang="fr-FR"/>
              </a:p>
            </p:txBody>
          </p:sp>
          <p:sp>
            <p:nvSpPr>
              <p:cNvPr id="53468" name="Line 4316"/>
              <p:cNvSpPr>
                <a:spLocks noChangeShapeType="1"/>
              </p:cNvSpPr>
              <p:nvPr/>
            </p:nvSpPr>
            <p:spPr bwMode="auto">
              <a:xfrm>
                <a:off x="2369" y="1729"/>
                <a:ext cx="18" cy="1"/>
              </a:xfrm>
              <a:prstGeom prst="line">
                <a:avLst/>
              </a:prstGeom>
              <a:noFill/>
              <a:ln w="9525">
                <a:solidFill>
                  <a:srgbClr val="FF0000"/>
                </a:solidFill>
                <a:round/>
                <a:headEnd/>
                <a:tailEnd/>
              </a:ln>
            </p:spPr>
            <p:txBody>
              <a:bodyPr/>
              <a:lstStyle/>
              <a:p>
                <a:endParaRPr lang="fr-FR"/>
              </a:p>
            </p:txBody>
          </p:sp>
          <p:sp>
            <p:nvSpPr>
              <p:cNvPr id="53469" name="Rectangle 4317"/>
              <p:cNvSpPr>
                <a:spLocks noChangeArrowheads="1"/>
              </p:cNvSpPr>
              <p:nvPr/>
            </p:nvSpPr>
            <p:spPr bwMode="auto">
              <a:xfrm>
                <a:off x="2363" y="1657"/>
                <a:ext cx="42" cy="42"/>
              </a:xfrm>
              <a:prstGeom prst="rect">
                <a:avLst/>
              </a:prstGeom>
              <a:noFill/>
              <a:ln w="9525">
                <a:noFill/>
                <a:miter lim="800000"/>
                <a:headEnd/>
                <a:tailEnd/>
              </a:ln>
            </p:spPr>
            <p:txBody>
              <a:bodyPr/>
              <a:lstStyle/>
              <a:p>
                <a:endParaRPr lang="fr-FR"/>
              </a:p>
            </p:txBody>
          </p:sp>
          <p:sp>
            <p:nvSpPr>
              <p:cNvPr id="53470" name="Line 4318"/>
              <p:cNvSpPr>
                <a:spLocks noChangeShapeType="1"/>
              </p:cNvSpPr>
              <p:nvPr/>
            </p:nvSpPr>
            <p:spPr bwMode="auto">
              <a:xfrm flipV="1">
                <a:off x="2381" y="1657"/>
                <a:ext cx="1" cy="18"/>
              </a:xfrm>
              <a:prstGeom prst="line">
                <a:avLst/>
              </a:prstGeom>
              <a:noFill/>
              <a:ln w="9525">
                <a:solidFill>
                  <a:srgbClr val="FF0000"/>
                </a:solidFill>
                <a:round/>
                <a:headEnd/>
                <a:tailEnd/>
              </a:ln>
            </p:spPr>
            <p:txBody>
              <a:bodyPr/>
              <a:lstStyle/>
              <a:p>
                <a:endParaRPr lang="fr-FR"/>
              </a:p>
            </p:txBody>
          </p:sp>
          <p:sp>
            <p:nvSpPr>
              <p:cNvPr id="53471" name="Line 4319"/>
              <p:cNvSpPr>
                <a:spLocks noChangeShapeType="1"/>
              </p:cNvSpPr>
              <p:nvPr/>
            </p:nvSpPr>
            <p:spPr bwMode="auto">
              <a:xfrm>
                <a:off x="2381" y="1675"/>
                <a:ext cx="1" cy="18"/>
              </a:xfrm>
              <a:prstGeom prst="line">
                <a:avLst/>
              </a:prstGeom>
              <a:noFill/>
              <a:ln w="9525">
                <a:solidFill>
                  <a:srgbClr val="FF0000"/>
                </a:solidFill>
                <a:round/>
                <a:headEnd/>
                <a:tailEnd/>
              </a:ln>
            </p:spPr>
            <p:txBody>
              <a:bodyPr/>
              <a:lstStyle/>
              <a:p>
                <a:endParaRPr lang="fr-FR"/>
              </a:p>
            </p:txBody>
          </p:sp>
          <p:sp>
            <p:nvSpPr>
              <p:cNvPr id="53472" name="Line 4320"/>
              <p:cNvSpPr>
                <a:spLocks noChangeShapeType="1"/>
              </p:cNvSpPr>
              <p:nvPr/>
            </p:nvSpPr>
            <p:spPr bwMode="auto">
              <a:xfrm flipH="1">
                <a:off x="2363" y="1675"/>
                <a:ext cx="18" cy="1"/>
              </a:xfrm>
              <a:prstGeom prst="line">
                <a:avLst/>
              </a:prstGeom>
              <a:noFill/>
              <a:ln w="9525">
                <a:solidFill>
                  <a:srgbClr val="FF0000"/>
                </a:solidFill>
                <a:round/>
                <a:headEnd/>
                <a:tailEnd/>
              </a:ln>
            </p:spPr>
            <p:txBody>
              <a:bodyPr/>
              <a:lstStyle/>
              <a:p>
                <a:endParaRPr lang="fr-FR"/>
              </a:p>
            </p:txBody>
          </p:sp>
          <p:sp>
            <p:nvSpPr>
              <p:cNvPr id="53473" name="Line 4321"/>
              <p:cNvSpPr>
                <a:spLocks noChangeShapeType="1"/>
              </p:cNvSpPr>
              <p:nvPr/>
            </p:nvSpPr>
            <p:spPr bwMode="auto">
              <a:xfrm>
                <a:off x="2381" y="1675"/>
                <a:ext cx="18" cy="1"/>
              </a:xfrm>
              <a:prstGeom prst="line">
                <a:avLst/>
              </a:prstGeom>
              <a:noFill/>
              <a:ln w="9525">
                <a:solidFill>
                  <a:srgbClr val="FF0000"/>
                </a:solidFill>
                <a:round/>
                <a:headEnd/>
                <a:tailEnd/>
              </a:ln>
            </p:spPr>
            <p:txBody>
              <a:bodyPr/>
              <a:lstStyle/>
              <a:p>
                <a:endParaRPr lang="fr-FR"/>
              </a:p>
            </p:txBody>
          </p:sp>
          <p:sp>
            <p:nvSpPr>
              <p:cNvPr id="53474" name="Rectangle 4322"/>
              <p:cNvSpPr>
                <a:spLocks noChangeArrowheads="1"/>
              </p:cNvSpPr>
              <p:nvPr/>
            </p:nvSpPr>
            <p:spPr bwMode="auto">
              <a:xfrm>
                <a:off x="2375" y="1609"/>
                <a:ext cx="42" cy="42"/>
              </a:xfrm>
              <a:prstGeom prst="rect">
                <a:avLst/>
              </a:prstGeom>
              <a:noFill/>
              <a:ln w="9525">
                <a:noFill/>
                <a:miter lim="800000"/>
                <a:headEnd/>
                <a:tailEnd/>
              </a:ln>
            </p:spPr>
            <p:txBody>
              <a:bodyPr/>
              <a:lstStyle/>
              <a:p>
                <a:endParaRPr lang="fr-FR"/>
              </a:p>
            </p:txBody>
          </p:sp>
          <p:sp>
            <p:nvSpPr>
              <p:cNvPr id="53475" name="Line 4323"/>
              <p:cNvSpPr>
                <a:spLocks noChangeShapeType="1"/>
              </p:cNvSpPr>
              <p:nvPr/>
            </p:nvSpPr>
            <p:spPr bwMode="auto">
              <a:xfrm flipV="1">
                <a:off x="2393" y="1609"/>
                <a:ext cx="1" cy="18"/>
              </a:xfrm>
              <a:prstGeom prst="line">
                <a:avLst/>
              </a:prstGeom>
              <a:noFill/>
              <a:ln w="9525">
                <a:solidFill>
                  <a:srgbClr val="FF0000"/>
                </a:solidFill>
                <a:round/>
                <a:headEnd/>
                <a:tailEnd/>
              </a:ln>
            </p:spPr>
            <p:txBody>
              <a:bodyPr/>
              <a:lstStyle/>
              <a:p>
                <a:endParaRPr lang="fr-FR"/>
              </a:p>
            </p:txBody>
          </p:sp>
          <p:sp>
            <p:nvSpPr>
              <p:cNvPr id="53476" name="Line 4324"/>
              <p:cNvSpPr>
                <a:spLocks noChangeShapeType="1"/>
              </p:cNvSpPr>
              <p:nvPr/>
            </p:nvSpPr>
            <p:spPr bwMode="auto">
              <a:xfrm>
                <a:off x="2393" y="1627"/>
                <a:ext cx="1" cy="18"/>
              </a:xfrm>
              <a:prstGeom prst="line">
                <a:avLst/>
              </a:prstGeom>
              <a:noFill/>
              <a:ln w="9525">
                <a:solidFill>
                  <a:srgbClr val="FF0000"/>
                </a:solidFill>
                <a:round/>
                <a:headEnd/>
                <a:tailEnd/>
              </a:ln>
            </p:spPr>
            <p:txBody>
              <a:bodyPr/>
              <a:lstStyle/>
              <a:p>
                <a:endParaRPr lang="fr-FR"/>
              </a:p>
            </p:txBody>
          </p:sp>
          <p:sp>
            <p:nvSpPr>
              <p:cNvPr id="53477" name="Line 4325"/>
              <p:cNvSpPr>
                <a:spLocks noChangeShapeType="1"/>
              </p:cNvSpPr>
              <p:nvPr/>
            </p:nvSpPr>
            <p:spPr bwMode="auto">
              <a:xfrm flipH="1">
                <a:off x="2375" y="1627"/>
                <a:ext cx="18" cy="1"/>
              </a:xfrm>
              <a:prstGeom prst="line">
                <a:avLst/>
              </a:prstGeom>
              <a:noFill/>
              <a:ln w="9525">
                <a:solidFill>
                  <a:srgbClr val="FF0000"/>
                </a:solidFill>
                <a:round/>
                <a:headEnd/>
                <a:tailEnd/>
              </a:ln>
            </p:spPr>
            <p:txBody>
              <a:bodyPr/>
              <a:lstStyle/>
              <a:p>
                <a:endParaRPr lang="fr-FR"/>
              </a:p>
            </p:txBody>
          </p:sp>
          <p:sp>
            <p:nvSpPr>
              <p:cNvPr id="53478" name="Line 4326"/>
              <p:cNvSpPr>
                <a:spLocks noChangeShapeType="1"/>
              </p:cNvSpPr>
              <p:nvPr/>
            </p:nvSpPr>
            <p:spPr bwMode="auto">
              <a:xfrm>
                <a:off x="2393" y="1627"/>
                <a:ext cx="18" cy="1"/>
              </a:xfrm>
              <a:prstGeom prst="line">
                <a:avLst/>
              </a:prstGeom>
              <a:noFill/>
              <a:ln w="9525">
                <a:solidFill>
                  <a:srgbClr val="FF0000"/>
                </a:solidFill>
                <a:round/>
                <a:headEnd/>
                <a:tailEnd/>
              </a:ln>
            </p:spPr>
            <p:txBody>
              <a:bodyPr/>
              <a:lstStyle/>
              <a:p>
                <a:endParaRPr lang="fr-FR"/>
              </a:p>
            </p:txBody>
          </p:sp>
          <p:sp>
            <p:nvSpPr>
              <p:cNvPr id="53479" name="Rectangle 4327"/>
              <p:cNvSpPr>
                <a:spLocks noChangeArrowheads="1"/>
              </p:cNvSpPr>
              <p:nvPr/>
            </p:nvSpPr>
            <p:spPr bwMode="auto">
              <a:xfrm>
                <a:off x="2381" y="1555"/>
                <a:ext cx="42" cy="42"/>
              </a:xfrm>
              <a:prstGeom prst="rect">
                <a:avLst/>
              </a:prstGeom>
              <a:noFill/>
              <a:ln w="9525">
                <a:noFill/>
                <a:miter lim="800000"/>
                <a:headEnd/>
                <a:tailEnd/>
              </a:ln>
            </p:spPr>
            <p:txBody>
              <a:bodyPr/>
              <a:lstStyle/>
              <a:p>
                <a:endParaRPr lang="fr-FR"/>
              </a:p>
            </p:txBody>
          </p:sp>
          <p:sp>
            <p:nvSpPr>
              <p:cNvPr id="53480" name="Line 4328"/>
              <p:cNvSpPr>
                <a:spLocks noChangeShapeType="1"/>
              </p:cNvSpPr>
              <p:nvPr/>
            </p:nvSpPr>
            <p:spPr bwMode="auto">
              <a:xfrm flipV="1">
                <a:off x="2399" y="1555"/>
                <a:ext cx="1" cy="18"/>
              </a:xfrm>
              <a:prstGeom prst="line">
                <a:avLst/>
              </a:prstGeom>
              <a:noFill/>
              <a:ln w="9525">
                <a:solidFill>
                  <a:srgbClr val="FF0000"/>
                </a:solidFill>
                <a:round/>
                <a:headEnd/>
                <a:tailEnd/>
              </a:ln>
            </p:spPr>
            <p:txBody>
              <a:bodyPr/>
              <a:lstStyle/>
              <a:p>
                <a:endParaRPr lang="fr-FR"/>
              </a:p>
            </p:txBody>
          </p:sp>
          <p:sp>
            <p:nvSpPr>
              <p:cNvPr id="53481" name="Line 4329"/>
              <p:cNvSpPr>
                <a:spLocks noChangeShapeType="1"/>
              </p:cNvSpPr>
              <p:nvPr/>
            </p:nvSpPr>
            <p:spPr bwMode="auto">
              <a:xfrm>
                <a:off x="2399" y="1573"/>
                <a:ext cx="1" cy="18"/>
              </a:xfrm>
              <a:prstGeom prst="line">
                <a:avLst/>
              </a:prstGeom>
              <a:noFill/>
              <a:ln w="9525">
                <a:solidFill>
                  <a:srgbClr val="FF0000"/>
                </a:solidFill>
                <a:round/>
                <a:headEnd/>
                <a:tailEnd/>
              </a:ln>
            </p:spPr>
            <p:txBody>
              <a:bodyPr/>
              <a:lstStyle/>
              <a:p>
                <a:endParaRPr lang="fr-FR"/>
              </a:p>
            </p:txBody>
          </p:sp>
          <p:sp>
            <p:nvSpPr>
              <p:cNvPr id="53482" name="Line 4330"/>
              <p:cNvSpPr>
                <a:spLocks noChangeShapeType="1"/>
              </p:cNvSpPr>
              <p:nvPr/>
            </p:nvSpPr>
            <p:spPr bwMode="auto">
              <a:xfrm flipH="1">
                <a:off x="2381" y="1573"/>
                <a:ext cx="18" cy="1"/>
              </a:xfrm>
              <a:prstGeom prst="line">
                <a:avLst/>
              </a:prstGeom>
              <a:noFill/>
              <a:ln w="9525">
                <a:solidFill>
                  <a:srgbClr val="FF0000"/>
                </a:solidFill>
                <a:round/>
                <a:headEnd/>
                <a:tailEnd/>
              </a:ln>
            </p:spPr>
            <p:txBody>
              <a:bodyPr/>
              <a:lstStyle/>
              <a:p>
                <a:endParaRPr lang="fr-FR"/>
              </a:p>
            </p:txBody>
          </p:sp>
          <p:sp>
            <p:nvSpPr>
              <p:cNvPr id="53483" name="Line 4331"/>
              <p:cNvSpPr>
                <a:spLocks noChangeShapeType="1"/>
              </p:cNvSpPr>
              <p:nvPr/>
            </p:nvSpPr>
            <p:spPr bwMode="auto">
              <a:xfrm>
                <a:off x="2399" y="1573"/>
                <a:ext cx="18" cy="1"/>
              </a:xfrm>
              <a:prstGeom prst="line">
                <a:avLst/>
              </a:prstGeom>
              <a:noFill/>
              <a:ln w="9525">
                <a:solidFill>
                  <a:srgbClr val="FF0000"/>
                </a:solidFill>
                <a:round/>
                <a:headEnd/>
                <a:tailEnd/>
              </a:ln>
            </p:spPr>
            <p:txBody>
              <a:bodyPr/>
              <a:lstStyle/>
              <a:p>
                <a:endParaRPr lang="fr-FR"/>
              </a:p>
            </p:txBody>
          </p:sp>
          <p:sp>
            <p:nvSpPr>
              <p:cNvPr id="53484" name="Rectangle 4332"/>
              <p:cNvSpPr>
                <a:spLocks noChangeArrowheads="1"/>
              </p:cNvSpPr>
              <p:nvPr/>
            </p:nvSpPr>
            <p:spPr bwMode="auto">
              <a:xfrm>
                <a:off x="2393" y="1495"/>
                <a:ext cx="42" cy="42"/>
              </a:xfrm>
              <a:prstGeom prst="rect">
                <a:avLst/>
              </a:prstGeom>
              <a:noFill/>
              <a:ln w="9525">
                <a:noFill/>
                <a:miter lim="800000"/>
                <a:headEnd/>
                <a:tailEnd/>
              </a:ln>
            </p:spPr>
            <p:txBody>
              <a:bodyPr/>
              <a:lstStyle/>
              <a:p>
                <a:endParaRPr lang="fr-FR"/>
              </a:p>
            </p:txBody>
          </p:sp>
          <p:sp>
            <p:nvSpPr>
              <p:cNvPr id="53485" name="Line 4333"/>
              <p:cNvSpPr>
                <a:spLocks noChangeShapeType="1"/>
              </p:cNvSpPr>
              <p:nvPr/>
            </p:nvSpPr>
            <p:spPr bwMode="auto">
              <a:xfrm flipV="1">
                <a:off x="2411" y="1495"/>
                <a:ext cx="1" cy="18"/>
              </a:xfrm>
              <a:prstGeom prst="line">
                <a:avLst/>
              </a:prstGeom>
              <a:noFill/>
              <a:ln w="9525">
                <a:solidFill>
                  <a:srgbClr val="FF0000"/>
                </a:solidFill>
                <a:round/>
                <a:headEnd/>
                <a:tailEnd/>
              </a:ln>
            </p:spPr>
            <p:txBody>
              <a:bodyPr/>
              <a:lstStyle/>
              <a:p>
                <a:endParaRPr lang="fr-FR"/>
              </a:p>
            </p:txBody>
          </p:sp>
          <p:sp>
            <p:nvSpPr>
              <p:cNvPr id="53486" name="Line 4334"/>
              <p:cNvSpPr>
                <a:spLocks noChangeShapeType="1"/>
              </p:cNvSpPr>
              <p:nvPr/>
            </p:nvSpPr>
            <p:spPr bwMode="auto">
              <a:xfrm>
                <a:off x="2411" y="1513"/>
                <a:ext cx="1" cy="18"/>
              </a:xfrm>
              <a:prstGeom prst="line">
                <a:avLst/>
              </a:prstGeom>
              <a:noFill/>
              <a:ln w="9525">
                <a:solidFill>
                  <a:srgbClr val="FF0000"/>
                </a:solidFill>
                <a:round/>
                <a:headEnd/>
                <a:tailEnd/>
              </a:ln>
            </p:spPr>
            <p:txBody>
              <a:bodyPr/>
              <a:lstStyle/>
              <a:p>
                <a:endParaRPr lang="fr-FR"/>
              </a:p>
            </p:txBody>
          </p:sp>
          <p:sp>
            <p:nvSpPr>
              <p:cNvPr id="53487" name="Line 4335"/>
              <p:cNvSpPr>
                <a:spLocks noChangeShapeType="1"/>
              </p:cNvSpPr>
              <p:nvPr/>
            </p:nvSpPr>
            <p:spPr bwMode="auto">
              <a:xfrm flipH="1">
                <a:off x="2393" y="1513"/>
                <a:ext cx="18" cy="1"/>
              </a:xfrm>
              <a:prstGeom prst="line">
                <a:avLst/>
              </a:prstGeom>
              <a:noFill/>
              <a:ln w="9525">
                <a:solidFill>
                  <a:srgbClr val="FF0000"/>
                </a:solidFill>
                <a:round/>
                <a:headEnd/>
                <a:tailEnd/>
              </a:ln>
            </p:spPr>
            <p:txBody>
              <a:bodyPr/>
              <a:lstStyle/>
              <a:p>
                <a:endParaRPr lang="fr-FR"/>
              </a:p>
            </p:txBody>
          </p:sp>
          <p:sp>
            <p:nvSpPr>
              <p:cNvPr id="53488" name="Line 4336"/>
              <p:cNvSpPr>
                <a:spLocks noChangeShapeType="1"/>
              </p:cNvSpPr>
              <p:nvPr/>
            </p:nvSpPr>
            <p:spPr bwMode="auto">
              <a:xfrm>
                <a:off x="2411" y="1513"/>
                <a:ext cx="18" cy="1"/>
              </a:xfrm>
              <a:prstGeom prst="line">
                <a:avLst/>
              </a:prstGeom>
              <a:noFill/>
              <a:ln w="9525">
                <a:solidFill>
                  <a:srgbClr val="FF0000"/>
                </a:solidFill>
                <a:round/>
                <a:headEnd/>
                <a:tailEnd/>
              </a:ln>
            </p:spPr>
            <p:txBody>
              <a:bodyPr/>
              <a:lstStyle/>
              <a:p>
                <a:endParaRPr lang="fr-FR"/>
              </a:p>
            </p:txBody>
          </p:sp>
          <p:sp>
            <p:nvSpPr>
              <p:cNvPr id="53489" name="Rectangle 4337"/>
              <p:cNvSpPr>
                <a:spLocks noChangeArrowheads="1"/>
              </p:cNvSpPr>
              <p:nvPr/>
            </p:nvSpPr>
            <p:spPr bwMode="auto">
              <a:xfrm>
                <a:off x="2405" y="1435"/>
                <a:ext cx="42" cy="42"/>
              </a:xfrm>
              <a:prstGeom prst="rect">
                <a:avLst/>
              </a:prstGeom>
              <a:noFill/>
              <a:ln w="9525">
                <a:noFill/>
                <a:miter lim="800000"/>
                <a:headEnd/>
                <a:tailEnd/>
              </a:ln>
            </p:spPr>
            <p:txBody>
              <a:bodyPr/>
              <a:lstStyle/>
              <a:p>
                <a:endParaRPr lang="fr-FR"/>
              </a:p>
            </p:txBody>
          </p:sp>
          <p:sp>
            <p:nvSpPr>
              <p:cNvPr id="53490" name="Line 4338"/>
              <p:cNvSpPr>
                <a:spLocks noChangeShapeType="1"/>
              </p:cNvSpPr>
              <p:nvPr/>
            </p:nvSpPr>
            <p:spPr bwMode="auto">
              <a:xfrm flipV="1">
                <a:off x="2423" y="1435"/>
                <a:ext cx="1" cy="18"/>
              </a:xfrm>
              <a:prstGeom prst="line">
                <a:avLst/>
              </a:prstGeom>
              <a:noFill/>
              <a:ln w="9525">
                <a:solidFill>
                  <a:srgbClr val="FF0000"/>
                </a:solidFill>
                <a:round/>
                <a:headEnd/>
                <a:tailEnd/>
              </a:ln>
            </p:spPr>
            <p:txBody>
              <a:bodyPr/>
              <a:lstStyle/>
              <a:p>
                <a:endParaRPr lang="fr-FR"/>
              </a:p>
            </p:txBody>
          </p:sp>
          <p:sp>
            <p:nvSpPr>
              <p:cNvPr id="53491" name="Line 4339"/>
              <p:cNvSpPr>
                <a:spLocks noChangeShapeType="1"/>
              </p:cNvSpPr>
              <p:nvPr/>
            </p:nvSpPr>
            <p:spPr bwMode="auto">
              <a:xfrm>
                <a:off x="2423" y="1453"/>
                <a:ext cx="1" cy="18"/>
              </a:xfrm>
              <a:prstGeom prst="line">
                <a:avLst/>
              </a:prstGeom>
              <a:noFill/>
              <a:ln w="9525">
                <a:solidFill>
                  <a:srgbClr val="FF0000"/>
                </a:solidFill>
                <a:round/>
                <a:headEnd/>
                <a:tailEnd/>
              </a:ln>
            </p:spPr>
            <p:txBody>
              <a:bodyPr/>
              <a:lstStyle/>
              <a:p>
                <a:endParaRPr lang="fr-FR"/>
              </a:p>
            </p:txBody>
          </p:sp>
          <p:sp>
            <p:nvSpPr>
              <p:cNvPr id="53492" name="Line 4340"/>
              <p:cNvSpPr>
                <a:spLocks noChangeShapeType="1"/>
              </p:cNvSpPr>
              <p:nvPr/>
            </p:nvSpPr>
            <p:spPr bwMode="auto">
              <a:xfrm flipH="1">
                <a:off x="2405" y="1453"/>
                <a:ext cx="18" cy="1"/>
              </a:xfrm>
              <a:prstGeom prst="line">
                <a:avLst/>
              </a:prstGeom>
              <a:noFill/>
              <a:ln w="9525">
                <a:solidFill>
                  <a:srgbClr val="FF0000"/>
                </a:solidFill>
                <a:round/>
                <a:headEnd/>
                <a:tailEnd/>
              </a:ln>
            </p:spPr>
            <p:txBody>
              <a:bodyPr/>
              <a:lstStyle/>
              <a:p>
                <a:endParaRPr lang="fr-FR"/>
              </a:p>
            </p:txBody>
          </p:sp>
          <p:sp>
            <p:nvSpPr>
              <p:cNvPr id="53493" name="Line 4341"/>
              <p:cNvSpPr>
                <a:spLocks noChangeShapeType="1"/>
              </p:cNvSpPr>
              <p:nvPr/>
            </p:nvSpPr>
            <p:spPr bwMode="auto">
              <a:xfrm>
                <a:off x="2423" y="1453"/>
                <a:ext cx="18" cy="1"/>
              </a:xfrm>
              <a:prstGeom prst="line">
                <a:avLst/>
              </a:prstGeom>
              <a:noFill/>
              <a:ln w="9525">
                <a:solidFill>
                  <a:srgbClr val="FF0000"/>
                </a:solidFill>
                <a:round/>
                <a:headEnd/>
                <a:tailEnd/>
              </a:ln>
            </p:spPr>
            <p:txBody>
              <a:bodyPr/>
              <a:lstStyle/>
              <a:p>
                <a:endParaRPr lang="fr-FR"/>
              </a:p>
            </p:txBody>
          </p:sp>
          <p:sp>
            <p:nvSpPr>
              <p:cNvPr id="53494" name="Rectangle 4342"/>
              <p:cNvSpPr>
                <a:spLocks noChangeArrowheads="1"/>
              </p:cNvSpPr>
              <p:nvPr/>
            </p:nvSpPr>
            <p:spPr bwMode="auto">
              <a:xfrm>
                <a:off x="2411" y="1381"/>
                <a:ext cx="42" cy="42"/>
              </a:xfrm>
              <a:prstGeom prst="rect">
                <a:avLst/>
              </a:prstGeom>
              <a:noFill/>
              <a:ln w="9525">
                <a:noFill/>
                <a:miter lim="800000"/>
                <a:headEnd/>
                <a:tailEnd/>
              </a:ln>
            </p:spPr>
            <p:txBody>
              <a:bodyPr/>
              <a:lstStyle/>
              <a:p>
                <a:endParaRPr lang="fr-FR"/>
              </a:p>
            </p:txBody>
          </p:sp>
          <p:sp>
            <p:nvSpPr>
              <p:cNvPr id="53495" name="Line 4343"/>
              <p:cNvSpPr>
                <a:spLocks noChangeShapeType="1"/>
              </p:cNvSpPr>
              <p:nvPr/>
            </p:nvSpPr>
            <p:spPr bwMode="auto">
              <a:xfrm flipV="1">
                <a:off x="2429" y="1381"/>
                <a:ext cx="1" cy="18"/>
              </a:xfrm>
              <a:prstGeom prst="line">
                <a:avLst/>
              </a:prstGeom>
              <a:noFill/>
              <a:ln w="9525">
                <a:solidFill>
                  <a:srgbClr val="FF0000"/>
                </a:solidFill>
                <a:round/>
                <a:headEnd/>
                <a:tailEnd/>
              </a:ln>
            </p:spPr>
            <p:txBody>
              <a:bodyPr/>
              <a:lstStyle/>
              <a:p>
                <a:endParaRPr lang="fr-FR"/>
              </a:p>
            </p:txBody>
          </p:sp>
          <p:sp>
            <p:nvSpPr>
              <p:cNvPr id="53496" name="Line 4344"/>
              <p:cNvSpPr>
                <a:spLocks noChangeShapeType="1"/>
              </p:cNvSpPr>
              <p:nvPr/>
            </p:nvSpPr>
            <p:spPr bwMode="auto">
              <a:xfrm>
                <a:off x="2429" y="1399"/>
                <a:ext cx="1" cy="18"/>
              </a:xfrm>
              <a:prstGeom prst="line">
                <a:avLst/>
              </a:prstGeom>
              <a:noFill/>
              <a:ln w="9525">
                <a:solidFill>
                  <a:srgbClr val="FF0000"/>
                </a:solidFill>
                <a:round/>
                <a:headEnd/>
                <a:tailEnd/>
              </a:ln>
            </p:spPr>
            <p:txBody>
              <a:bodyPr/>
              <a:lstStyle/>
              <a:p>
                <a:endParaRPr lang="fr-FR"/>
              </a:p>
            </p:txBody>
          </p:sp>
          <p:sp>
            <p:nvSpPr>
              <p:cNvPr id="53497" name="Line 4345"/>
              <p:cNvSpPr>
                <a:spLocks noChangeShapeType="1"/>
              </p:cNvSpPr>
              <p:nvPr/>
            </p:nvSpPr>
            <p:spPr bwMode="auto">
              <a:xfrm flipH="1">
                <a:off x="2411" y="1399"/>
                <a:ext cx="18" cy="1"/>
              </a:xfrm>
              <a:prstGeom prst="line">
                <a:avLst/>
              </a:prstGeom>
              <a:noFill/>
              <a:ln w="9525">
                <a:solidFill>
                  <a:srgbClr val="FF0000"/>
                </a:solidFill>
                <a:round/>
                <a:headEnd/>
                <a:tailEnd/>
              </a:ln>
            </p:spPr>
            <p:txBody>
              <a:bodyPr/>
              <a:lstStyle/>
              <a:p>
                <a:endParaRPr lang="fr-FR"/>
              </a:p>
            </p:txBody>
          </p:sp>
          <p:sp>
            <p:nvSpPr>
              <p:cNvPr id="53498" name="Line 4346"/>
              <p:cNvSpPr>
                <a:spLocks noChangeShapeType="1"/>
              </p:cNvSpPr>
              <p:nvPr/>
            </p:nvSpPr>
            <p:spPr bwMode="auto">
              <a:xfrm>
                <a:off x="2429" y="1399"/>
                <a:ext cx="18" cy="1"/>
              </a:xfrm>
              <a:prstGeom prst="line">
                <a:avLst/>
              </a:prstGeom>
              <a:noFill/>
              <a:ln w="9525">
                <a:solidFill>
                  <a:srgbClr val="FF0000"/>
                </a:solidFill>
                <a:round/>
                <a:headEnd/>
                <a:tailEnd/>
              </a:ln>
            </p:spPr>
            <p:txBody>
              <a:bodyPr/>
              <a:lstStyle/>
              <a:p>
                <a:endParaRPr lang="fr-FR"/>
              </a:p>
            </p:txBody>
          </p:sp>
          <p:sp>
            <p:nvSpPr>
              <p:cNvPr id="53499" name="Rectangle 4347"/>
              <p:cNvSpPr>
                <a:spLocks noChangeArrowheads="1"/>
              </p:cNvSpPr>
              <p:nvPr/>
            </p:nvSpPr>
            <p:spPr bwMode="auto">
              <a:xfrm>
                <a:off x="2423" y="1351"/>
                <a:ext cx="42" cy="42"/>
              </a:xfrm>
              <a:prstGeom prst="rect">
                <a:avLst/>
              </a:prstGeom>
              <a:noFill/>
              <a:ln w="9525">
                <a:noFill/>
                <a:miter lim="800000"/>
                <a:headEnd/>
                <a:tailEnd/>
              </a:ln>
            </p:spPr>
            <p:txBody>
              <a:bodyPr/>
              <a:lstStyle/>
              <a:p>
                <a:endParaRPr lang="fr-FR"/>
              </a:p>
            </p:txBody>
          </p:sp>
          <p:sp>
            <p:nvSpPr>
              <p:cNvPr id="53500" name="Line 4348"/>
              <p:cNvSpPr>
                <a:spLocks noChangeShapeType="1"/>
              </p:cNvSpPr>
              <p:nvPr/>
            </p:nvSpPr>
            <p:spPr bwMode="auto">
              <a:xfrm flipV="1">
                <a:off x="2441" y="1351"/>
                <a:ext cx="1" cy="18"/>
              </a:xfrm>
              <a:prstGeom prst="line">
                <a:avLst/>
              </a:prstGeom>
              <a:noFill/>
              <a:ln w="9525">
                <a:solidFill>
                  <a:srgbClr val="FF0000"/>
                </a:solidFill>
                <a:round/>
                <a:headEnd/>
                <a:tailEnd/>
              </a:ln>
            </p:spPr>
            <p:txBody>
              <a:bodyPr/>
              <a:lstStyle/>
              <a:p>
                <a:endParaRPr lang="fr-FR"/>
              </a:p>
            </p:txBody>
          </p:sp>
          <p:sp>
            <p:nvSpPr>
              <p:cNvPr id="53501" name="Line 4349"/>
              <p:cNvSpPr>
                <a:spLocks noChangeShapeType="1"/>
              </p:cNvSpPr>
              <p:nvPr/>
            </p:nvSpPr>
            <p:spPr bwMode="auto">
              <a:xfrm>
                <a:off x="2441" y="1369"/>
                <a:ext cx="1" cy="18"/>
              </a:xfrm>
              <a:prstGeom prst="line">
                <a:avLst/>
              </a:prstGeom>
              <a:noFill/>
              <a:ln w="9525">
                <a:solidFill>
                  <a:srgbClr val="FF0000"/>
                </a:solidFill>
                <a:round/>
                <a:headEnd/>
                <a:tailEnd/>
              </a:ln>
            </p:spPr>
            <p:txBody>
              <a:bodyPr/>
              <a:lstStyle/>
              <a:p>
                <a:endParaRPr lang="fr-FR"/>
              </a:p>
            </p:txBody>
          </p:sp>
          <p:sp>
            <p:nvSpPr>
              <p:cNvPr id="53502" name="Line 4350"/>
              <p:cNvSpPr>
                <a:spLocks noChangeShapeType="1"/>
              </p:cNvSpPr>
              <p:nvPr/>
            </p:nvSpPr>
            <p:spPr bwMode="auto">
              <a:xfrm flipH="1">
                <a:off x="2423" y="1369"/>
                <a:ext cx="18" cy="1"/>
              </a:xfrm>
              <a:prstGeom prst="line">
                <a:avLst/>
              </a:prstGeom>
              <a:noFill/>
              <a:ln w="9525">
                <a:solidFill>
                  <a:srgbClr val="FF0000"/>
                </a:solidFill>
                <a:round/>
                <a:headEnd/>
                <a:tailEnd/>
              </a:ln>
            </p:spPr>
            <p:txBody>
              <a:bodyPr/>
              <a:lstStyle/>
              <a:p>
                <a:endParaRPr lang="fr-FR"/>
              </a:p>
            </p:txBody>
          </p:sp>
          <p:sp>
            <p:nvSpPr>
              <p:cNvPr id="53503" name="Line 4351"/>
              <p:cNvSpPr>
                <a:spLocks noChangeShapeType="1"/>
              </p:cNvSpPr>
              <p:nvPr/>
            </p:nvSpPr>
            <p:spPr bwMode="auto">
              <a:xfrm>
                <a:off x="2441" y="1369"/>
                <a:ext cx="18" cy="1"/>
              </a:xfrm>
              <a:prstGeom prst="line">
                <a:avLst/>
              </a:prstGeom>
              <a:noFill/>
              <a:ln w="9525">
                <a:solidFill>
                  <a:srgbClr val="FF0000"/>
                </a:solidFill>
                <a:round/>
                <a:headEnd/>
                <a:tailEnd/>
              </a:ln>
            </p:spPr>
            <p:txBody>
              <a:bodyPr/>
              <a:lstStyle/>
              <a:p>
                <a:endParaRPr lang="fr-FR"/>
              </a:p>
            </p:txBody>
          </p:sp>
          <p:sp>
            <p:nvSpPr>
              <p:cNvPr id="53504" name="Rectangle 4352"/>
              <p:cNvSpPr>
                <a:spLocks noChangeArrowheads="1"/>
              </p:cNvSpPr>
              <p:nvPr/>
            </p:nvSpPr>
            <p:spPr bwMode="auto">
              <a:xfrm>
                <a:off x="2435" y="1315"/>
                <a:ext cx="42" cy="42"/>
              </a:xfrm>
              <a:prstGeom prst="rect">
                <a:avLst/>
              </a:prstGeom>
              <a:noFill/>
              <a:ln w="9525">
                <a:noFill/>
                <a:miter lim="800000"/>
                <a:headEnd/>
                <a:tailEnd/>
              </a:ln>
            </p:spPr>
            <p:txBody>
              <a:bodyPr/>
              <a:lstStyle/>
              <a:p>
                <a:endParaRPr lang="fr-FR"/>
              </a:p>
            </p:txBody>
          </p:sp>
          <p:sp>
            <p:nvSpPr>
              <p:cNvPr id="53505" name="Line 4353"/>
              <p:cNvSpPr>
                <a:spLocks noChangeShapeType="1"/>
              </p:cNvSpPr>
              <p:nvPr/>
            </p:nvSpPr>
            <p:spPr bwMode="auto">
              <a:xfrm flipV="1">
                <a:off x="2453" y="1315"/>
                <a:ext cx="1" cy="18"/>
              </a:xfrm>
              <a:prstGeom prst="line">
                <a:avLst/>
              </a:prstGeom>
              <a:noFill/>
              <a:ln w="9525">
                <a:solidFill>
                  <a:srgbClr val="FF0000"/>
                </a:solidFill>
                <a:round/>
                <a:headEnd/>
                <a:tailEnd/>
              </a:ln>
            </p:spPr>
            <p:txBody>
              <a:bodyPr/>
              <a:lstStyle/>
              <a:p>
                <a:endParaRPr lang="fr-FR"/>
              </a:p>
            </p:txBody>
          </p:sp>
          <p:sp>
            <p:nvSpPr>
              <p:cNvPr id="53506" name="Line 4354"/>
              <p:cNvSpPr>
                <a:spLocks noChangeShapeType="1"/>
              </p:cNvSpPr>
              <p:nvPr/>
            </p:nvSpPr>
            <p:spPr bwMode="auto">
              <a:xfrm>
                <a:off x="2453" y="1333"/>
                <a:ext cx="1" cy="18"/>
              </a:xfrm>
              <a:prstGeom prst="line">
                <a:avLst/>
              </a:prstGeom>
              <a:noFill/>
              <a:ln w="9525">
                <a:solidFill>
                  <a:srgbClr val="FF0000"/>
                </a:solidFill>
                <a:round/>
                <a:headEnd/>
                <a:tailEnd/>
              </a:ln>
            </p:spPr>
            <p:txBody>
              <a:bodyPr/>
              <a:lstStyle/>
              <a:p>
                <a:endParaRPr lang="fr-FR"/>
              </a:p>
            </p:txBody>
          </p:sp>
          <p:sp>
            <p:nvSpPr>
              <p:cNvPr id="53507" name="Line 4355"/>
              <p:cNvSpPr>
                <a:spLocks noChangeShapeType="1"/>
              </p:cNvSpPr>
              <p:nvPr/>
            </p:nvSpPr>
            <p:spPr bwMode="auto">
              <a:xfrm flipH="1">
                <a:off x="2435" y="1333"/>
                <a:ext cx="18" cy="1"/>
              </a:xfrm>
              <a:prstGeom prst="line">
                <a:avLst/>
              </a:prstGeom>
              <a:noFill/>
              <a:ln w="9525">
                <a:solidFill>
                  <a:srgbClr val="FF0000"/>
                </a:solidFill>
                <a:round/>
                <a:headEnd/>
                <a:tailEnd/>
              </a:ln>
            </p:spPr>
            <p:txBody>
              <a:bodyPr/>
              <a:lstStyle/>
              <a:p>
                <a:endParaRPr lang="fr-FR"/>
              </a:p>
            </p:txBody>
          </p:sp>
          <p:sp>
            <p:nvSpPr>
              <p:cNvPr id="53508" name="Line 4356"/>
              <p:cNvSpPr>
                <a:spLocks noChangeShapeType="1"/>
              </p:cNvSpPr>
              <p:nvPr/>
            </p:nvSpPr>
            <p:spPr bwMode="auto">
              <a:xfrm>
                <a:off x="2453" y="1333"/>
                <a:ext cx="18" cy="1"/>
              </a:xfrm>
              <a:prstGeom prst="line">
                <a:avLst/>
              </a:prstGeom>
              <a:noFill/>
              <a:ln w="9525">
                <a:solidFill>
                  <a:srgbClr val="FF0000"/>
                </a:solidFill>
                <a:round/>
                <a:headEnd/>
                <a:tailEnd/>
              </a:ln>
            </p:spPr>
            <p:txBody>
              <a:bodyPr/>
              <a:lstStyle/>
              <a:p>
                <a:endParaRPr lang="fr-FR"/>
              </a:p>
            </p:txBody>
          </p:sp>
          <p:sp>
            <p:nvSpPr>
              <p:cNvPr id="53509" name="Rectangle 4357"/>
              <p:cNvSpPr>
                <a:spLocks noChangeArrowheads="1"/>
              </p:cNvSpPr>
              <p:nvPr/>
            </p:nvSpPr>
            <p:spPr bwMode="auto">
              <a:xfrm>
                <a:off x="2447" y="1285"/>
                <a:ext cx="42" cy="42"/>
              </a:xfrm>
              <a:prstGeom prst="rect">
                <a:avLst/>
              </a:prstGeom>
              <a:noFill/>
              <a:ln w="9525">
                <a:noFill/>
                <a:miter lim="800000"/>
                <a:headEnd/>
                <a:tailEnd/>
              </a:ln>
            </p:spPr>
            <p:txBody>
              <a:bodyPr/>
              <a:lstStyle/>
              <a:p>
                <a:endParaRPr lang="fr-FR"/>
              </a:p>
            </p:txBody>
          </p:sp>
        </p:grpSp>
        <p:sp>
          <p:nvSpPr>
            <p:cNvPr id="53510" name="Line 4358"/>
            <p:cNvSpPr>
              <a:spLocks noChangeShapeType="1"/>
            </p:cNvSpPr>
            <p:nvPr/>
          </p:nvSpPr>
          <p:spPr bwMode="auto">
            <a:xfrm flipV="1">
              <a:off x="2863" y="2551"/>
              <a:ext cx="1" cy="18"/>
            </a:xfrm>
            <a:prstGeom prst="line">
              <a:avLst/>
            </a:prstGeom>
            <a:noFill/>
            <a:ln w="9525">
              <a:solidFill>
                <a:srgbClr val="FF0000"/>
              </a:solidFill>
              <a:round/>
              <a:headEnd/>
              <a:tailEnd/>
            </a:ln>
          </p:spPr>
          <p:txBody>
            <a:bodyPr/>
            <a:lstStyle/>
            <a:p>
              <a:endParaRPr lang="fr-FR"/>
            </a:p>
          </p:txBody>
        </p:sp>
        <p:sp>
          <p:nvSpPr>
            <p:cNvPr id="53511" name="Line 4359"/>
            <p:cNvSpPr>
              <a:spLocks noChangeShapeType="1"/>
            </p:cNvSpPr>
            <p:nvPr/>
          </p:nvSpPr>
          <p:spPr bwMode="auto">
            <a:xfrm>
              <a:off x="2863" y="2569"/>
              <a:ext cx="1" cy="18"/>
            </a:xfrm>
            <a:prstGeom prst="line">
              <a:avLst/>
            </a:prstGeom>
            <a:noFill/>
            <a:ln w="9525">
              <a:solidFill>
                <a:srgbClr val="FF0000"/>
              </a:solidFill>
              <a:round/>
              <a:headEnd/>
              <a:tailEnd/>
            </a:ln>
          </p:spPr>
          <p:txBody>
            <a:bodyPr/>
            <a:lstStyle/>
            <a:p>
              <a:endParaRPr lang="fr-FR"/>
            </a:p>
          </p:txBody>
        </p:sp>
        <p:sp>
          <p:nvSpPr>
            <p:cNvPr id="53512" name="Line 4360"/>
            <p:cNvSpPr>
              <a:spLocks noChangeShapeType="1"/>
            </p:cNvSpPr>
            <p:nvPr/>
          </p:nvSpPr>
          <p:spPr bwMode="auto">
            <a:xfrm flipH="1">
              <a:off x="2845" y="2569"/>
              <a:ext cx="18" cy="1"/>
            </a:xfrm>
            <a:prstGeom prst="line">
              <a:avLst/>
            </a:prstGeom>
            <a:noFill/>
            <a:ln w="9525">
              <a:solidFill>
                <a:srgbClr val="FF0000"/>
              </a:solidFill>
              <a:round/>
              <a:headEnd/>
              <a:tailEnd/>
            </a:ln>
          </p:spPr>
          <p:txBody>
            <a:bodyPr/>
            <a:lstStyle/>
            <a:p>
              <a:endParaRPr lang="fr-FR"/>
            </a:p>
          </p:txBody>
        </p:sp>
        <p:sp>
          <p:nvSpPr>
            <p:cNvPr id="53513" name="Line 4361"/>
            <p:cNvSpPr>
              <a:spLocks noChangeShapeType="1"/>
            </p:cNvSpPr>
            <p:nvPr/>
          </p:nvSpPr>
          <p:spPr bwMode="auto">
            <a:xfrm>
              <a:off x="2863" y="2569"/>
              <a:ext cx="18" cy="1"/>
            </a:xfrm>
            <a:prstGeom prst="line">
              <a:avLst/>
            </a:prstGeom>
            <a:noFill/>
            <a:ln w="9525">
              <a:solidFill>
                <a:srgbClr val="FF0000"/>
              </a:solidFill>
              <a:round/>
              <a:headEnd/>
              <a:tailEnd/>
            </a:ln>
          </p:spPr>
          <p:txBody>
            <a:bodyPr/>
            <a:lstStyle/>
            <a:p>
              <a:endParaRPr lang="fr-FR"/>
            </a:p>
          </p:txBody>
        </p:sp>
        <p:sp>
          <p:nvSpPr>
            <p:cNvPr id="53514" name="Rectangle 4362"/>
            <p:cNvSpPr>
              <a:spLocks noChangeArrowheads="1"/>
            </p:cNvSpPr>
            <p:nvPr/>
          </p:nvSpPr>
          <p:spPr bwMode="auto">
            <a:xfrm>
              <a:off x="2851" y="2551"/>
              <a:ext cx="42" cy="42"/>
            </a:xfrm>
            <a:prstGeom prst="rect">
              <a:avLst/>
            </a:prstGeom>
            <a:noFill/>
            <a:ln w="9525">
              <a:noFill/>
              <a:miter lim="800000"/>
              <a:headEnd/>
              <a:tailEnd/>
            </a:ln>
          </p:spPr>
          <p:txBody>
            <a:bodyPr/>
            <a:lstStyle/>
            <a:p>
              <a:endParaRPr lang="fr-FR"/>
            </a:p>
          </p:txBody>
        </p:sp>
        <p:sp>
          <p:nvSpPr>
            <p:cNvPr id="53515" name="Line 4363"/>
            <p:cNvSpPr>
              <a:spLocks noChangeShapeType="1"/>
            </p:cNvSpPr>
            <p:nvPr/>
          </p:nvSpPr>
          <p:spPr bwMode="auto">
            <a:xfrm flipV="1">
              <a:off x="2869" y="2551"/>
              <a:ext cx="1" cy="18"/>
            </a:xfrm>
            <a:prstGeom prst="line">
              <a:avLst/>
            </a:prstGeom>
            <a:noFill/>
            <a:ln w="9525">
              <a:solidFill>
                <a:srgbClr val="FF0000"/>
              </a:solidFill>
              <a:round/>
              <a:headEnd/>
              <a:tailEnd/>
            </a:ln>
          </p:spPr>
          <p:txBody>
            <a:bodyPr/>
            <a:lstStyle/>
            <a:p>
              <a:endParaRPr lang="fr-FR"/>
            </a:p>
          </p:txBody>
        </p:sp>
        <p:sp>
          <p:nvSpPr>
            <p:cNvPr id="53516" name="Line 4364"/>
            <p:cNvSpPr>
              <a:spLocks noChangeShapeType="1"/>
            </p:cNvSpPr>
            <p:nvPr/>
          </p:nvSpPr>
          <p:spPr bwMode="auto">
            <a:xfrm>
              <a:off x="2869" y="2569"/>
              <a:ext cx="1" cy="18"/>
            </a:xfrm>
            <a:prstGeom prst="line">
              <a:avLst/>
            </a:prstGeom>
            <a:noFill/>
            <a:ln w="9525">
              <a:solidFill>
                <a:srgbClr val="FF0000"/>
              </a:solidFill>
              <a:round/>
              <a:headEnd/>
              <a:tailEnd/>
            </a:ln>
          </p:spPr>
          <p:txBody>
            <a:bodyPr/>
            <a:lstStyle/>
            <a:p>
              <a:endParaRPr lang="fr-FR"/>
            </a:p>
          </p:txBody>
        </p:sp>
        <p:sp>
          <p:nvSpPr>
            <p:cNvPr id="53517" name="Line 4365"/>
            <p:cNvSpPr>
              <a:spLocks noChangeShapeType="1"/>
            </p:cNvSpPr>
            <p:nvPr/>
          </p:nvSpPr>
          <p:spPr bwMode="auto">
            <a:xfrm flipH="1">
              <a:off x="2851" y="2569"/>
              <a:ext cx="18" cy="1"/>
            </a:xfrm>
            <a:prstGeom prst="line">
              <a:avLst/>
            </a:prstGeom>
            <a:noFill/>
            <a:ln w="9525">
              <a:solidFill>
                <a:srgbClr val="FF0000"/>
              </a:solidFill>
              <a:round/>
              <a:headEnd/>
              <a:tailEnd/>
            </a:ln>
          </p:spPr>
          <p:txBody>
            <a:bodyPr/>
            <a:lstStyle/>
            <a:p>
              <a:endParaRPr lang="fr-FR"/>
            </a:p>
          </p:txBody>
        </p:sp>
        <p:sp>
          <p:nvSpPr>
            <p:cNvPr id="53518" name="Line 4366"/>
            <p:cNvSpPr>
              <a:spLocks noChangeShapeType="1"/>
            </p:cNvSpPr>
            <p:nvPr/>
          </p:nvSpPr>
          <p:spPr bwMode="auto">
            <a:xfrm>
              <a:off x="2869" y="2569"/>
              <a:ext cx="18" cy="1"/>
            </a:xfrm>
            <a:prstGeom prst="line">
              <a:avLst/>
            </a:prstGeom>
            <a:noFill/>
            <a:ln w="9525">
              <a:solidFill>
                <a:srgbClr val="FF0000"/>
              </a:solidFill>
              <a:round/>
              <a:headEnd/>
              <a:tailEnd/>
            </a:ln>
          </p:spPr>
          <p:txBody>
            <a:bodyPr/>
            <a:lstStyle/>
            <a:p>
              <a:endParaRPr lang="fr-FR"/>
            </a:p>
          </p:txBody>
        </p:sp>
        <p:sp>
          <p:nvSpPr>
            <p:cNvPr id="53519" name="Rectangle 4367"/>
            <p:cNvSpPr>
              <a:spLocks noChangeArrowheads="1"/>
            </p:cNvSpPr>
            <p:nvPr/>
          </p:nvSpPr>
          <p:spPr bwMode="auto">
            <a:xfrm>
              <a:off x="2863" y="2569"/>
              <a:ext cx="42" cy="42"/>
            </a:xfrm>
            <a:prstGeom prst="rect">
              <a:avLst/>
            </a:prstGeom>
            <a:noFill/>
            <a:ln w="9525">
              <a:noFill/>
              <a:miter lim="800000"/>
              <a:headEnd/>
              <a:tailEnd/>
            </a:ln>
          </p:spPr>
          <p:txBody>
            <a:bodyPr/>
            <a:lstStyle/>
            <a:p>
              <a:endParaRPr lang="fr-FR"/>
            </a:p>
          </p:txBody>
        </p:sp>
        <p:sp>
          <p:nvSpPr>
            <p:cNvPr id="53520" name="Line 4368"/>
            <p:cNvSpPr>
              <a:spLocks noChangeShapeType="1"/>
            </p:cNvSpPr>
            <p:nvPr/>
          </p:nvSpPr>
          <p:spPr bwMode="auto">
            <a:xfrm flipV="1">
              <a:off x="2881" y="2569"/>
              <a:ext cx="1" cy="18"/>
            </a:xfrm>
            <a:prstGeom prst="line">
              <a:avLst/>
            </a:prstGeom>
            <a:noFill/>
            <a:ln w="9525">
              <a:solidFill>
                <a:srgbClr val="FF0000"/>
              </a:solidFill>
              <a:round/>
              <a:headEnd/>
              <a:tailEnd/>
            </a:ln>
          </p:spPr>
          <p:txBody>
            <a:bodyPr/>
            <a:lstStyle/>
            <a:p>
              <a:endParaRPr lang="fr-FR"/>
            </a:p>
          </p:txBody>
        </p:sp>
        <p:sp>
          <p:nvSpPr>
            <p:cNvPr id="53521" name="Line 4369"/>
            <p:cNvSpPr>
              <a:spLocks noChangeShapeType="1"/>
            </p:cNvSpPr>
            <p:nvPr/>
          </p:nvSpPr>
          <p:spPr bwMode="auto">
            <a:xfrm>
              <a:off x="2881" y="2587"/>
              <a:ext cx="1" cy="18"/>
            </a:xfrm>
            <a:prstGeom prst="line">
              <a:avLst/>
            </a:prstGeom>
            <a:noFill/>
            <a:ln w="9525">
              <a:solidFill>
                <a:srgbClr val="FF0000"/>
              </a:solidFill>
              <a:round/>
              <a:headEnd/>
              <a:tailEnd/>
            </a:ln>
          </p:spPr>
          <p:txBody>
            <a:bodyPr/>
            <a:lstStyle/>
            <a:p>
              <a:endParaRPr lang="fr-FR"/>
            </a:p>
          </p:txBody>
        </p:sp>
        <p:sp>
          <p:nvSpPr>
            <p:cNvPr id="53522" name="Line 4370"/>
            <p:cNvSpPr>
              <a:spLocks noChangeShapeType="1"/>
            </p:cNvSpPr>
            <p:nvPr/>
          </p:nvSpPr>
          <p:spPr bwMode="auto">
            <a:xfrm flipH="1">
              <a:off x="2863" y="2587"/>
              <a:ext cx="18" cy="1"/>
            </a:xfrm>
            <a:prstGeom prst="line">
              <a:avLst/>
            </a:prstGeom>
            <a:noFill/>
            <a:ln w="9525">
              <a:solidFill>
                <a:srgbClr val="FF0000"/>
              </a:solidFill>
              <a:round/>
              <a:headEnd/>
              <a:tailEnd/>
            </a:ln>
          </p:spPr>
          <p:txBody>
            <a:bodyPr/>
            <a:lstStyle/>
            <a:p>
              <a:endParaRPr lang="fr-FR"/>
            </a:p>
          </p:txBody>
        </p:sp>
        <p:sp>
          <p:nvSpPr>
            <p:cNvPr id="53523" name="Line 4371"/>
            <p:cNvSpPr>
              <a:spLocks noChangeShapeType="1"/>
            </p:cNvSpPr>
            <p:nvPr/>
          </p:nvSpPr>
          <p:spPr bwMode="auto">
            <a:xfrm>
              <a:off x="2881" y="2587"/>
              <a:ext cx="18" cy="1"/>
            </a:xfrm>
            <a:prstGeom prst="line">
              <a:avLst/>
            </a:prstGeom>
            <a:noFill/>
            <a:ln w="9525">
              <a:solidFill>
                <a:srgbClr val="FF0000"/>
              </a:solidFill>
              <a:round/>
              <a:headEnd/>
              <a:tailEnd/>
            </a:ln>
          </p:spPr>
          <p:txBody>
            <a:bodyPr/>
            <a:lstStyle/>
            <a:p>
              <a:endParaRPr lang="fr-FR"/>
            </a:p>
          </p:txBody>
        </p:sp>
        <p:sp>
          <p:nvSpPr>
            <p:cNvPr id="53524" name="Rectangle 4372"/>
            <p:cNvSpPr>
              <a:spLocks noChangeArrowheads="1"/>
            </p:cNvSpPr>
            <p:nvPr/>
          </p:nvSpPr>
          <p:spPr bwMode="auto">
            <a:xfrm>
              <a:off x="2875" y="2611"/>
              <a:ext cx="42" cy="42"/>
            </a:xfrm>
            <a:prstGeom prst="rect">
              <a:avLst/>
            </a:prstGeom>
            <a:noFill/>
            <a:ln w="9525">
              <a:noFill/>
              <a:miter lim="800000"/>
              <a:headEnd/>
              <a:tailEnd/>
            </a:ln>
          </p:spPr>
          <p:txBody>
            <a:bodyPr/>
            <a:lstStyle/>
            <a:p>
              <a:endParaRPr lang="fr-FR"/>
            </a:p>
          </p:txBody>
        </p:sp>
        <p:sp>
          <p:nvSpPr>
            <p:cNvPr id="53525" name="Line 4373"/>
            <p:cNvSpPr>
              <a:spLocks noChangeShapeType="1"/>
            </p:cNvSpPr>
            <p:nvPr/>
          </p:nvSpPr>
          <p:spPr bwMode="auto">
            <a:xfrm flipV="1">
              <a:off x="2893" y="2611"/>
              <a:ext cx="1" cy="18"/>
            </a:xfrm>
            <a:prstGeom prst="line">
              <a:avLst/>
            </a:prstGeom>
            <a:noFill/>
            <a:ln w="9525">
              <a:solidFill>
                <a:srgbClr val="FF0000"/>
              </a:solidFill>
              <a:round/>
              <a:headEnd/>
              <a:tailEnd/>
            </a:ln>
          </p:spPr>
          <p:txBody>
            <a:bodyPr/>
            <a:lstStyle/>
            <a:p>
              <a:endParaRPr lang="fr-FR"/>
            </a:p>
          </p:txBody>
        </p:sp>
        <p:sp>
          <p:nvSpPr>
            <p:cNvPr id="53526" name="Line 4374"/>
            <p:cNvSpPr>
              <a:spLocks noChangeShapeType="1"/>
            </p:cNvSpPr>
            <p:nvPr/>
          </p:nvSpPr>
          <p:spPr bwMode="auto">
            <a:xfrm>
              <a:off x="2893" y="2629"/>
              <a:ext cx="1" cy="18"/>
            </a:xfrm>
            <a:prstGeom prst="line">
              <a:avLst/>
            </a:prstGeom>
            <a:noFill/>
            <a:ln w="9525">
              <a:solidFill>
                <a:srgbClr val="FF0000"/>
              </a:solidFill>
              <a:round/>
              <a:headEnd/>
              <a:tailEnd/>
            </a:ln>
          </p:spPr>
          <p:txBody>
            <a:bodyPr/>
            <a:lstStyle/>
            <a:p>
              <a:endParaRPr lang="fr-FR"/>
            </a:p>
          </p:txBody>
        </p:sp>
        <p:sp>
          <p:nvSpPr>
            <p:cNvPr id="53527" name="Line 4375"/>
            <p:cNvSpPr>
              <a:spLocks noChangeShapeType="1"/>
            </p:cNvSpPr>
            <p:nvPr/>
          </p:nvSpPr>
          <p:spPr bwMode="auto">
            <a:xfrm flipH="1">
              <a:off x="2875" y="2629"/>
              <a:ext cx="18" cy="1"/>
            </a:xfrm>
            <a:prstGeom prst="line">
              <a:avLst/>
            </a:prstGeom>
            <a:noFill/>
            <a:ln w="9525">
              <a:solidFill>
                <a:srgbClr val="FF0000"/>
              </a:solidFill>
              <a:round/>
              <a:headEnd/>
              <a:tailEnd/>
            </a:ln>
          </p:spPr>
          <p:txBody>
            <a:bodyPr/>
            <a:lstStyle/>
            <a:p>
              <a:endParaRPr lang="fr-FR"/>
            </a:p>
          </p:txBody>
        </p:sp>
        <p:sp>
          <p:nvSpPr>
            <p:cNvPr id="53528" name="Line 4376"/>
            <p:cNvSpPr>
              <a:spLocks noChangeShapeType="1"/>
            </p:cNvSpPr>
            <p:nvPr/>
          </p:nvSpPr>
          <p:spPr bwMode="auto">
            <a:xfrm>
              <a:off x="2893" y="2629"/>
              <a:ext cx="18" cy="1"/>
            </a:xfrm>
            <a:prstGeom prst="line">
              <a:avLst/>
            </a:prstGeom>
            <a:noFill/>
            <a:ln w="9525">
              <a:solidFill>
                <a:srgbClr val="FF0000"/>
              </a:solidFill>
              <a:round/>
              <a:headEnd/>
              <a:tailEnd/>
            </a:ln>
          </p:spPr>
          <p:txBody>
            <a:bodyPr/>
            <a:lstStyle/>
            <a:p>
              <a:endParaRPr lang="fr-FR"/>
            </a:p>
          </p:txBody>
        </p:sp>
        <p:sp>
          <p:nvSpPr>
            <p:cNvPr id="53529" name="Rectangle 4377"/>
            <p:cNvSpPr>
              <a:spLocks noChangeArrowheads="1"/>
            </p:cNvSpPr>
            <p:nvPr/>
          </p:nvSpPr>
          <p:spPr bwMode="auto">
            <a:xfrm>
              <a:off x="2887" y="2689"/>
              <a:ext cx="42" cy="42"/>
            </a:xfrm>
            <a:prstGeom prst="rect">
              <a:avLst/>
            </a:prstGeom>
            <a:noFill/>
            <a:ln w="9525">
              <a:noFill/>
              <a:miter lim="800000"/>
              <a:headEnd/>
              <a:tailEnd/>
            </a:ln>
          </p:spPr>
          <p:txBody>
            <a:bodyPr/>
            <a:lstStyle/>
            <a:p>
              <a:endParaRPr lang="fr-FR"/>
            </a:p>
          </p:txBody>
        </p:sp>
        <p:sp>
          <p:nvSpPr>
            <p:cNvPr id="53530" name="Line 4378"/>
            <p:cNvSpPr>
              <a:spLocks noChangeShapeType="1"/>
            </p:cNvSpPr>
            <p:nvPr/>
          </p:nvSpPr>
          <p:spPr bwMode="auto">
            <a:xfrm flipV="1">
              <a:off x="2905" y="2689"/>
              <a:ext cx="1" cy="18"/>
            </a:xfrm>
            <a:prstGeom prst="line">
              <a:avLst/>
            </a:prstGeom>
            <a:noFill/>
            <a:ln w="9525">
              <a:solidFill>
                <a:srgbClr val="FF0000"/>
              </a:solidFill>
              <a:round/>
              <a:headEnd/>
              <a:tailEnd/>
            </a:ln>
          </p:spPr>
          <p:txBody>
            <a:bodyPr/>
            <a:lstStyle/>
            <a:p>
              <a:endParaRPr lang="fr-FR"/>
            </a:p>
          </p:txBody>
        </p:sp>
        <p:sp>
          <p:nvSpPr>
            <p:cNvPr id="53531" name="Line 4379"/>
            <p:cNvSpPr>
              <a:spLocks noChangeShapeType="1"/>
            </p:cNvSpPr>
            <p:nvPr/>
          </p:nvSpPr>
          <p:spPr bwMode="auto">
            <a:xfrm>
              <a:off x="2905" y="2707"/>
              <a:ext cx="1" cy="18"/>
            </a:xfrm>
            <a:prstGeom prst="line">
              <a:avLst/>
            </a:prstGeom>
            <a:noFill/>
            <a:ln w="9525">
              <a:solidFill>
                <a:srgbClr val="FF0000"/>
              </a:solidFill>
              <a:round/>
              <a:headEnd/>
              <a:tailEnd/>
            </a:ln>
          </p:spPr>
          <p:txBody>
            <a:bodyPr/>
            <a:lstStyle/>
            <a:p>
              <a:endParaRPr lang="fr-FR"/>
            </a:p>
          </p:txBody>
        </p:sp>
        <p:sp>
          <p:nvSpPr>
            <p:cNvPr id="53532" name="Line 4380"/>
            <p:cNvSpPr>
              <a:spLocks noChangeShapeType="1"/>
            </p:cNvSpPr>
            <p:nvPr/>
          </p:nvSpPr>
          <p:spPr bwMode="auto">
            <a:xfrm flipH="1">
              <a:off x="2887" y="2707"/>
              <a:ext cx="18" cy="1"/>
            </a:xfrm>
            <a:prstGeom prst="line">
              <a:avLst/>
            </a:prstGeom>
            <a:noFill/>
            <a:ln w="9525">
              <a:solidFill>
                <a:srgbClr val="FF0000"/>
              </a:solidFill>
              <a:round/>
              <a:headEnd/>
              <a:tailEnd/>
            </a:ln>
          </p:spPr>
          <p:txBody>
            <a:bodyPr/>
            <a:lstStyle/>
            <a:p>
              <a:endParaRPr lang="fr-FR"/>
            </a:p>
          </p:txBody>
        </p:sp>
        <p:sp>
          <p:nvSpPr>
            <p:cNvPr id="53533" name="Line 4381"/>
            <p:cNvSpPr>
              <a:spLocks noChangeShapeType="1"/>
            </p:cNvSpPr>
            <p:nvPr/>
          </p:nvSpPr>
          <p:spPr bwMode="auto">
            <a:xfrm>
              <a:off x="2905" y="2707"/>
              <a:ext cx="18" cy="1"/>
            </a:xfrm>
            <a:prstGeom prst="line">
              <a:avLst/>
            </a:prstGeom>
            <a:noFill/>
            <a:ln w="9525">
              <a:solidFill>
                <a:srgbClr val="FF0000"/>
              </a:solidFill>
              <a:round/>
              <a:headEnd/>
              <a:tailEnd/>
            </a:ln>
          </p:spPr>
          <p:txBody>
            <a:bodyPr/>
            <a:lstStyle/>
            <a:p>
              <a:endParaRPr lang="fr-FR"/>
            </a:p>
          </p:txBody>
        </p:sp>
        <p:sp>
          <p:nvSpPr>
            <p:cNvPr id="53534" name="Rectangle 4382"/>
            <p:cNvSpPr>
              <a:spLocks noChangeArrowheads="1"/>
            </p:cNvSpPr>
            <p:nvPr/>
          </p:nvSpPr>
          <p:spPr bwMode="auto">
            <a:xfrm>
              <a:off x="2893" y="2773"/>
              <a:ext cx="42" cy="42"/>
            </a:xfrm>
            <a:prstGeom prst="rect">
              <a:avLst/>
            </a:prstGeom>
            <a:noFill/>
            <a:ln w="9525">
              <a:noFill/>
              <a:miter lim="800000"/>
              <a:headEnd/>
              <a:tailEnd/>
            </a:ln>
          </p:spPr>
          <p:txBody>
            <a:bodyPr/>
            <a:lstStyle/>
            <a:p>
              <a:endParaRPr lang="fr-FR"/>
            </a:p>
          </p:txBody>
        </p:sp>
        <p:sp>
          <p:nvSpPr>
            <p:cNvPr id="53535" name="Line 4383"/>
            <p:cNvSpPr>
              <a:spLocks noChangeShapeType="1"/>
            </p:cNvSpPr>
            <p:nvPr/>
          </p:nvSpPr>
          <p:spPr bwMode="auto">
            <a:xfrm flipV="1">
              <a:off x="2911" y="2773"/>
              <a:ext cx="1" cy="18"/>
            </a:xfrm>
            <a:prstGeom prst="line">
              <a:avLst/>
            </a:prstGeom>
            <a:noFill/>
            <a:ln w="9525">
              <a:solidFill>
                <a:srgbClr val="FF0000"/>
              </a:solidFill>
              <a:round/>
              <a:headEnd/>
              <a:tailEnd/>
            </a:ln>
          </p:spPr>
          <p:txBody>
            <a:bodyPr/>
            <a:lstStyle/>
            <a:p>
              <a:endParaRPr lang="fr-FR"/>
            </a:p>
          </p:txBody>
        </p:sp>
        <p:sp>
          <p:nvSpPr>
            <p:cNvPr id="53536" name="Line 4384"/>
            <p:cNvSpPr>
              <a:spLocks noChangeShapeType="1"/>
            </p:cNvSpPr>
            <p:nvPr/>
          </p:nvSpPr>
          <p:spPr bwMode="auto">
            <a:xfrm>
              <a:off x="2911" y="2791"/>
              <a:ext cx="1" cy="18"/>
            </a:xfrm>
            <a:prstGeom prst="line">
              <a:avLst/>
            </a:prstGeom>
            <a:noFill/>
            <a:ln w="9525">
              <a:solidFill>
                <a:srgbClr val="FF0000"/>
              </a:solidFill>
              <a:round/>
              <a:headEnd/>
              <a:tailEnd/>
            </a:ln>
          </p:spPr>
          <p:txBody>
            <a:bodyPr/>
            <a:lstStyle/>
            <a:p>
              <a:endParaRPr lang="fr-FR"/>
            </a:p>
          </p:txBody>
        </p:sp>
        <p:sp>
          <p:nvSpPr>
            <p:cNvPr id="53537" name="Line 4385"/>
            <p:cNvSpPr>
              <a:spLocks noChangeShapeType="1"/>
            </p:cNvSpPr>
            <p:nvPr/>
          </p:nvSpPr>
          <p:spPr bwMode="auto">
            <a:xfrm flipH="1">
              <a:off x="2893" y="2791"/>
              <a:ext cx="18" cy="1"/>
            </a:xfrm>
            <a:prstGeom prst="line">
              <a:avLst/>
            </a:prstGeom>
            <a:noFill/>
            <a:ln w="9525">
              <a:solidFill>
                <a:srgbClr val="FF0000"/>
              </a:solidFill>
              <a:round/>
              <a:headEnd/>
              <a:tailEnd/>
            </a:ln>
          </p:spPr>
          <p:txBody>
            <a:bodyPr/>
            <a:lstStyle/>
            <a:p>
              <a:endParaRPr lang="fr-FR"/>
            </a:p>
          </p:txBody>
        </p:sp>
        <p:sp>
          <p:nvSpPr>
            <p:cNvPr id="53538" name="Line 4386"/>
            <p:cNvSpPr>
              <a:spLocks noChangeShapeType="1"/>
            </p:cNvSpPr>
            <p:nvPr/>
          </p:nvSpPr>
          <p:spPr bwMode="auto">
            <a:xfrm>
              <a:off x="2911" y="2791"/>
              <a:ext cx="18" cy="1"/>
            </a:xfrm>
            <a:prstGeom prst="line">
              <a:avLst/>
            </a:prstGeom>
            <a:noFill/>
            <a:ln w="9525">
              <a:solidFill>
                <a:srgbClr val="FF0000"/>
              </a:solidFill>
              <a:round/>
              <a:headEnd/>
              <a:tailEnd/>
            </a:ln>
          </p:spPr>
          <p:txBody>
            <a:bodyPr/>
            <a:lstStyle/>
            <a:p>
              <a:endParaRPr lang="fr-FR"/>
            </a:p>
          </p:txBody>
        </p:sp>
        <p:sp>
          <p:nvSpPr>
            <p:cNvPr id="53539" name="Rectangle 4387"/>
            <p:cNvSpPr>
              <a:spLocks noChangeArrowheads="1"/>
            </p:cNvSpPr>
            <p:nvPr/>
          </p:nvSpPr>
          <p:spPr bwMode="auto">
            <a:xfrm>
              <a:off x="2905" y="2815"/>
              <a:ext cx="42" cy="42"/>
            </a:xfrm>
            <a:prstGeom prst="rect">
              <a:avLst/>
            </a:prstGeom>
            <a:noFill/>
            <a:ln w="9525">
              <a:noFill/>
              <a:miter lim="800000"/>
              <a:headEnd/>
              <a:tailEnd/>
            </a:ln>
          </p:spPr>
          <p:txBody>
            <a:bodyPr/>
            <a:lstStyle/>
            <a:p>
              <a:endParaRPr lang="fr-FR"/>
            </a:p>
          </p:txBody>
        </p:sp>
        <p:sp>
          <p:nvSpPr>
            <p:cNvPr id="53540" name="Line 4388"/>
            <p:cNvSpPr>
              <a:spLocks noChangeShapeType="1"/>
            </p:cNvSpPr>
            <p:nvPr/>
          </p:nvSpPr>
          <p:spPr bwMode="auto">
            <a:xfrm flipV="1">
              <a:off x="2923" y="2815"/>
              <a:ext cx="1" cy="18"/>
            </a:xfrm>
            <a:prstGeom prst="line">
              <a:avLst/>
            </a:prstGeom>
            <a:noFill/>
            <a:ln w="9525">
              <a:solidFill>
                <a:srgbClr val="FF0000"/>
              </a:solidFill>
              <a:round/>
              <a:headEnd/>
              <a:tailEnd/>
            </a:ln>
          </p:spPr>
          <p:txBody>
            <a:bodyPr/>
            <a:lstStyle/>
            <a:p>
              <a:endParaRPr lang="fr-FR"/>
            </a:p>
          </p:txBody>
        </p:sp>
        <p:sp>
          <p:nvSpPr>
            <p:cNvPr id="53541" name="Line 4389"/>
            <p:cNvSpPr>
              <a:spLocks noChangeShapeType="1"/>
            </p:cNvSpPr>
            <p:nvPr/>
          </p:nvSpPr>
          <p:spPr bwMode="auto">
            <a:xfrm>
              <a:off x="2923" y="2833"/>
              <a:ext cx="1" cy="18"/>
            </a:xfrm>
            <a:prstGeom prst="line">
              <a:avLst/>
            </a:prstGeom>
            <a:noFill/>
            <a:ln w="9525">
              <a:solidFill>
                <a:srgbClr val="FF0000"/>
              </a:solidFill>
              <a:round/>
              <a:headEnd/>
              <a:tailEnd/>
            </a:ln>
          </p:spPr>
          <p:txBody>
            <a:bodyPr/>
            <a:lstStyle/>
            <a:p>
              <a:endParaRPr lang="fr-FR"/>
            </a:p>
          </p:txBody>
        </p:sp>
        <p:sp>
          <p:nvSpPr>
            <p:cNvPr id="53542" name="Line 4390"/>
            <p:cNvSpPr>
              <a:spLocks noChangeShapeType="1"/>
            </p:cNvSpPr>
            <p:nvPr/>
          </p:nvSpPr>
          <p:spPr bwMode="auto">
            <a:xfrm flipH="1">
              <a:off x="2905" y="2833"/>
              <a:ext cx="18" cy="1"/>
            </a:xfrm>
            <a:prstGeom prst="line">
              <a:avLst/>
            </a:prstGeom>
            <a:noFill/>
            <a:ln w="9525">
              <a:solidFill>
                <a:srgbClr val="FF0000"/>
              </a:solidFill>
              <a:round/>
              <a:headEnd/>
              <a:tailEnd/>
            </a:ln>
          </p:spPr>
          <p:txBody>
            <a:bodyPr/>
            <a:lstStyle/>
            <a:p>
              <a:endParaRPr lang="fr-FR"/>
            </a:p>
          </p:txBody>
        </p:sp>
        <p:sp>
          <p:nvSpPr>
            <p:cNvPr id="53543" name="Line 4391"/>
            <p:cNvSpPr>
              <a:spLocks noChangeShapeType="1"/>
            </p:cNvSpPr>
            <p:nvPr/>
          </p:nvSpPr>
          <p:spPr bwMode="auto">
            <a:xfrm>
              <a:off x="2923" y="2833"/>
              <a:ext cx="18" cy="1"/>
            </a:xfrm>
            <a:prstGeom prst="line">
              <a:avLst/>
            </a:prstGeom>
            <a:noFill/>
            <a:ln w="9525">
              <a:solidFill>
                <a:srgbClr val="FF0000"/>
              </a:solidFill>
              <a:round/>
              <a:headEnd/>
              <a:tailEnd/>
            </a:ln>
          </p:spPr>
          <p:txBody>
            <a:bodyPr/>
            <a:lstStyle/>
            <a:p>
              <a:endParaRPr lang="fr-FR"/>
            </a:p>
          </p:txBody>
        </p:sp>
        <p:sp>
          <p:nvSpPr>
            <p:cNvPr id="53544" name="Rectangle 4392"/>
            <p:cNvSpPr>
              <a:spLocks noChangeArrowheads="1"/>
            </p:cNvSpPr>
            <p:nvPr/>
          </p:nvSpPr>
          <p:spPr bwMode="auto">
            <a:xfrm>
              <a:off x="2917" y="2833"/>
              <a:ext cx="42" cy="42"/>
            </a:xfrm>
            <a:prstGeom prst="rect">
              <a:avLst/>
            </a:prstGeom>
            <a:noFill/>
            <a:ln w="9525">
              <a:noFill/>
              <a:miter lim="800000"/>
              <a:headEnd/>
              <a:tailEnd/>
            </a:ln>
          </p:spPr>
          <p:txBody>
            <a:bodyPr/>
            <a:lstStyle/>
            <a:p>
              <a:endParaRPr lang="fr-FR"/>
            </a:p>
          </p:txBody>
        </p:sp>
        <p:sp>
          <p:nvSpPr>
            <p:cNvPr id="53545" name="Line 4393"/>
            <p:cNvSpPr>
              <a:spLocks noChangeShapeType="1"/>
            </p:cNvSpPr>
            <p:nvPr/>
          </p:nvSpPr>
          <p:spPr bwMode="auto">
            <a:xfrm flipV="1">
              <a:off x="2935" y="2833"/>
              <a:ext cx="1" cy="18"/>
            </a:xfrm>
            <a:prstGeom prst="line">
              <a:avLst/>
            </a:prstGeom>
            <a:noFill/>
            <a:ln w="9525">
              <a:solidFill>
                <a:srgbClr val="FF0000"/>
              </a:solidFill>
              <a:round/>
              <a:headEnd/>
              <a:tailEnd/>
            </a:ln>
          </p:spPr>
          <p:txBody>
            <a:bodyPr/>
            <a:lstStyle/>
            <a:p>
              <a:endParaRPr lang="fr-FR"/>
            </a:p>
          </p:txBody>
        </p:sp>
        <p:sp>
          <p:nvSpPr>
            <p:cNvPr id="53546" name="Line 4394"/>
            <p:cNvSpPr>
              <a:spLocks noChangeShapeType="1"/>
            </p:cNvSpPr>
            <p:nvPr/>
          </p:nvSpPr>
          <p:spPr bwMode="auto">
            <a:xfrm>
              <a:off x="2935" y="2851"/>
              <a:ext cx="1" cy="18"/>
            </a:xfrm>
            <a:prstGeom prst="line">
              <a:avLst/>
            </a:prstGeom>
            <a:noFill/>
            <a:ln w="9525">
              <a:solidFill>
                <a:srgbClr val="FF0000"/>
              </a:solidFill>
              <a:round/>
              <a:headEnd/>
              <a:tailEnd/>
            </a:ln>
          </p:spPr>
          <p:txBody>
            <a:bodyPr/>
            <a:lstStyle/>
            <a:p>
              <a:endParaRPr lang="fr-FR"/>
            </a:p>
          </p:txBody>
        </p:sp>
        <p:sp>
          <p:nvSpPr>
            <p:cNvPr id="53547" name="Line 4395"/>
            <p:cNvSpPr>
              <a:spLocks noChangeShapeType="1"/>
            </p:cNvSpPr>
            <p:nvPr/>
          </p:nvSpPr>
          <p:spPr bwMode="auto">
            <a:xfrm flipH="1">
              <a:off x="2917" y="2851"/>
              <a:ext cx="18" cy="1"/>
            </a:xfrm>
            <a:prstGeom prst="line">
              <a:avLst/>
            </a:prstGeom>
            <a:noFill/>
            <a:ln w="9525">
              <a:solidFill>
                <a:srgbClr val="FF0000"/>
              </a:solidFill>
              <a:round/>
              <a:headEnd/>
              <a:tailEnd/>
            </a:ln>
          </p:spPr>
          <p:txBody>
            <a:bodyPr/>
            <a:lstStyle/>
            <a:p>
              <a:endParaRPr lang="fr-FR"/>
            </a:p>
          </p:txBody>
        </p:sp>
        <p:sp>
          <p:nvSpPr>
            <p:cNvPr id="53548" name="Line 4396"/>
            <p:cNvSpPr>
              <a:spLocks noChangeShapeType="1"/>
            </p:cNvSpPr>
            <p:nvPr/>
          </p:nvSpPr>
          <p:spPr bwMode="auto">
            <a:xfrm>
              <a:off x="2935" y="2851"/>
              <a:ext cx="18" cy="1"/>
            </a:xfrm>
            <a:prstGeom prst="line">
              <a:avLst/>
            </a:prstGeom>
            <a:noFill/>
            <a:ln w="9525">
              <a:solidFill>
                <a:srgbClr val="FF0000"/>
              </a:solidFill>
              <a:round/>
              <a:headEnd/>
              <a:tailEnd/>
            </a:ln>
          </p:spPr>
          <p:txBody>
            <a:bodyPr/>
            <a:lstStyle/>
            <a:p>
              <a:endParaRPr lang="fr-FR"/>
            </a:p>
          </p:txBody>
        </p:sp>
        <p:sp>
          <p:nvSpPr>
            <p:cNvPr id="53549" name="Rectangle 4397"/>
            <p:cNvSpPr>
              <a:spLocks noChangeArrowheads="1"/>
            </p:cNvSpPr>
            <p:nvPr/>
          </p:nvSpPr>
          <p:spPr bwMode="auto">
            <a:xfrm>
              <a:off x="2923" y="2833"/>
              <a:ext cx="42" cy="42"/>
            </a:xfrm>
            <a:prstGeom prst="rect">
              <a:avLst/>
            </a:prstGeom>
            <a:noFill/>
            <a:ln w="9525">
              <a:noFill/>
              <a:miter lim="800000"/>
              <a:headEnd/>
              <a:tailEnd/>
            </a:ln>
          </p:spPr>
          <p:txBody>
            <a:bodyPr/>
            <a:lstStyle/>
            <a:p>
              <a:endParaRPr lang="fr-FR"/>
            </a:p>
          </p:txBody>
        </p:sp>
        <p:sp>
          <p:nvSpPr>
            <p:cNvPr id="53550" name="Line 4398"/>
            <p:cNvSpPr>
              <a:spLocks noChangeShapeType="1"/>
            </p:cNvSpPr>
            <p:nvPr/>
          </p:nvSpPr>
          <p:spPr bwMode="auto">
            <a:xfrm flipV="1">
              <a:off x="2941" y="2833"/>
              <a:ext cx="1" cy="18"/>
            </a:xfrm>
            <a:prstGeom prst="line">
              <a:avLst/>
            </a:prstGeom>
            <a:noFill/>
            <a:ln w="9525">
              <a:solidFill>
                <a:srgbClr val="FF0000"/>
              </a:solidFill>
              <a:round/>
              <a:headEnd/>
              <a:tailEnd/>
            </a:ln>
          </p:spPr>
          <p:txBody>
            <a:bodyPr/>
            <a:lstStyle/>
            <a:p>
              <a:endParaRPr lang="fr-FR"/>
            </a:p>
          </p:txBody>
        </p:sp>
        <p:sp>
          <p:nvSpPr>
            <p:cNvPr id="53551" name="Line 4399"/>
            <p:cNvSpPr>
              <a:spLocks noChangeShapeType="1"/>
            </p:cNvSpPr>
            <p:nvPr/>
          </p:nvSpPr>
          <p:spPr bwMode="auto">
            <a:xfrm>
              <a:off x="2941" y="2851"/>
              <a:ext cx="1" cy="18"/>
            </a:xfrm>
            <a:prstGeom prst="line">
              <a:avLst/>
            </a:prstGeom>
            <a:noFill/>
            <a:ln w="9525">
              <a:solidFill>
                <a:srgbClr val="FF0000"/>
              </a:solidFill>
              <a:round/>
              <a:headEnd/>
              <a:tailEnd/>
            </a:ln>
          </p:spPr>
          <p:txBody>
            <a:bodyPr/>
            <a:lstStyle/>
            <a:p>
              <a:endParaRPr lang="fr-FR"/>
            </a:p>
          </p:txBody>
        </p:sp>
        <p:sp>
          <p:nvSpPr>
            <p:cNvPr id="53552" name="Line 4400"/>
            <p:cNvSpPr>
              <a:spLocks noChangeShapeType="1"/>
            </p:cNvSpPr>
            <p:nvPr/>
          </p:nvSpPr>
          <p:spPr bwMode="auto">
            <a:xfrm flipH="1">
              <a:off x="2923" y="2851"/>
              <a:ext cx="18" cy="1"/>
            </a:xfrm>
            <a:prstGeom prst="line">
              <a:avLst/>
            </a:prstGeom>
            <a:noFill/>
            <a:ln w="9525">
              <a:solidFill>
                <a:srgbClr val="FF0000"/>
              </a:solidFill>
              <a:round/>
              <a:headEnd/>
              <a:tailEnd/>
            </a:ln>
          </p:spPr>
          <p:txBody>
            <a:bodyPr/>
            <a:lstStyle/>
            <a:p>
              <a:endParaRPr lang="fr-FR"/>
            </a:p>
          </p:txBody>
        </p:sp>
        <p:sp>
          <p:nvSpPr>
            <p:cNvPr id="53553" name="Line 4401"/>
            <p:cNvSpPr>
              <a:spLocks noChangeShapeType="1"/>
            </p:cNvSpPr>
            <p:nvPr/>
          </p:nvSpPr>
          <p:spPr bwMode="auto">
            <a:xfrm>
              <a:off x="2941" y="2851"/>
              <a:ext cx="18" cy="1"/>
            </a:xfrm>
            <a:prstGeom prst="line">
              <a:avLst/>
            </a:prstGeom>
            <a:noFill/>
            <a:ln w="9525">
              <a:solidFill>
                <a:srgbClr val="FF0000"/>
              </a:solidFill>
              <a:round/>
              <a:headEnd/>
              <a:tailEnd/>
            </a:ln>
          </p:spPr>
          <p:txBody>
            <a:bodyPr/>
            <a:lstStyle/>
            <a:p>
              <a:endParaRPr lang="fr-FR"/>
            </a:p>
          </p:txBody>
        </p:sp>
        <p:sp>
          <p:nvSpPr>
            <p:cNvPr id="53554" name="Rectangle 4402"/>
            <p:cNvSpPr>
              <a:spLocks noChangeArrowheads="1"/>
            </p:cNvSpPr>
            <p:nvPr/>
          </p:nvSpPr>
          <p:spPr bwMode="auto">
            <a:xfrm>
              <a:off x="2935" y="2797"/>
              <a:ext cx="42" cy="42"/>
            </a:xfrm>
            <a:prstGeom prst="rect">
              <a:avLst/>
            </a:prstGeom>
            <a:noFill/>
            <a:ln w="9525">
              <a:noFill/>
              <a:miter lim="800000"/>
              <a:headEnd/>
              <a:tailEnd/>
            </a:ln>
          </p:spPr>
          <p:txBody>
            <a:bodyPr/>
            <a:lstStyle/>
            <a:p>
              <a:endParaRPr lang="fr-FR"/>
            </a:p>
          </p:txBody>
        </p:sp>
        <p:sp>
          <p:nvSpPr>
            <p:cNvPr id="53555" name="Line 4403"/>
            <p:cNvSpPr>
              <a:spLocks noChangeShapeType="1"/>
            </p:cNvSpPr>
            <p:nvPr/>
          </p:nvSpPr>
          <p:spPr bwMode="auto">
            <a:xfrm flipV="1">
              <a:off x="2953" y="2797"/>
              <a:ext cx="1" cy="18"/>
            </a:xfrm>
            <a:prstGeom prst="line">
              <a:avLst/>
            </a:prstGeom>
            <a:noFill/>
            <a:ln w="9525">
              <a:solidFill>
                <a:srgbClr val="FF0000"/>
              </a:solidFill>
              <a:round/>
              <a:headEnd/>
              <a:tailEnd/>
            </a:ln>
          </p:spPr>
          <p:txBody>
            <a:bodyPr/>
            <a:lstStyle/>
            <a:p>
              <a:endParaRPr lang="fr-FR"/>
            </a:p>
          </p:txBody>
        </p:sp>
        <p:sp>
          <p:nvSpPr>
            <p:cNvPr id="53556" name="Line 4404"/>
            <p:cNvSpPr>
              <a:spLocks noChangeShapeType="1"/>
            </p:cNvSpPr>
            <p:nvPr/>
          </p:nvSpPr>
          <p:spPr bwMode="auto">
            <a:xfrm>
              <a:off x="2953" y="2815"/>
              <a:ext cx="1" cy="18"/>
            </a:xfrm>
            <a:prstGeom prst="line">
              <a:avLst/>
            </a:prstGeom>
            <a:noFill/>
            <a:ln w="9525">
              <a:solidFill>
                <a:srgbClr val="FF0000"/>
              </a:solidFill>
              <a:round/>
              <a:headEnd/>
              <a:tailEnd/>
            </a:ln>
          </p:spPr>
          <p:txBody>
            <a:bodyPr/>
            <a:lstStyle/>
            <a:p>
              <a:endParaRPr lang="fr-FR"/>
            </a:p>
          </p:txBody>
        </p:sp>
        <p:sp>
          <p:nvSpPr>
            <p:cNvPr id="53557" name="Line 4405"/>
            <p:cNvSpPr>
              <a:spLocks noChangeShapeType="1"/>
            </p:cNvSpPr>
            <p:nvPr/>
          </p:nvSpPr>
          <p:spPr bwMode="auto">
            <a:xfrm flipH="1">
              <a:off x="2935" y="2815"/>
              <a:ext cx="18" cy="1"/>
            </a:xfrm>
            <a:prstGeom prst="line">
              <a:avLst/>
            </a:prstGeom>
            <a:noFill/>
            <a:ln w="9525">
              <a:solidFill>
                <a:srgbClr val="FF0000"/>
              </a:solidFill>
              <a:round/>
              <a:headEnd/>
              <a:tailEnd/>
            </a:ln>
          </p:spPr>
          <p:txBody>
            <a:bodyPr/>
            <a:lstStyle/>
            <a:p>
              <a:endParaRPr lang="fr-FR"/>
            </a:p>
          </p:txBody>
        </p:sp>
        <p:sp>
          <p:nvSpPr>
            <p:cNvPr id="53558" name="Line 4406"/>
            <p:cNvSpPr>
              <a:spLocks noChangeShapeType="1"/>
            </p:cNvSpPr>
            <p:nvPr/>
          </p:nvSpPr>
          <p:spPr bwMode="auto">
            <a:xfrm>
              <a:off x="2953" y="2815"/>
              <a:ext cx="18" cy="1"/>
            </a:xfrm>
            <a:prstGeom prst="line">
              <a:avLst/>
            </a:prstGeom>
            <a:noFill/>
            <a:ln w="9525">
              <a:solidFill>
                <a:srgbClr val="FF0000"/>
              </a:solidFill>
              <a:round/>
              <a:headEnd/>
              <a:tailEnd/>
            </a:ln>
          </p:spPr>
          <p:txBody>
            <a:bodyPr/>
            <a:lstStyle/>
            <a:p>
              <a:endParaRPr lang="fr-FR"/>
            </a:p>
          </p:txBody>
        </p:sp>
        <p:sp>
          <p:nvSpPr>
            <p:cNvPr id="53559" name="Rectangle 4407"/>
            <p:cNvSpPr>
              <a:spLocks noChangeArrowheads="1"/>
            </p:cNvSpPr>
            <p:nvPr/>
          </p:nvSpPr>
          <p:spPr bwMode="auto">
            <a:xfrm>
              <a:off x="2947" y="2779"/>
              <a:ext cx="42" cy="42"/>
            </a:xfrm>
            <a:prstGeom prst="rect">
              <a:avLst/>
            </a:prstGeom>
            <a:noFill/>
            <a:ln w="9525">
              <a:noFill/>
              <a:miter lim="800000"/>
              <a:headEnd/>
              <a:tailEnd/>
            </a:ln>
          </p:spPr>
          <p:txBody>
            <a:bodyPr/>
            <a:lstStyle/>
            <a:p>
              <a:endParaRPr lang="fr-FR"/>
            </a:p>
          </p:txBody>
        </p:sp>
        <p:sp>
          <p:nvSpPr>
            <p:cNvPr id="53560" name="Line 4408"/>
            <p:cNvSpPr>
              <a:spLocks noChangeShapeType="1"/>
            </p:cNvSpPr>
            <p:nvPr/>
          </p:nvSpPr>
          <p:spPr bwMode="auto">
            <a:xfrm flipV="1">
              <a:off x="2965" y="2779"/>
              <a:ext cx="1" cy="18"/>
            </a:xfrm>
            <a:prstGeom prst="line">
              <a:avLst/>
            </a:prstGeom>
            <a:noFill/>
            <a:ln w="9525">
              <a:solidFill>
                <a:srgbClr val="FF0000"/>
              </a:solidFill>
              <a:round/>
              <a:headEnd/>
              <a:tailEnd/>
            </a:ln>
          </p:spPr>
          <p:txBody>
            <a:bodyPr/>
            <a:lstStyle/>
            <a:p>
              <a:endParaRPr lang="fr-FR"/>
            </a:p>
          </p:txBody>
        </p:sp>
        <p:sp>
          <p:nvSpPr>
            <p:cNvPr id="53561" name="Line 4409"/>
            <p:cNvSpPr>
              <a:spLocks noChangeShapeType="1"/>
            </p:cNvSpPr>
            <p:nvPr/>
          </p:nvSpPr>
          <p:spPr bwMode="auto">
            <a:xfrm>
              <a:off x="2965" y="2797"/>
              <a:ext cx="1" cy="18"/>
            </a:xfrm>
            <a:prstGeom prst="line">
              <a:avLst/>
            </a:prstGeom>
            <a:noFill/>
            <a:ln w="9525">
              <a:solidFill>
                <a:srgbClr val="FF0000"/>
              </a:solidFill>
              <a:round/>
              <a:headEnd/>
              <a:tailEnd/>
            </a:ln>
          </p:spPr>
          <p:txBody>
            <a:bodyPr/>
            <a:lstStyle/>
            <a:p>
              <a:endParaRPr lang="fr-FR"/>
            </a:p>
          </p:txBody>
        </p:sp>
        <p:sp>
          <p:nvSpPr>
            <p:cNvPr id="53562" name="Line 4410"/>
            <p:cNvSpPr>
              <a:spLocks noChangeShapeType="1"/>
            </p:cNvSpPr>
            <p:nvPr/>
          </p:nvSpPr>
          <p:spPr bwMode="auto">
            <a:xfrm flipH="1">
              <a:off x="2947" y="2797"/>
              <a:ext cx="18" cy="1"/>
            </a:xfrm>
            <a:prstGeom prst="line">
              <a:avLst/>
            </a:prstGeom>
            <a:noFill/>
            <a:ln w="9525">
              <a:solidFill>
                <a:srgbClr val="FF0000"/>
              </a:solidFill>
              <a:round/>
              <a:headEnd/>
              <a:tailEnd/>
            </a:ln>
          </p:spPr>
          <p:txBody>
            <a:bodyPr/>
            <a:lstStyle/>
            <a:p>
              <a:endParaRPr lang="fr-FR"/>
            </a:p>
          </p:txBody>
        </p:sp>
        <p:sp>
          <p:nvSpPr>
            <p:cNvPr id="53563" name="Line 4411"/>
            <p:cNvSpPr>
              <a:spLocks noChangeShapeType="1"/>
            </p:cNvSpPr>
            <p:nvPr/>
          </p:nvSpPr>
          <p:spPr bwMode="auto">
            <a:xfrm>
              <a:off x="2965" y="2797"/>
              <a:ext cx="18" cy="1"/>
            </a:xfrm>
            <a:prstGeom prst="line">
              <a:avLst/>
            </a:prstGeom>
            <a:noFill/>
            <a:ln w="9525">
              <a:solidFill>
                <a:srgbClr val="FF0000"/>
              </a:solidFill>
              <a:round/>
              <a:headEnd/>
              <a:tailEnd/>
            </a:ln>
          </p:spPr>
          <p:txBody>
            <a:bodyPr/>
            <a:lstStyle/>
            <a:p>
              <a:endParaRPr lang="fr-FR"/>
            </a:p>
          </p:txBody>
        </p:sp>
        <p:sp>
          <p:nvSpPr>
            <p:cNvPr id="53564" name="Rectangle 4412"/>
            <p:cNvSpPr>
              <a:spLocks noChangeArrowheads="1"/>
            </p:cNvSpPr>
            <p:nvPr/>
          </p:nvSpPr>
          <p:spPr bwMode="auto">
            <a:xfrm>
              <a:off x="2959" y="2779"/>
              <a:ext cx="42" cy="42"/>
            </a:xfrm>
            <a:prstGeom prst="rect">
              <a:avLst/>
            </a:prstGeom>
            <a:noFill/>
            <a:ln w="9525">
              <a:noFill/>
              <a:miter lim="800000"/>
              <a:headEnd/>
              <a:tailEnd/>
            </a:ln>
          </p:spPr>
          <p:txBody>
            <a:bodyPr/>
            <a:lstStyle/>
            <a:p>
              <a:endParaRPr lang="fr-FR"/>
            </a:p>
          </p:txBody>
        </p:sp>
        <p:sp>
          <p:nvSpPr>
            <p:cNvPr id="53565" name="Line 4413"/>
            <p:cNvSpPr>
              <a:spLocks noChangeShapeType="1"/>
            </p:cNvSpPr>
            <p:nvPr/>
          </p:nvSpPr>
          <p:spPr bwMode="auto">
            <a:xfrm flipV="1">
              <a:off x="2977" y="2779"/>
              <a:ext cx="1" cy="18"/>
            </a:xfrm>
            <a:prstGeom prst="line">
              <a:avLst/>
            </a:prstGeom>
            <a:noFill/>
            <a:ln w="9525">
              <a:solidFill>
                <a:srgbClr val="FF0000"/>
              </a:solidFill>
              <a:round/>
              <a:headEnd/>
              <a:tailEnd/>
            </a:ln>
          </p:spPr>
          <p:txBody>
            <a:bodyPr/>
            <a:lstStyle/>
            <a:p>
              <a:endParaRPr lang="fr-FR"/>
            </a:p>
          </p:txBody>
        </p:sp>
        <p:sp>
          <p:nvSpPr>
            <p:cNvPr id="53566" name="Line 4414"/>
            <p:cNvSpPr>
              <a:spLocks noChangeShapeType="1"/>
            </p:cNvSpPr>
            <p:nvPr/>
          </p:nvSpPr>
          <p:spPr bwMode="auto">
            <a:xfrm>
              <a:off x="2977" y="2797"/>
              <a:ext cx="1" cy="18"/>
            </a:xfrm>
            <a:prstGeom prst="line">
              <a:avLst/>
            </a:prstGeom>
            <a:noFill/>
            <a:ln w="9525">
              <a:solidFill>
                <a:srgbClr val="FF0000"/>
              </a:solidFill>
              <a:round/>
              <a:headEnd/>
              <a:tailEnd/>
            </a:ln>
          </p:spPr>
          <p:txBody>
            <a:bodyPr/>
            <a:lstStyle/>
            <a:p>
              <a:endParaRPr lang="fr-FR"/>
            </a:p>
          </p:txBody>
        </p:sp>
        <p:sp>
          <p:nvSpPr>
            <p:cNvPr id="53567" name="Line 4415"/>
            <p:cNvSpPr>
              <a:spLocks noChangeShapeType="1"/>
            </p:cNvSpPr>
            <p:nvPr/>
          </p:nvSpPr>
          <p:spPr bwMode="auto">
            <a:xfrm flipH="1">
              <a:off x="2959" y="2797"/>
              <a:ext cx="18" cy="1"/>
            </a:xfrm>
            <a:prstGeom prst="line">
              <a:avLst/>
            </a:prstGeom>
            <a:noFill/>
            <a:ln w="9525">
              <a:solidFill>
                <a:srgbClr val="FF0000"/>
              </a:solidFill>
              <a:round/>
              <a:headEnd/>
              <a:tailEnd/>
            </a:ln>
          </p:spPr>
          <p:txBody>
            <a:bodyPr/>
            <a:lstStyle/>
            <a:p>
              <a:endParaRPr lang="fr-FR"/>
            </a:p>
          </p:txBody>
        </p:sp>
        <p:sp>
          <p:nvSpPr>
            <p:cNvPr id="53568" name="Line 4416"/>
            <p:cNvSpPr>
              <a:spLocks noChangeShapeType="1"/>
            </p:cNvSpPr>
            <p:nvPr/>
          </p:nvSpPr>
          <p:spPr bwMode="auto">
            <a:xfrm>
              <a:off x="2977" y="2797"/>
              <a:ext cx="18" cy="1"/>
            </a:xfrm>
            <a:prstGeom prst="line">
              <a:avLst/>
            </a:prstGeom>
            <a:noFill/>
            <a:ln w="9525">
              <a:solidFill>
                <a:srgbClr val="FF0000"/>
              </a:solidFill>
              <a:round/>
              <a:headEnd/>
              <a:tailEnd/>
            </a:ln>
          </p:spPr>
          <p:txBody>
            <a:bodyPr/>
            <a:lstStyle/>
            <a:p>
              <a:endParaRPr lang="fr-FR"/>
            </a:p>
          </p:txBody>
        </p:sp>
        <p:sp>
          <p:nvSpPr>
            <p:cNvPr id="53569" name="Rectangle 4417"/>
            <p:cNvSpPr>
              <a:spLocks noChangeArrowheads="1"/>
            </p:cNvSpPr>
            <p:nvPr/>
          </p:nvSpPr>
          <p:spPr bwMode="auto">
            <a:xfrm>
              <a:off x="2965" y="2809"/>
              <a:ext cx="42" cy="42"/>
            </a:xfrm>
            <a:prstGeom prst="rect">
              <a:avLst/>
            </a:prstGeom>
            <a:noFill/>
            <a:ln w="9525">
              <a:noFill/>
              <a:miter lim="800000"/>
              <a:headEnd/>
              <a:tailEnd/>
            </a:ln>
          </p:spPr>
          <p:txBody>
            <a:bodyPr/>
            <a:lstStyle/>
            <a:p>
              <a:endParaRPr lang="fr-FR"/>
            </a:p>
          </p:txBody>
        </p:sp>
        <p:sp>
          <p:nvSpPr>
            <p:cNvPr id="53570" name="Line 4418"/>
            <p:cNvSpPr>
              <a:spLocks noChangeShapeType="1"/>
            </p:cNvSpPr>
            <p:nvPr/>
          </p:nvSpPr>
          <p:spPr bwMode="auto">
            <a:xfrm flipV="1">
              <a:off x="2983" y="2809"/>
              <a:ext cx="1" cy="18"/>
            </a:xfrm>
            <a:prstGeom prst="line">
              <a:avLst/>
            </a:prstGeom>
            <a:noFill/>
            <a:ln w="9525">
              <a:solidFill>
                <a:srgbClr val="FF0000"/>
              </a:solidFill>
              <a:round/>
              <a:headEnd/>
              <a:tailEnd/>
            </a:ln>
          </p:spPr>
          <p:txBody>
            <a:bodyPr/>
            <a:lstStyle/>
            <a:p>
              <a:endParaRPr lang="fr-FR"/>
            </a:p>
          </p:txBody>
        </p:sp>
        <p:sp>
          <p:nvSpPr>
            <p:cNvPr id="53571" name="Line 4419"/>
            <p:cNvSpPr>
              <a:spLocks noChangeShapeType="1"/>
            </p:cNvSpPr>
            <p:nvPr/>
          </p:nvSpPr>
          <p:spPr bwMode="auto">
            <a:xfrm>
              <a:off x="2983" y="2827"/>
              <a:ext cx="1" cy="18"/>
            </a:xfrm>
            <a:prstGeom prst="line">
              <a:avLst/>
            </a:prstGeom>
            <a:noFill/>
            <a:ln w="9525">
              <a:solidFill>
                <a:srgbClr val="FF0000"/>
              </a:solidFill>
              <a:round/>
              <a:headEnd/>
              <a:tailEnd/>
            </a:ln>
          </p:spPr>
          <p:txBody>
            <a:bodyPr/>
            <a:lstStyle/>
            <a:p>
              <a:endParaRPr lang="fr-FR"/>
            </a:p>
          </p:txBody>
        </p:sp>
        <p:sp>
          <p:nvSpPr>
            <p:cNvPr id="53572" name="Line 4420"/>
            <p:cNvSpPr>
              <a:spLocks noChangeShapeType="1"/>
            </p:cNvSpPr>
            <p:nvPr/>
          </p:nvSpPr>
          <p:spPr bwMode="auto">
            <a:xfrm flipH="1">
              <a:off x="2965" y="2827"/>
              <a:ext cx="18" cy="1"/>
            </a:xfrm>
            <a:prstGeom prst="line">
              <a:avLst/>
            </a:prstGeom>
            <a:noFill/>
            <a:ln w="9525">
              <a:solidFill>
                <a:srgbClr val="FF0000"/>
              </a:solidFill>
              <a:round/>
              <a:headEnd/>
              <a:tailEnd/>
            </a:ln>
          </p:spPr>
          <p:txBody>
            <a:bodyPr/>
            <a:lstStyle/>
            <a:p>
              <a:endParaRPr lang="fr-FR"/>
            </a:p>
          </p:txBody>
        </p:sp>
        <p:sp>
          <p:nvSpPr>
            <p:cNvPr id="53573" name="Line 4421"/>
            <p:cNvSpPr>
              <a:spLocks noChangeShapeType="1"/>
            </p:cNvSpPr>
            <p:nvPr/>
          </p:nvSpPr>
          <p:spPr bwMode="auto">
            <a:xfrm>
              <a:off x="2983" y="2827"/>
              <a:ext cx="18" cy="1"/>
            </a:xfrm>
            <a:prstGeom prst="line">
              <a:avLst/>
            </a:prstGeom>
            <a:noFill/>
            <a:ln w="9525">
              <a:solidFill>
                <a:srgbClr val="FF0000"/>
              </a:solidFill>
              <a:round/>
              <a:headEnd/>
              <a:tailEnd/>
            </a:ln>
          </p:spPr>
          <p:txBody>
            <a:bodyPr/>
            <a:lstStyle/>
            <a:p>
              <a:endParaRPr lang="fr-FR"/>
            </a:p>
          </p:txBody>
        </p:sp>
        <p:sp>
          <p:nvSpPr>
            <p:cNvPr id="53574" name="Rectangle 4422"/>
            <p:cNvSpPr>
              <a:spLocks noChangeArrowheads="1"/>
            </p:cNvSpPr>
            <p:nvPr/>
          </p:nvSpPr>
          <p:spPr bwMode="auto">
            <a:xfrm>
              <a:off x="2977" y="2857"/>
              <a:ext cx="42" cy="42"/>
            </a:xfrm>
            <a:prstGeom prst="rect">
              <a:avLst/>
            </a:prstGeom>
            <a:noFill/>
            <a:ln w="9525">
              <a:noFill/>
              <a:miter lim="800000"/>
              <a:headEnd/>
              <a:tailEnd/>
            </a:ln>
          </p:spPr>
          <p:txBody>
            <a:bodyPr/>
            <a:lstStyle/>
            <a:p>
              <a:endParaRPr lang="fr-FR"/>
            </a:p>
          </p:txBody>
        </p:sp>
        <p:sp>
          <p:nvSpPr>
            <p:cNvPr id="53575" name="Line 4423"/>
            <p:cNvSpPr>
              <a:spLocks noChangeShapeType="1"/>
            </p:cNvSpPr>
            <p:nvPr/>
          </p:nvSpPr>
          <p:spPr bwMode="auto">
            <a:xfrm flipV="1">
              <a:off x="2995" y="2857"/>
              <a:ext cx="1" cy="18"/>
            </a:xfrm>
            <a:prstGeom prst="line">
              <a:avLst/>
            </a:prstGeom>
            <a:noFill/>
            <a:ln w="9525">
              <a:solidFill>
                <a:srgbClr val="FF0000"/>
              </a:solidFill>
              <a:round/>
              <a:headEnd/>
              <a:tailEnd/>
            </a:ln>
          </p:spPr>
          <p:txBody>
            <a:bodyPr/>
            <a:lstStyle/>
            <a:p>
              <a:endParaRPr lang="fr-FR"/>
            </a:p>
          </p:txBody>
        </p:sp>
        <p:sp>
          <p:nvSpPr>
            <p:cNvPr id="53576" name="Line 4424"/>
            <p:cNvSpPr>
              <a:spLocks noChangeShapeType="1"/>
            </p:cNvSpPr>
            <p:nvPr/>
          </p:nvSpPr>
          <p:spPr bwMode="auto">
            <a:xfrm>
              <a:off x="2995" y="2875"/>
              <a:ext cx="1" cy="18"/>
            </a:xfrm>
            <a:prstGeom prst="line">
              <a:avLst/>
            </a:prstGeom>
            <a:noFill/>
            <a:ln w="9525">
              <a:solidFill>
                <a:srgbClr val="FF0000"/>
              </a:solidFill>
              <a:round/>
              <a:headEnd/>
              <a:tailEnd/>
            </a:ln>
          </p:spPr>
          <p:txBody>
            <a:bodyPr/>
            <a:lstStyle/>
            <a:p>
              <a:endParaRPr lang="fr-FR"/>
            </a:p>
          </p:txBody>
        </p:sp>
        <p:sp>
          <p:nvSpPr>
            <p:cNvPr id="53577" name="Line 4425"/>
            <p:cNvSpPr>
              <a:spLocks noChangeShapeType="1"/>
            </p:cNvSpPr>
            <p:nvPr/>
          </p:nvSpPr>
          <p:spPr bwMode="auto">
            <a:xfrm flipH="1">
              <a:off x="2977" y="2875"/>
              <a:ext cx="18" cy="1"/>
            </a:xfrm>
            <a:prstGeom prst="line">
              <a:avLst/>
            </a:prstGeom>
            <a:noFill/>
            <a:ln w="9525">
              <a:solidFill>
                <a:srgbClr val="FF0000"/>
              </a:solidFill>
              <a:round/>
              <a:headEnd/>
              <a:tailEnd/>
            </a:ln>
          </p:spPr>
          <p:txBody>
            <a:bodyPr/>
            <a:lstStyle/>
            <a:p>
              <a:endParaRPr lang="fr-FR"/>
            </a:p>
          </p:txBody>
        </p:sp>
        <p:sp>
          <p:nvSpPr>
            <p:cNvPr id="53578" name="Line 4426"/>
            <p:cNvSpPr>
              <a:spLocks noChangeShapeType="1"/>
            </p:cNvSpPr>
            <p:nvPr/>
          </p:nvSpPr>
          <p:spPr bwMode="auto">
            <a:xfrm>
              <a:off x="2995" y="2875"/>
              <a:ext cx="18" cy="1"/>
            </a:xfrm>
            <a:prstGeom prst="line">
              <a:avLst/>
            </a:prstGeom>
            <a:noFill/>
            <a:ln w="9525">
              <a:solidFill>
                <a:srgbClr val="FF0000"/>
              </a:solidFill>
              <a:round/>
              <a:headEnd/>
              <a:tailEnd/>
            </a:ln>
          </p:spPr>
          <p:txBody>
            <a:bodyPr/>
            <a:lstStyle/>
            <a:p>
              <a:endParaRPr lang="fr-FR"/>
            </a:p>
          </p:txBody>
        </p:sp>
        <p:sp>
          <p:nvSpPr>
            <p:cNvPr id="53579" name="Rectangle 4427"/>
            <p:cNvSpPr>
              <a:spLocks noChangeArrowheads="1"/>
            </p:cNvSpPr>
            <p:nvPr/>
          </p:nvSpPr>
          <p:spPr bwMode="auto">
            <a:xfrm>
              <a:off x="2989" y="2881"/>
              <a:ext cx="42" cy="42"/>
            </a:xfrm>
            <a:prstGeom prst="rect">
              <a:avLst/>
            </a:prstGeom>
            <a:noFill/>
            <a:ln w="9525">
              <a:noFill/>
              <a:miter lim="800000"/>
              <a:headEnd/>
              <a:tailEnd/>
            </a:ln>
          </p:spPr>
          <p:txBody>
            <a:bodyPr/>
            <a:lstStyle/>
            <a:p>
              <a:endParaRPr lang="fr-FR"/>
            </a:p>
          </p:txBody>
        </p:sp>
        <p:sp>
          <p:nvSpPr>
            <p:cNvPr id="53580" name="Line 4428"/>
            <p:cNvSpPr>
              <a:spLocks noChangeShapeType="1"/>
            </p:cNvSpPr>
            <p:nvPr/>
          </p:nvSpPr>
          <p:spPr bwMode="auto">
            <a:xfrm flipV="1">
              <a:off x="3007" y="2881"/>
              <a:ext cx="1" cy="18"/>
            </a:xfrm>
            <a:prstGeom prst="line">
              <a:avLst/>
            </a:prstGeom>
            <a:noFill/>
            <a:ln w="9525">
              <a:solidFill>
                <a:srgbClr val="FF0000"/>
              </a:solidFill>
              <a:round/>
              <a:headEnd/>
              <a:tailEnd/>
            </a:ln>
          </p:spPr>
          <p:txBody>
            <a:bodyPr/>
            <a:lstStyle/>
            <a:p>
              <a:endParaRPr lang="fr-FR"/>
            </a:p>
          </p:txBody>
        </p:sp>
        <p:sp>
          <p:nvSpPr>
            <p:cNvPr id="53581" name="Line 4429"/>
            <p:cNvSpPr>
              <a:spLocks noChangeShapeType="1"/>
            </p:cNvSpPr>
            <p:nvPr/>
          </p:nvSpPr>
          <p:spPr bwMode="auto">
            <a:xfrm>
              <a:off x="3007" y="2899"/>
              <a:ext cx="1" cy="18"/>
            </a:xfrm>
            <a:prstGeom prst="line">
              <a:avLst/>
            </a:prstGeom>
            <a:noFill/>
            <a:ln w="9525">
              <a:solidFill>
                <a:srgbClr val="FF0000"/>
              </a:solidFill>
              <a:round/>
              <a:headEnd/>
              <a:tailEnd/>
            </a:ln>
          </p:spPr>
          <p:txBody>
            <a:bodyPr/>
            <a:lstStyle/>
            <a:p>
              <a:endParaRPr lang="fr-FR"/>
            </a:p>
          </p:txBody>
        </p:sp>
        <p:sp>
          <p:nvSpPr>
            <p:cNvPr id="53582" name="Line 4430"/>
            <p:cNvSpPr>
              <a:spLocks noChangeShapeType="1"/>
            </p:cNvSpPr>
            <p:nvPr/>
          </p:nvSpPr>
          <p:spPr bwMode="auto">
            <a:xfrm flipH="1">
              <a:off x="2989" y="2899"/>
              <a:ext cx="18" cy="1"/>
            </a:xfrm>
            <a:prstGeom prst="line">
              <a:avLst/>
            </a:prstGeom>
            <a:noFill/>
            <a:ln w="9525">
              <a:solidFill>
                <a:srgbClr val="FF0000"/>
              </a:solidFill>
              <a:round/>
              <a:headEnd/>
              <a:tailEnd/>
            </a:ln>
          </p:spPr>
          <p:txBody>
            <a:bodyPr/>
            <a:lstStyle/>
            <a:p>
              <a:endParaRPr lang="fr-FR"/>
            </a:p>
          </p:txBody>
        </p:sp>
        <p:sp>
          <p:nvSpPr>
            <p:cNvPr id="53583" name="Line 4431"/>
            <p:cNvSpPr>
              <a:spLocks noChangeShapeType="1"/>
            </p:cNvSpPr>
            <p:nvPr/>
          </p:nvSpPr>
          <p:spPr bwMode="auto">
            <a:xfrm>
              <a:off x="3007" y="2899"/>
              <a:ext cx="18" cy="1"/>
            </a:xfrm>
            <a:prstGeom prst="line">
              <a:avLst/>
            </a:prstGeom>
            <a:noFill/>
            <a:ln w="9525">
              <a:solidFill>
                <a:srgbClr val="FF0000"/>
              </a:solidFill>
              <a:round/>
              <a:headEnd/>
              <a:tailEnd/>
            </a:ln>
          </p:spPr>
          <p:txBody>
            <a:bodyPr/>
            <a:lstStyle/>
            <a:p>
              <a:endParaRPr lang="fr-FR"/>
            </a:p>
          </p:txBody>
        </p:sp>
        <p:sp>
          <p:nvSpPr>
            <p:cNvPr id="53584" name="Rectangle 4432"/>
            <p:cNvSpPr>
              <a:spLocks noChangeArrowheads="1"/>
            </p:cNvSpPr>
            <p:nvPr/>
          </p:nvSpPr>
          <p:spPr bwMode="auto">
            <a:xfrm>
              <a:off x="3001" y="2893"/>
              <a:ext cx="42" cy="42"/>
            </a:xfrm>
            <a:prstGeom prst="rect">
              <a:avLst/>
            </a:prstGeom>
            <a:noFill/>
            <a:ln w="9525">
              <a:noFill/>
              <a:miter lim="800000"/>
              <a:headEnd/>
              <a:tailEnd/>
            </a:ln>
          </p:spPr>
          <p:txBody>
            <a:bodyPr/>
            <a:lstStyle/>
            <a:p>
              <a:endParaRPr lang="fr-FR"/>
            </a:p>
          </p:txBody>
        </p:sp>
        <p:sp>
          <p:nvSpPr>
            <p:cNvPr id="53585" name="Line 4433"/>
            <p:cNvSpPr>
              <a:spLocks noChangeShapeType="1"/>
            </p:cNvSpPr>
            <p:nvPr/>
          </p:nvSpPr>
          <p:spPr bwMode="auto">
            <a:xfrm flipV="1">
              <a:off x="3019" y="2893"/>
              <a:ext cx="1" cy="18"/>
            </a:xfrm>
            <a:prstGeom prst="line">
              <a:avLst/>
            </a:prstGeom>
            <a:noFill/>
            <a:ln w="9525">
              <a:solidFill>
                <a:srgbClr val="FF0000"/>
              </a:solidFill>
              <a:round/>
              <a:headEnd/>
              <a:tailEnd/>
            </a:ln>
          </p:spPr>
          <p:txBody>
            <a:bodyPr/>
            <a:lstStyle/>
            <a:p>
              <a:endParaRPr lang="fr-FR"/>
            </a:p>
          </p:txBody>
        </p:sp>
        <p:sp>
          <p:nvSpPr>
            <p:cNvPr id="53586" name="Line 4434"/>
            <p:cNvSpPr>
              <a:spLocks noChangeShapeType="1"/>
            </p:cNvSpPr>
            <p:nvPr/>
          </p:nvSpPr>
          <p:spPr bwMode="auto">
            <a:xfrm>
              <a:off x="3019" y="2911"/>
              <a:ext cx="1" cy="18"/>
            </a:xfrm>
            <a:prstGeom prst="line">
              <a:avLst/>
            </a:prstGeom>
            <a:noFill/>
            <a:ln w="9525">
              <a:solidFill>
                <a:srgbClr val="FF0000"/>
              </a:solidFill>
              <a:round/>
              <a:headEnd/>
              <a:tailEnd/>
            </a:ln>
          </p:spPr>
          <p:txBody>
            <a:bodyPr/>
            <a:lstStyle/>
            <a:p>
              <a:endParaRPr lang="fr-FR"/>
            </a:p>
          </p:txBody>
        </p:sp>
        <p:sp>
          <p:nvSpPr>
            <p:cNvPr id="53587" name="Line 4435"/>
            <p:cNvSpPr>
              <a:spLocks noChangeShapeType="1"/>
            </p:cNvSpPr>
            <p:nvPr/>
          </p:nvSpPr>
          <p:spPr bwMode="auto">
            <a:xfrm flipH="1">
              <a:off x="3001" y="2911"/>
              <a:ext cx="18" cy="1"/>
            </a:xfrm>
            <a:prstGeom prst="line">
              <a:avLst/>
            </a:prstGeom>
            <a:noFill/>
            <a:ln w="9525">
              <a:solidFill>
                <a:srgbClr val="FF0000"/>
              </a:solidFill>
              <a:round/>
              <a:headEnd/>
              <a:tailEnd/>
            </a:ln>
          </p:spPr>
          <p:txBody>
            <a:bodyPr/>
            <a:lstStyle/>
            <a:p>
              <a:endParaRPr lang="fr-FR"/>
            </a:p>
          </p:txBody>
        </p:sp>
        <p:sp>
          <p:nvSpPr>
            <p:cNvPr id="53588" name="Line 4436"/>
            <p:cNvSpPr>
              <a:spLocks noChangeShapeType="1"/>
            </p:cNvSpPr>
            <p:nvPr/>
          </p:nvSpPr>
          <p:spPr bwMode="auto">
            <a:xfrm>
              <a:off x="3019" y="2911"/>
              <a:ext cx="18" cy="1"/>
            </a:xfrm>
            <a:prstGeom prst="line">
              <a:avLst/>
            </a:prstGeom>
            <a:noFill/>
            <a:ln w="9525">
              <a:solidFill>
                <a:srgbClr val="FF0000"/>
              </a:solidFill>
              <a:round/>
              <a:headEnd/>
              <a:tailEnd/>
            </a:ln>
          </p:spPr>
          <p:txBody>
            <a:bodyPr/>
            <a:lstStyle/>
            <a:p>
              <a:endParaRPr lang="fr-FR"/>
            </a:p>
          </p:txBody>
        </p:sp>
        <p:sp>
          <p:nvSpPr>
            <p:cNvPr id="53589" name="Rectangle 4437"/>
            <p:cNvSpPr>
              <a:spLocks noChangeArrowheads="1"/>
            </p:cNvSpPr>
            <p:nvPr/>
          </p:nvSpPr>
          <p:spPr bwMode="auto">
            <a:xfrm>
              <a:off x="3007" y="2905"/>
              <a:ext cx="42" cy="42"/>
            </a:xfrm>
            <a:prstGeom prst="rect">
              <a:avLst/>
            </a:prstGeom>
            <a:noFill/>
            <a:ln w="9525">
              <a:noFill/>
              <a:miter lim="800000"/>
              <a:headEnd/>
              <a:tailEnd/>
            </a:ln>
          </p:spPr>
          <p:txBody>
            <a:bodyPr/>
            <a:lstStyle/>
            <a:p>
              <a:endParaRPr lang="fr-FR"/>
            </a:p>
          </p:txBody>
        </p:sp>
        <p:sp>
          <p:nvSpPr>
            <p:cNvPr id="53590" name="Line 4438"/>
            <p:cNvSpPr>
              <a:spLocks noChangeShapeType="1"/>
            </p:cNvSpPr>
            <p:nvPr/>
          </p:nvSpPr>
          <p:spPr bwMode="auto">
            <a:xfrm flipV="1">
              <a:off x="3025" y="2905"/>
              <a:ext cx="1" cy="18"/>
            </a:xfrm>
            <a:prstGeom prst="line">
              <a:avLst/>
            </a:prstGeom>
            <a:noFill/>
            <a:ln w="9525">
              <a:solidFill>
                <a:srgbClr val="FF0000"/>
              </a:solidFill>
              <a:round/>
              <a:headEnd/>
              <a:tailEnd/>
            </a:ln>
          </p:spPr>
          <p:txBody>
            <a:bodyPr/>
            <a:lstStyle/>
            <a:p>
              <a:endParaRPr lang="fr-FR"/>
            </a:p>
          </p:txBody>
        </p:sp>
        <p:sp>
          <p:nvSpPr>
            <p:cNvPr id="53591" name="Line 4439"/>
            <p:cNvSpPr>
              <a:spLocks noChangeShapeType="1"/>
            </p:cNvSpPr>
            <p:nvPr/>
          </p:nvSpPr>
          <p:spPr bwMode="auto">
            <a:xfrm>
              <a:off x="3025" y="2923"/>
              <a:ext cx="1" cy="18"/>
            </a:xfrm>
            <a:prstGeom prst="line">
              <a:avLst/>
            </a:prstGeom>
            <a:noFill/>
            <a:ln w="9525">
              <a:solidFill>
                <a:srgbClr val="FF0000"/>
              </a:solidFill>
              <a:round/>
              <a:headEnd/>
              <a:tailEnd/>
            </a:ln>
          </p:spPr>
          <p:txBody>
            <a:bodyPr/>
            <a:lstStyle/>
            <a:p>
              <a:endParaRPr lang="fr-FR"/>
            </a:p>
          </p:txBody>
        </p:sp>
        <p:sp>
          <p:nvSpPr>
            <p:cNvPr id="53592" name="Line 4440"/>
            <p:cNvSpPr>
              <a:spLocks noChangeShapeType="1"/>
            </p:cNvSpPr>
            <p:nvPr/>
          </p:nvSpPr>
          <p:spPr bwMode="auto">
            <a:xfrm flipH="1">
              <a:off x="3007" y="2923"/>
              <a:ext cx="18" cy="1"/>
            </a:xfrm>
            <a:prstGeom prst="line">
              <a:avLst/>
            </a:prstGeom>
            <a:noFill/>
            <a:ln w="9525">
              <a:solidFill>
                <a:srgbClr val="FF0000"/>
              </a:solidFill>
              <a:round/>
              <a:headEnd/>
              <a:tailEnd/>
            </a:ln>
          </p:spPr>
          <p:txBody>
            <a:bodyPr/>
            <a:lstStyle/>
            <a:p>
              <a:endParaRPr lang="fr-FR"/>
            </a:p>
          </p:txBody>
        </p:sp>
        <p:sp>
          <p:nvSpPr>
            <p:cNvPr id="53593" name="Line 4441"/>
            <p:cNvSpPr>
              <a:spLocks noChangeShapeType="1"/>
            </p:cNvSpPr>
            <p:nvPr/>
          </p:nvSpPr>
          <p:spPr bwMode="auto">
            <a:xfrm>
              <a:off x="3025" y="2923"/>
              <a:ext cx="18" cy="1"/>
            </a:xfrm>
            <a:prstGeom prst="line">
              <a:avLst/>
            </a:prstGeom>
            <a:noFill/>
            <a:ln w="9525">
              <a:solidFill>
                <a:srgbClr val="FF0000"/>
              </a:solidFill>
              <a:round/>
              <a:headEnd/>
              <a:tailEnd/>
            </a:ln>
          </p:spPr>
          <p:txBody>
            <a:bodyPr/>
            <a:lstStyle/>
            <a:p>
              <a:endParaRPr lang="fr-FR"/>
            </a:p>
          </p:txBody>
        </p:sp>
        <p:sp>
          <p:nvSpPr>
            <p:cNvPr id="53594" name="Rectangle 4442"/>
            <p:cNvSpPr>
              <a:spLocks noChangeArrowheads="1"/>
            </p:cNvSpPr>
            <p:nvPr/>
          </p:nvSpPr>
          <p:spPr bwMode="auto">
            <a:xfrm>
              <a:off x="3019" y="2917"/>
              <a:ext cx="42" cy="42"/>
            </a:xfrm>
            <a:prstGeom prst="rect">
              <a:avLst/>
            </a:prstGeom>
            <a:noFill/>
            <a:ln w="9525">
              <a:noFill/>
              <a:miter lim="800000"/>
              <a:headEnd/>
              <a:tailEnd/>
            </a:ln>
          </p:spPr>
          <p:txBody>
            <a:bodyPr/>
            <a:lstStyle/>
            <a:p>
              <a:endParaRPr lang="fr-FR"/>
            </a:p>
          </p:txBody>
        </p:sp>
        <p:sp>
          <p:nvSpPr>
            <p:cNvPr id="53595" name="Line 4443"/>
            <p:cNvSpPr>
              <a:spLocks noChangeShapeType="1"/>
            </p:cNvSpPr>
            <p:nvPr/>
          </p:nvSpPr>
          <p:spPr bwMode="auto">
            <a:xfrm flipV="1">
              <a:off x="3037" y="2917"/>
              <a:ext cx="1" cy="18"/>
            </a:xfrm>
            <a:prstGeom prst="line">
              <a:avLst/>
            </a:prstGeom>
            <a:noFill/>
            <a:ln w="9525">
              <a:solidFill>
                <a:srgbClr val="FF0000"/>
              </a:solidFill>
              <a:round/>
              <a:headEnd/>
              <a:tailEnd/>
            </a:ln>
          </p:spPr>
          <p:txBody>
            <a:bodyPr/>
            <a:lstStyle/>
            <a:p>
              <a:endParaRPr lang="fr-FR"/>
            </a:p>
          </p:txBody>
        </p:sp>
        <p:sp>
          <p:nvSpPr>
            <p:cNvPr id="53596" name="Line 4444"/>
            <p:cNvSpPr>
              <a:spLocks noChangeShapeType="1"/>
            </p:cNvSpPr>
            <p:nvPr/>
          </p:nvSpPr>
          <p:spPr bwMode="auto">
            <a:xfrm>
              <a:off x="3037" y="2935"/>
              <a:ext cx="1" cy="18"/>
            </a:xfrm>
            <a:prstGeom prst="line">
              <a:avLst/>
            </a:prstGeom>
            <a:noFill/>
            <a:ln w="9525">
              <a:solidFill>
                <a:srgbClr val="FF0000"/>
              </a:solidFill>
              <a:round/>
              <a:headEnd/>
              <a:tailEnd/>
            </a:ln>
          </p:spPr>
          <p:txBody>
            <a:bodyPr/>
            <a:lstStyle/>
            <a:p>
              <a:endParaRPr lang="fr-FR"/>
            </a:p>
          </p:txBody>
        </p:sp>
        <p:sp>
          <p:nvSpPr>
            <p:cNvPr id="53597" name="Line 4445"/>
            <p:cNvSpPr>
              <a:spLocks noChangeShapeType="1"/>
            </p:cNvSpPr>
            <p:nvPr/>
          </p:nvSpPr>
          <p:spPr bwMode="auto">
            <a:xfrm flipH="1">
              <a:off x="3019" y="2935"/>
              <a:ext cx="18" cy="1"/>
            </a:xfrm>
            <a:prstGeom prst="line">
              <a:avLst/>
            </a:prstGeom>
            <a:noFill/>
            <a:ln w="9525">
              <a:solidFill>
                <a:srgbClr val="FF0000"/>
              </a:solidFill>
              <a:round/>
              <a:headEnd/>
              <a:tailEnd/>
            </a:ln>
          </p:spPr>
          <p:txBody>
            <a:bodyPr/>
            <a:lstStyle/>
            <a:p>
              <a:endParaRPr lang="fr-FR"/>
            </a:p>
          </p:txBody>
        </p:sp>
        <p:sp>
          <p:nvSpPr>
            <p:cNvPr id="53598" name="Line 4446"/>
            <p:cNvSpPr>
              <a:spLocks noChangeShapeType="1"/>
            </p:cNvSpPr>
            <p:nvPr/>
          </p:nvSpPr>
          <p:spPr bwMode="auto">
            <a:xfrm>
              <a:off x="3037" y="2935"/>
              <a:ext cx="18" cy="1"/>
            </a:xfrm>
            <a:prstGeom prst="line">
              <a:avLst/>
            </a:prstGeom>
            <a:noFill/>
            <a:ln w="9525">
              <a:solidFill>
                <a:srgbClr val="FF0000"/>
              </a:solidFill>
              <a:round/>
              <a:headEnd/>
              <a:tailEnd/>
            </a:ln>
          </p:spPr>
          <p:txBody>
            <a:bodyPr/>
            <a:lstStyle/>
            <a:p>
              <a:endParaRPr lang="fr-FR"/>
            </a:p>
          </p:txBody>
        </p:sp>
      </p:grpSp>
      <p:sp>
        <p:nvSpPr>
          <p:cNvPr id="36870" name="Text Box 6"/>
          <p:cNvSpPr txBox="1">
            <a:spLocks noChangeAspect="1" noChangeArrowheads="1"/>
          </p:cNvSpPr>
          <p:nvPr/>
        </p:nvSpPr>
        <p:spPr bwMode="auto">
          <a:xfrm>
            <a:off x="5133975" y="3314700"/>
            <a:ext cx="1598613" cy="366713"/>
          </a:xfrm>
          <a:prstGeom prst="rect">
            <a:avLst/>
          </a:prstGeom>
          <a:noFill/>
          <a:ln w="9525">
            <a:noFill/>
            <a:miter lim="800000"/>
            <a:headEnd/>
            <a:tailEnd/>
          </a:ln>
          <a:effectLst/>
        </p:spPr>
        <p:txBody>
          <a:bodyPr>
            <a:spAutoFit/>
          </a:bodyPr>
          <a:lstStyle/>
          <a:p>
            <a:pPr algn="ctr" eaLnBrk="0" hangingPunct="0"/>
            <a:r>
              <a:rPr lang="fr-FR">
                <a:solidFill>
                  <a:srgbClr val="ED052C"/>
                </a:solidFill>
                <a:effectLst>
                  <a:outerShdw blurRad="38100" dist="38100" dir="2700000" algn="tl">
                    <a:srgbClr val="C0C0C0"/>
                  </a:outerShdw>
                </a:effectLst>
              </a:rPr>
              <a:t>µ-XRD</a:t>
            </a:r>
            <a:endParaRPr lang="fr-FR">
              <a:solidFill>
                <a:srgbClr val="ED052C"/>
              </a:solidFill>
              <a:effectLst>
                <a:outerShdw blurRad="38100" dist="38100" dir="2700000" algn="tl">
                  <a:srgbClr val="C0C0C0"/>
                </a:outerShdw>
              </a:effectLst>
              <a:latin typeface="Comic Sans MS" pitchFamily="66" charset="0"/>
            </a:endParaRPr>
          </a:p>
        </p:txBody>
      </p:sp>
      <p:sp>
        <p:nvSpPr>
          <p:cNvPr id="36883" name="Text Box 19"/>
          <p:cNvSpPr txBox="1">
            <a:spLocks noChangeArrowheads="1"/>
          </p:cNvSpPr>
          <p:nvPr/>
        </p:nvSpPr>
        <p:spPr bwMode="auto">
          <a:xfrm>
            <a:off x="1619250" y="115888"/>
            <a:ext cx="6913563" cy="400110"/>
          </a:xfrm>
          <a:prstGeom prst="rect">
            <a:avLst/>
          </a:prstGeom>
          <a:noFill/>
          <a:ln w="9525">
            <a:noFill/>
            <a:miter lim="800000"/>
            <a:headEnd/>
            <a:tailEnd/>
          </a:ln>
          <a:effectLst/>
        </p:spPr>
        <p:txBody>
          <a:bodyPr>
            <a:spAutoFit/>
          </a:bodyPr>
          <a:lstStyle/>
          <a:p>
            <a:pPr algn="ctr" eaLnBrk="0" hangingPunct="0"/>
            <a:r>
              <a:rPr lang="fr-FR" sz="2000" b="0" dirty="0">
                <a:solidFill>
                  <a:srgbClr val="0000FF"/>
                </a:solidFill>
              </a:rPr>
              <a:t>The </a:t>
            </a:r>
            <a:r>
              <a:rPr lang="fr-FR" sz="2000" b="0" dirty="0" err="1">
                <a:solidFill>
                  <a:srgbClr val="0000FF"/>
                </a:solidFill>
              </a:rPr>
              <a:t>answer</a:t>
            </a:r>
            <a:r>
              <a:rPr lang="fr-FR" sz="2000" b="0" dirty="0">
                <a:solidFill>
                  <a:srgbClr val="0000FF"/>
                </a:solidFill>
              </a:rPr>
              <a:t> </a:t>
            </a:r>
            <a:r>
              <a:rPr lang="fr-FR" sz="2000" b="0" dirty="0" err="1">
                <a:solidFill>
                  <a:srgbClr val="0000FF"/>
                </a:solidFill>
              </a:rPr>
              <a:t>comes</a:t>
            </a:r>
            <a:r>
              <a:rPr lang="fr-FR" sz="2000" b="0" dirty="0">
                <a:solidFill>
                  <a:srgbClr val="0000FF"/>
                </a:solidFill>
              </a:rPr>
              <a:t> </a:t>
            </a:r>
            <a:r>
              <a:rPr lang="fr-FR" sz="2000" b="0" dirty="0" err="1">
                <a:solidFill>
                  <a:srgbClr val="0000FF"/>
                </a:solidFill>
              </a:rPr>
              <a:t>from</a:t>
            </a:r>
            <a:r>
              <a:rPr lang="fr-FR" sz="2000" b="0" dirty="0">
                <a:solidFill>
                  <a:srgbClr val="0000FF"/>
                </a:solidFill>
              </a:rPr>
              <a:t> </a:t>
            </a:r>
            <a:r>
              <a:rPr lang="fr-FR" sz="2000" b="0" dirty="0">
                <a:solidFill>
                  <a:srgbClr val="0000FF"/>
                </a:solidFill>
                <a:latin typeface="Symbol" pitchFamily="18" charset="2"/>
              </a:rPr>
              <a:t>m</a:t>
            </a:r>
            <a:r>
              <a:rPr lang="fr-FR" sz="2000" b="0" dirty="0">
                <a:solidFill>
                  <a:srgbClr val="0000FF"/>
                </a:solidFill>
              </a:rPr>
              <a:t>-diffraction and </a:t>
            </a:r>
            <a:r>
              <a:rPr lang="fr-FR" sz="2000" b="0" dirty="0">
                <a:solidFill>
                  <a:srgbClr val="0000FF"/>
                </a:solidFill>
                <a:latin typeface="Symbol" pitchFamily="18" charset="2"/>
              </a:rPr>
              <a:t>m</a:t>
            </a:r>
            <a:r>
              <a:rPr lang="fr-FR" sz="2000" b="0" dirty="0">
                <a:solidFill>
                  <a:srgbClr val="0000FF"/>
                </a:solidFill>
              </a:rPr>
              <a:t>-EXAFS</a:t>
            </a:r>
          </a:p>
        </p:txBody>
      </p:sp>
      <p:grpSp>
        <p:nvGrpSpPr>
          <p:cNvPr id="7" name="Group 4454"/>
          <p:cNvGrpSpPr>
            <a:grpSpLocks/>
          </p:cNvGrpSpPr>
          <p:nvPr/>
        </p:nvGrpSpPr>
        <p:grpSpPr bwMode="auto">
          <a:xfrm>
            <a:off x="539750" y="6091238"/>
            <a:ext cx="4464050" cy="433387"/>
            <a:chOff x="340" y="3837"/>
            <a:chExt cx="2812" cy="273"/>
          </a:xfrm>
        </p:grpSpPr>
        <p:sp>
          <p:nvSpPr>
            <p:cNvPr id="36889" name="Text Box 25"/>
            <p:cNvSpPr txBox="1">
              <a:spLocks noChangeArrowheads="1"/>
            </p:cNvSpPr>
            <p:nvPr/>
          </p:nvSpPr>
          <p:spPr bwMode="auto">
            <a:xfrm>
              <a:off x="657" y="3837"/>
              <a:ext cx="2495" cy="252"/>
            </a:xfrm>
            <a:prstGeom prst="rect">
              <a:avLst/>
            </a:prstGeom>
            <a:noFill/>
            <a:ln w="9525">
              <a:noFill/>
              <a:miter lim="800000"/>
              <a:headEnd/>
              <a:tailEnd/>
            </a:ln>
            <a:effectLst/>
          </p:spPr>
          <p:txBody>
            <a:bodyPr>
              <a:spAutoFit/>
            </a:bodyPr>
            <a:lstStyle/>
            <a:p>
              <a:pPr algn="ctr" eaLnBrk="0" hangingPunct="0"/>
              <a:r>
                <a:rPr lang="fr-FR" sz="2000" b="0" dirty="0">
                  <a:solidFill>
                    <a:srgbClr val="0000FF"/>
                  </a:solidFill>
                </a:rPr>
                <a:t>Cu </a:t>
              </a:r>
              <a:r>
                <a:rPr lang="fr-FR" sz="2000" b="0" dirty="0" err="1">
                  <a:solidFill>
                    <a:srgbClr val="0000FF"/>
                  </a:solidFill>
                </a:rPr>
                <a:t>is</a:t>
              </a:r>
              <a:r>
                <a:rPr lang="fr-FR" sz="2000" b="0" dirty="0">
                  <a:solidFill>
                    <a:srgbClr val="0000FF"/>
                  </a:solidFill>
                </a:rPr>
                <a:t> </a:t>
              </a:r>
              <a:r>
                <a:rPr lang="fr-FR" sz="2000" b="1" dirty="0" err="1">
                  <a:solidFill>
                    <a:srgbClr val="0000FF"/>
                  </a:solidFill>
                </a:rPr>
                <a:t>detoxified</a:t>
              </a:r>
              <a:r>
                <a:rPr lang="fr-FR" sz="2000" b="0" dirty="0">
                  <a:solidFill>
                    <a:srgbClr val="0000FF"/>
                  </a:solidFill>
                </a:rPr>
                <a:t> as </a:t>
              </a:r>
              <a:r>
                <a:rPr lang="fr-FR" sz="2000" b="0" dirty="0" err="1">
                  <a:solidFill>
                    <a:srgbClr val="0000FF"/>
                  </a:solidFill>
                </a:rPr>
                <a:t>copper</a:t>
              </a:r>
              <a:r>
                <a:rPr lang="fr-FR" sz="2000" b="0" dirty="0">
                  <a:solidFill>
                    <a:srgbClr val="0000FF"/>
                  </a:solidFill>
                </a:rPr>
                <a:t> </a:t>
              </a:r>
              <a:r>
                <a:rPr lang="fr-FR" sz="2000" b="0" dirty="0" err="1">
                  <a:solidFill>
                    <a:srgbClr val="0000FF"/>
                  </a:solidFill>
                </a:rPr>
                <a:t>metal</a:t>
              </a:r>
              <a:r>
                <a:rPr lang="fr-FR" sz="2000" b="0" dirty="0">
                  <a:solidFill>
                    <a:srgbClr val="0000FF"/>
                  </a:solidFill>
                </a:rPr>
                <a:t>.</a:t>
              </a:r>
            </a:p>
          </p:txBody>
        </p:sp>
        <p:pic>
          <p:nvPicPr>
            <p:cNvPr id="36890" name="Picture 26" descr="doigt"/>
            <p:cNvPicPr>
              <a:picLocks noChangeAspect="1" noChangeArrowheads="1"/>
            </p:cNvPicPr>
            <p:nvPr/>
          </p:nvPicPr>
          <p:blipFill>
            <a:blip r:embed="rId8" cstate="print"/>
            <a:srcRect/>
            <a:stretch>
              <a:fillRect/>
            </a:stretch>
          </p:blipFill>
          <p:spPr bwMode="auto">
            <a:xfrm>
              <a:off x="340" y="3926"/>
              <a:ext cx="426" cy="184"/>
            </a:xfrm>
            <a:prstGeom prst="rect">
              <a:avLst/>
            </a:prstGeom>
            <a:noFill/>
          </p:spPr>
        </p:pic>
      </p:grpSp>
      <p:grpSp>
        <p:nvGrpSpPr>
          <p:cNvPr id="9" name="Group 4458"/>
          <p:cNvGrpSpPr>
            <a:grpSpLocks/>
          </p:cNvGrpSpPr>
          <p:nvPr/>
        </p:nvGrpSpPr>
        <p:grpSpPr bwMode="auto">
          <a:xfrm>
            <a:off x="4284663" y="4149725"/>
            <a:ext cx="2635250" cy="1727200"/>
            <a:chOff x="2699" y="2614"/>
            <a:chExt cx="1660" cy="1088"/>
          </a:xfrm>
        </p:grpSpPr>
        <p:sp>
          <p:nvSpPr>
            <p:cNvPr id="36881" name="Line 17"/>
            <p:cNvSpPr>
              <a:spLocks noChangeShapeType="1"/>
            </p:cNvSpPr>
            <p:nvPr/>
          </p:nvSpPr>
          <p:spPr bwMode="auto">
            <a:xfrm flipV="1">
              <a:off x="2862" y="2614"/>
              <a:ext cx="1497" cy="136"/>
            </a:xfrm>
            <a:prstGeom prst="line">
              <a:avLst/>
            </a:prstGeom>
            <a:noFill/>
            <a:ln w="25400">
              <a:solidFill>
                <a:srgbClr val="FF6600"/>
              </a:solidFill>
              <a:round/>
              <a:headEnd/>
              <a:tailEnd type="triangle" w="med" len="med"/>
            </a:ln>
            <a:effectLst/>
          </p:spPr>
          <p:txBody>
            <a:bodyPr/>
            <a:lstStyle/>
            <a:p>
              <a:endParaRPr lang="fr-FR"/>
            </a:p>
          </p:txBody>
        </p:sp>
        <p:sp>
          <p:nvSpPr>
            <p:cNvPr id="36904" name="Rectangle 40"/>
            <p:cNvSpPr>
              <a:spLocks noChangeArrowheads="1"/>
            </p:cNvSpPr>
            <p:nvPr/>
          </p:nvSpPr>
          <p:spPr bwMode="auto">
            <a:xfrm>
              <a:off x="2699" y="2750"/>
              <a:ext cx="181" cy="181"/>
            </a:xfrm>
            <a:prstGeom prst="rect">
              <a:avLst/>
            </a:prstGeom>
            <a:noFill/>
            <a:ln w="25400">
              <a:solidFill>
                <a:srgbClr val="FF6600"/>
              </a:solidFill>
              <a:miter lim="800000"/>
              <a:headEnd/>
              <a:tailEnd/>
            </a:ln>
            <a:effectLst/>
          </p:spPr>
          <p:txBody>
            <a:bodyPr wrap="none" anchor="ctr"/>
            <a:lstStyle/>
            <a:p>
              <a:endParaRPr lang="fr-FR"/>
            </a:p>
          </p:txBody>
        </p:sp>
        <p:sp>
          <p:nvSpPr>
            <p:cNvPr id="36882" name="Line 18"/>
            <p:cNvSpPr>
              <a:spLocks noChangeShapeType="1"/>
            </p:cNvSpPr>
            <p:nvPr/>
          </p:nvSpPr>
          <p:spPr bwMode="auto">
            <a:xfrm>
              <a:off x="2880" y="2931"/>
              <a:ext cx="771" cy="771"/>
            </a:xfrm>
            <a:prstGeom prst="line">
              <a:avLst/>
            </a:prstGeom>
            <a:noFill/>
            <a:ln w="25400">
              <a:solidFill>
                <a:srgbClr val="FF6600"/>
              </a:solidFill>
              <a:round/>
              <a:headEnd/>
              <a:tailEnd type="triangle" w="med" len="med"/>
            </a:ln>
            <a:effectLst/>
          </p:spPr>
          <p:txBody>
            <a:bodyPr/>
            <a:lstStyle/>
            <a:p>
              <a:endParaRPr lang="fr-FR"/>
            </a:p>
          </p:txBody>
        </p:sp>
        <p:sp>
          <p:nvSpPr>
            <p:cNvPr id="36880" name="Line 16"/>
            <p:cNvSpPr>
              <a:spLocks noChangeShapeType="1"/>
            </p:cNvSpPr>
            <p:nvPr/>
          </p:nvSpPr>
          <p:spPr bwMode="auto">
            <a:xfrm>
              <a:off x="2871" y="2834"/>
              <a:ext cx="1279" cy="505"/>
            </a:xfrm>
            <a:prstGeom prst="line">
              <a:avLst/>
            </a:prstGeom>
            <a:noFill/>
            <a:ln w="25400">
              <a:solidFill>
                <a:srgbClr val="FF6600"/>
              </a:solidFill>
              <a:round/>
              <a:headEnd/>
              <a:tailEnd type="triangle" w="med" len="med"/>
            </a:ln>
            <a:effectLst/>
          </p:spPr>
          <p:txBody>
            <a:bodyPr/>
            <a:lstStyle/>
            <a:p>
              <a:endParaRPr lang="fr-FR"/>
            </a:p>
          </p:txBody>
        </p:sp>
      </p:grpSp>
      <p:sp>
        <p:nvSpPr>
          <p:cNvPr id="53607" name="Text Box 4455"/>
          <p:cNvSpPr txBox="1">
            <a:spLocks noChangeArrowheads="1"/>
          </p:cNvSpPr>
          <p:nvPr/>
        </p:nvSpPr>
        <p:spPr bwMode="auto">
          <a:xfrm>
            <a:off x="5651500" y="6092825"/>
            <a:ext cx="719138" cy="396875"/>
          </a:xfrm>
          <a:prstGeom prst="rect">
            <a:avLst/>
          </a:prstGeom>
          <a:noFill/>
          <a:ln w="9525">
            <a:noFill/>
            <a:miter lim="800000"/>
            <a:headEnd/>
            <a:tailEnd/>
          </a:ln>
          <a:effectLst/>
        </p:spPr>
        <p:txBody>
          <a:bodyPr>
            <a:spAutoFit/>
          </a:bodyPr>
          <a:lstStyle/>
          <a:p>
            <a:pPr>
              <a:spcBef>
                <a:spcPct val="50000"/>
              </a:spcBef>
            </a:pPr>
            <a:r>
              <a:rPr lang="fr-FR" sz="2000">
                <a:solidFill>
                  <a:schemeClr val="bg1"/>
                </a:solidFill>
              </a:rPr>
              <a:t>Cu°</a:t>
            </a:r>
          </a:p>
        </p:txBody>
      </p:sp>
      <p:sp>
        <p:nvSpPr>
          <p:cNvPr id="913" name="Text Box 15"/>
          <p:cNvSpPr txBox="1">
            <a:spLocks noChangeArrowheads="1"/>
          </p:cNvSpPr>
          <p:nvPr/>
        </p:nvSpPr>
        <p:spPr bwMode="auto">
          <a:xfrm>
            <a:off x="2051050" y="1557338"/>
            <a:ext cx="1187450" cy="430212"/>
          </a:xfrm>
          <a:prstGeom prst="rect">
            <a:avLst/>
          </a:prstGeom>
          <a:solidFill>
            <a:schemeClr val="bg1"/>
          </a:solidFill>
          <a:ln w="9525">
            <a:noFill/>
            <a:miter lim="800000"/>
            <a:headEnd/>
            <a:tailEnd/>
          </a:ln>
        </p:spPr>
        <p:txBody>
          <a:bodyPr wrap="none">
            <a:spAutoFit/>
          </a:bodyPr>
          <a:lstStyle/>
          <a:p>
            <a:r>
              <a:rPr lang="en-US" sz="2200" b="1" dirty="0">
                <a:solidFill>
                  <a:srgbClr val="FF0000"/>
                </a:solidFill>
                <a:latin typeface="Calibri" pitchFamily="34" charset="0"/>
              </a:rPr>
              <a:t>Zn </a:t>
            </a:r>
            <a:r>
              <a:rPr lang="en-US" sz="2200" b="1" dirty="0">
                <a:solidFill>
                  <a:srgbClr val="009900"/>
                </a:solidFill>
                <a:latin typeface="Calibri" pitchFamily="34" charset="0"/>
              </a:rPr>
              <a:t>Cu </a:t>
            </a:r>
            <a:r>
              <a:rPr lang="en-US" sz="2200" b="1" dirty="0">
                <a:solidFill>
                  <a:srgbClr val="0000FF"/>
                </a:solidFill>
                <a:latin typeface="Calibri" pitchFamily="34" charset="0"/>
              </a:rPr>
              <a:t>Ca</a:t>
            </a:r>
          </a:p>
        </p:txBody>
      </p:sp>
      <p:pic>
        <p:nvPicPr>
          <p:cNvPr id="907" name="Picture 7" descr="Prag rhizo photo"/>
          <p:cNvPicPr>
            <a:picLocks noChangeAspect="1" noChangeArrowheads="1"/>
          </p:cNvPicPr>
          <p:nvPr/>
        </p:nvPicPr>
        <p:blipFill>
          <a:blip r:embed="rId9" cstate="print"/>
          <a:srcRect/>
          <a:stretch>
            <a:fillRect/>
          </a:stretch>
        </p:blipFill>
        <p:spPr bwMode="auto">
          <a:xfrm>
            <a:off x="0" y="-1588"/>
            <a:ext cx="1925638" cy="1439863"/>
          </a:xfrm>
          <a:prstGeom prst="rect">
            <a:avLst/>
          </a:prstGeom>
          <a:noFill/>
          <a:ln w="9525">
            <a:noFill/>
            <a:miter lim="800000"/>
            <a:headEnd/>
            <a:tailEnd/>
          </a:ln>
        </p:spPr>
      </p:pic>
      <p:sp>
        <p:nvSpPr>
          <p:cNvPr id="908" name="Rectangle 8"/>
          <p:cNvSpPr>
            <a:spLocks noChangeArrowheads="1"/>
          </p:cNvSpPr>
          <p:nvPr/>
        </p:nvSpPr>
        <p:spPr bwMode="auto">
          <a:xfrm>
            <a:off x="1314450" y="866775"/>
            <a:ext cx="228600" cy="152400"/>
          </a:xfrm>
          <a:prstGeom prst="rect">
            <a:avLst/>
          </a:prstGeom>
          <a:noFill/>
          <a:ln w="25400">
            <a:solidFill>
              <a:srgbClr val="B20442"/>
            </a:solidFill>
            <a:miter lim="800000"/>
            <a:headEnd/>
            <a:tailEnd/>
          </a:ln>
        </p:spPr>
        <p:txBody>
          <a:bodyPr wrap="none" anchor="ctr"/>
          <a:lstStyle/>
          <a:p>
            <a:endParaRPr lang="fr-FR">
              <a:latin typeface="Calibri" pitchFamily="34" charset="0"/>
            </a:endParaRPr>
          </a:p>
        </p:txBody>
      </p:sp>
      <p:sp>
        <p:nvSpPr>
          <p:cNvPr id="909" name="Text Box 17"/>
          <p:cNvSpPr txBox="1">
            <a:spLocks noChangeArrowheads="1"/>
          </p:cNvSpPr>
          <p:nvPr/>
        </p:nvSpPr>
        <p:spPr bwMode="auto">
          <a:xfrm>
            <a:off x="-36513" y="1422400"/>
            <a:ext cx="2024063" cy="336550"/>
          </a:xfrm>
          <a:prstGeom prst="rect">
            <a:avLst/>
          </a:prstGeom>
          <a:noFill/>
          <a:ln w="9525">
            <a:noFill/>
            <a:miter lim="800000"/>
            <a:headEnd/>
            <a:tailEnd/>
          </a:ln>
        </p:spPr>
        <p:txBody>
          <a:bodyPr wrap="none">
            <a:spAutoFit/>
          </a:bodyPr>
          <a:lstStyle/>
          <a:p>
            <a:pPr eaLnBrk="0" hangingPunct="0"/>
            <a:r>
              <a:rPr lang="fr-FR" sz="1600" i="1" dirty="0">
                <a:latin typeface="Calibri" pitchFamily="34" charset="0"/>
              </a:rPr>
              <a:t>Phragmites </a:t>
            </a:r>
            <a:r>
              <a:rPr lang="fr-FR" sz="1600" i="1" dirty="0" err="1">
                <a:latin typeface="Calibri" pitchFamily="34" charset="0"/>
              </a:rPr>
              <a:t>australis</a:t>
            </a:r>
            <a:endParaRPr lang="fr-FR" sz="1600" i="1" dirty="0">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6875"/>
                                        </p:tgtEl>
                                        <p:attrNameLst>
                                          <p:attrName>style.visibility</p:attrName>
                                        </p:attrNameLst>
                                      </p:cBhvr>
                                      <p:to>
                                        <p:strVal val="visible"/>
                                      </p:to>
                                    </p:set>
                                  </p:childTnLst>
                                </p:cTn>
                              </p:par>
                            </p:childTnLst>
                          </p:cTn>
                        </p:par>
                        <p:par>
                          <p:cTn id="10" fill="hold">
                            <p:stCondLst>
                              <p:cond delay="0"/>
                            </p:stCondLst>
                            <p:childTnLst>
                              <p:par>
                                <p:cTn id="11" presetID="22" presetClass="entr" presetSubtype="8" fill="hold" nodeType="afterEffect">
                                  <p:stCondLst>
                                    <p:cond delay="7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3000"/>
                                        <p:tgtEl>
                                          <p:spTgt spid="3"/>
                                        </p:tgtEl>
                                      </p:cBhvr>
                                    </p:animEffect>
                                  </p:childTnLst>
                                </p:cTn>
                              </p:par>
                            </p:childTnLst>
                          </p:cTn>
                        </p:par>
                        <p:par>
                          <p:cTn id="14" fill="hold">
                            <p:stCondLst>
                              <p:cond delay="3700"/>
                            </p:stCondLst>
                            <p:childTnLst>
                              <p:par>
                                <p:cTn id="15" presetID="1" presetClass="entr" presetSubtype="0" fill="hold" nodeType="afterEffect">
                                  <p:stCondLst>
                                    <p:cond delay="50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5"/>
          <p:cNvSpPr txBox="1">
            <a:spLocks noChangeArrowheads="1"/>
          </p:cNvSpPr>
          <p:nvPr/>
        </p:nvSpPr>
        <p:spPr bwMode="auto">
          <a:xfrm>
            <a:off x="1928813" y="1493838"/>
            <a:ext cx="1185862" cy="430212"/>
          </a:xfrm>
          <a:prstGeom prst="rect">
            <a:avLst/>
          </a:prstGeom>
          <a:solidFill>
            <a:schemeClr val="bg1"/>
          </a:solidFill>
          <a:ln w="9525">
            <a:noFill/>
            <a:miter lim="800000"/>
            <a:headEnd/>
            <a:tailEnd/>
          </a:ln>
        </p:spPr>
        <p:txBody>
          <a:bodyPr wrap="none">
            <a:spAutoFit/>
          </a:bodyPr>
          <a:lstStyle/>
          <a:p>
            <a:r>
              <a:rPr lang="en-US" sz="2200" b="1">
                <a:solidFill>
                  <a:srgbClr val="FF0000"/>
                </a:solidFill>
                <a:latin typeface="Calibri" pitchFamily="34" charset="0"/>
              </a:rPr>
              <a:t>Zn </a:t>
            </a:r>
            <a:r>
              <a:rPr lang="en-US" sz="2200" b="1">
                <a:solidFill>
                  <a:srgbClr val="009900"/>
                </a:solidFill>
                <a:latin typeface="Calibri" pitchFamily="34" charset="0"/>
              </a:rPr>
              <a:t>Cu </a:t>
            </a:r>
            <a:r>
              <a:rPr lang="en-US" sz="2200" b="1">
                <a:solidFill>
                  <a:srgbClr val="0000FF"/>
                </a:solidFill>
                <a:latin typeface="Calibri" pitchFamily="34" charset="0"/>
              </a:rPr>
              <a:t>Ca</a:t>
            </a:r>
          </a:p>
        </p:txBody>
      </p:sp>
      <p:sp useBgFill="1">
        <p:nvSpPr>
          <p:cNvPr id="15363" name="Text Box 4"/>
          <p:cNvSpPr txBox="1">
            <a:spLocks noChangeArrowheads="1"/>
          </p:cNvSpPr>
          <p:nvPr/>
        </p:nvSpPr>
        <p:spPr bwMode="auto">
          <a:xfrm>
            <a:off x="71438" y="1449388"/>
            <a:ext cx="1787525" cy="336550"/>
          </a:xfrm>
          <a:prstGeom prst="rect">
            <a:avLst/>
          </a:prstGeom>
          <a:ln w="9525">
            <a:noFill/>
            <a:miter lim="800000"/>
            <a:headEnd/>
            <a:tailEnd/>
          </a:ln>
        </p:spPr>
        <p:txBody>
          <a:bodyPr wrap="none">
            <a:spAutoFit/>
          </a:bodyPr>
          <a:lstStyle/>
          <a:p>
            <a:pPr algn="ctr" eaLnBrk="0" hangingPunct="0"/>
            <a:r>
              <a:rPr lang="fr-FR" sz="1600" i="1" dirty="0">
                <a:latin typeface="Calibri" pitchFamily="34" charset="0"/>
              </a:rPr>
              <a:t>Iris </a:t>
            </a:r>
            <a:r>
              <a:rPr lang="fr-FR" sz="1600" i="1" dirty="0" err="1">
                <a:latin typeface="Calibri" pitchFamily="34" charset="0"/>
              </a:rPr>
              <a:t>pseudoacorus</a:t>
            </a:r>
            <a:endParaRPr lang="fr-FR" sz="1600" i="1" dirty="0">
              <a:latin typeface="Calibri" pitchFamily="34" charset="0"/>
            </a:endParaRPr>
          </a:p>
        </p:txBody>
      </p:sp>
      <p:sp>
        <p:nvSpPr>
          <p:cNvPr id="15366" name="Line 23"/>
          <p:cNvSpPr>
            <a:spLocks noChangeShapeType="1"/>
          </p:cNvSpPr>
          <p:nvPr/>
        </p:nvSpPr>
        <p:spPr bwMode="auto">
          <a:xfrm flipH="1">
            <a:off x="5580063" y="1989138"/>
            <a:ext cx="504825" cy="431800"/>
          </a:xfrm>
          <a:prstGeom prst="line">
            <a:avLst/>
          </a:prstGeom>
          <a:noFill/>
          <a:ln w="12700">
            <a:solidFill>
              <a:schemeClr val="bg1"/>
            </a:solidFill>
            <a:round/>
            <a:headEnd/>
            <a:tailEnd type="triangle" w="med" len="med"/>
          </a:ln>
        </p:spPr>
        <p:txBody>
          <a:bodyPr/>
          <a:lstStyle/>
          <a:p>
            <a:endParaRPr lang="fr-FR"/>
          </a:p>
        </p:txBody>
      </p:sp>
      <p:pic>
        <p:nvPicPr>
          <p:cNvPr id="15367" name="Picture 15" descr="C:\Temp\essai_2.jpg"/>
          <p:cNvPicPr>
            <a:picLocks noChangeAspect="1" noChangeArrowheads="1"/>
          </p:cNvPicPr>
          <p:nvPr/>
        </p:nvPicPr>
        <p:blipFill>
          <a:blip r:embed="rId3" cstate="print"/>
          <a:srcRect/>
          <a:stretch>
            <a:fillRect/>
          </a:stretch>
        </p:blipFill>
        <p:spPr bwMode="auto">
          <a:xfrm>
            <a:off x="55563" y="1928813"/>
            <a:ext cx="9032875" cy="3778250"/>
          </a:xfrm>
          <a:prstGeom prst="rect">
            <a:avLst/>
          </a:prstGeom>
          <a:noFill/>
          <a:ln w="9525">
            <a:noFill/>
            <a:miter lim="800000"/>
            <a:headEnd/>
            <a:tailEnd/>
          </a:ln>
        </p:spPr>
      </p:pic>
      <p:pic>
        <p:nvPicPr>
          <p:cNvPr id="15369" name="Picture 2" descr="7"/>
          <p:cNvPicPr>
            <a:picLocks noChangeAspect="1" noChangeArrowheads="1"/>
          </p:cNvPicPr>
          <p:nvPr/>
        </p:nvPicPr>
        <p:blipFill>
          <a:blip r:embed="rId4" cstate="print"/>
          <a:srcRect/>
          <a:stretch>
            <a:fillRect/>
          </a:stretch>
        </p:blipFill>
        <p:spPr bwMode="auto">
          <a:xfrm>
            <a:off x="0" y="3175"/>
            <a:ext cx="2000250" cy="1500188"/>
          </a:xfrm>
          <a:prstGeom prst="rect">
            <a:avLst/>
          </a:prstGeom>
          <a:noFill/>
          <a:ln w="9525">
            <a:noFill/>
            <a:miter lim="800000"/>
            <a:headEnd/>
            <a:tailEnd/>
          </a:ln>
        </p:spPr>
      </p:pic>
      <p:sp>
        <p:nvSpPr>
          <p:cNvPr id="15370" name="Text Box 25"/>
          <p:cNvSpPr txBox="1">
            <a:spLocks noChangeArrowheads="1"/>
          </p:cNvSpPr>
          <p:nvPr/>
        </p:nvSpPr>
        <p:spPr bwMode="auto">
          <a:xfrm>
            <a:off x="5839966" y="5313363"/>
            <a:ext cx="1828378" cy="366712"/>
          </a:xfrm>
          <a:prstGeom prst="rect">
            <a:avLst/>
          </a:prstGeom>
          <a:noFill/>
          <a:ln w="9525">
            <a:noFill/>
            <a:miter lim="800000"/>
            <a:headEnd/>
            <a:tailEnd/>
          </a:ln>
        </p:spPr>
        <p:txBody>
          <a:bodyPr wrap="square">
            <a:spAutoFit/>
          </a:bodyPr>
          <a:lstStyle/>
          <a:p>
            <a:pPr>
              <a:spcBef>
                <a:spcPct val="50000"/>
              </a:spcBef>
            </a:pPr>
            <a:r>
              <a:rPr lang="fr-FR" dirty="0">
                <a:latin typeface="Calibri" pitchFamily="34" charset="0"/>
              </a:rPr>
              <a:t>Optical image</a:t>
            </a:r>
          </a:p>
        </p:txBody>
      </p:sp>
      <p:sp>
        <p:nvSpPr>
          <p:cNvPr id="15371" name="Text Box 15"/>
          <p:cNvSpPr txBox="1">
            <a:spLocks noChangeArrowheads="1"/>
          </p:cNvSpPr>
          <p:nvPr/>
        </p:nvSpPr>
        <p:spPr bwMode="auto">
          <a:xfrm>
            <a:off x="71438" y="1949450"/>
            <a:ext cx="2735262" cy="336550"/>
          </a:xfrm>
          <a:prstGeom prst="rect">
            <a:avLst/>
          </a:prstGeom>
          <a:noFill/>
          <a:ln w="9525">
            <a:noFill/>
            <a:miter lim="800000"/>
            <a:headEnd/>
            <a:tailEnd/>
          </a:ln>
        </p:spPr>
        <p:txBody>
          <a:bodyPr>
            <a:spAutoFit/>
          </a:bodyPr>
          <a:lstStyle/>
          <a:p>
            <a:pPr>
              <a:spcBef>
                <a:spcPct val="50000"/>
              </a:spcBef>
            </a:pPr>
            <a:r>
              <a:rPr lang="fr-FR" sz="1600" dirty="0" err="1">
                <a:solidFill>
                  <a:schemeClr val="bg1"/>
                </a:solidFill>
                <a:latin typeface="Calibri" pitchFamily="34" charset="0"/>
              </a:rPr>
              <a:t>Resolution</a:t>
            </a:r>
            <a:r>
              <a:rPr lang="fr-FR" sz="1600" dirty="0">
                <a:solidFill>
                  <a:schemeClr val="bg1"/>
                </a:solidFill>
                <a:latin typeface="Calibri" pitchFamily="34" charset="0"/>
              </a:rPr>
              <a:t>: 8 x 8 </a:t>
            </a:r>
            <a:r>
              <a:rPr lang="fr-FR" sz="1600" dirty="0">
                <a:solidFill>
                  <a:schemeClr val="bg1"/>
                </a:solidFill>
                <a:latin typeface="Symbol" pitchFamily="18" charset="2"/>
              </a:rPr>
              <a:t>m</a:t>
            </a:r>
            <a:r>
              <a:rPr lang="fr-FR" sz="1600" dirty="0">
                <a:solidFill>
                  <a:schemeClr val="bg1"/>
                </a:solidFill>
                <a:latin typeface="Calibri" pitchFamily="34" charset="0"/>
              </a:rPr>
              <a:t>m</a:t>
            </a:r>
          </a:p>
        </p:txBody>
      </p:sp>
      <p:sp>
        <p:nvSpPr>
          <p:cNvPr id="15374" name="ZoneTexte 16"/>
          <p:cNvSpPr txBox="1">
            <a:spLocks noChangeArrowheads="1"/>
          </p:cNvSpPr>
          <p:nvPr/>
        </p:nvSpPr>
        <p:spPr bwMode="auto">
          <a:xfrm>
            <a:off x="7362825" y="3475038"/>
            <a:ext cx="1169988" cy="400110"/>
          </a:xfrm>
          <a:prstGeom prst="rect">
            <a:avLst/>
          </a:prstGeom>
          <a:noFill/>
          <a:ln w="9525">
            <a:noFill/>
            <a:miter lim="800000"/>
            <a:headEnd/>
            <a:tailEnd/>
          </a:ln>
        </p:spPr>
        <p:txBody>
          <a:bodyPr>
            <a:spAutoFit/>
          </a:bodyPr>
          <a:lstStyle/>
          <a:p>
            <a:r>
              <a:rPr lang="fr-FR" sz="2000" dirty="0" err="1">
                <a:latin typeface="Calibri" pitchFamily="34" charset="0"/>
              </a:rPr>
              <a:t>Hypha</a:t>
            </a:r>
            <a:endParaRPr lang="fr-FR" sz="2000" dirty="0">
              <a:latin typeface="Calibri" pitchFamily="34" charset="0"/>
            </a:endParaRPr>
          </a:p>
        </p:txBody>
      </p:sp>
      <p:cxnSp>
        <p:nvCxnSpPr>
          <p:cNvPr id="20" name="Connecteur droit avec flèche 19"/>
          <p:cNvCxnSpPr/>
          <p:nvPr/>
        </p:nvCxnSpPr>
        <p:spPr>
          <a:xfrm rot="16200000" flipH="1">
            <a:off x="7668419" y="4004469"/>
            <a:ext cx="431800" cy="14446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15616" y="3517192"/>
            <a:ext cx="1741952" cy="369332"/>
          </a:xfrm>
          <a:prstGeom prst="rect">
            <a:avLst/>
          </a:prstGeom>
        </p:spPr>
        <p:txBody>
          <a:bodyPr wrap="none">
            <a:spAutoFit/>
          </a:bodyPr>
          <a:lstStyle/>
          <a:p>
            <a:r>
              <a:rPr lang="fr-FR" dirty="0" err="1">
                <a:solidFill>
                  <a:schemeClr val="bg1"/>
                </a:solidFill>
              </a:rPr>
              <a:t>ectomycorrhizae</a:t>
            </a:r>
            <a:endParaRPr lang="fr-FR" dirty="0">
              <a:solidFill>
                <a:schemeClr val="bg1"/>
              </a:solidFill>
            </a:endParaRPr>
          </a:p>
        </p:txBody>
      </p:sp>
      <p:sp>
        <p:nvSpPr>
          <p:cNvPr id="22" name="Rectangle 17"/>
          <p:cNvSpPr>
            <a:spLocks noChangeArrowheads="1"/>
          </p:cNvSpPr>
          <p:nvPr/>
        </p:nvSpPr>
        <p:spPr bwMode="auto">
          <a:xfrm>
            <a:off x="2340173" y="188640"/>
            <a:ext cx="6264275" cy="527050"/>
          </a:xfrm>
          <a:prstGeom prst="rect">
            <a:avLst/>
          </a:prstGeom>
          <a:noFill/>
          <a:ln w="9525">
            <a:noFill/>
            <a:miter lim="800000"/>
            <a:headEnd/>
            <a:tailEnd/>
          </a:ln>
          <a:effectLst/>
        </p:spPr>
        <p:txBody>
          <a:bodyPr>
            <a:spAutoFit/>
          </a:bodyPr>
          <a:lstStyle/>
          <a:p>
            <a:pPr algn="ctr">
              <a:lnSpc>
                <a:spcPct val="130000"/>
              </a:lnSpc>
              <a:buClr>
                <a:srgbClr val="FF0000"/>
              </a:buClr>
              <a:buFont typeface="Wingdings" pitchFamily="2" charset="2"/>
              <a:buNone/>
            </a:pPr>
            <a:r>
              <a:rPr lang="en-GB" sz="2200" b="0" dirty="0">
                <a:solidFill>
                  <a:srgbClr val="FF0000"/>
                </a:solidFill>
                <a:latin typeface="Comic Sans MS" pitchFamily="66" charset="0"/>
              </a:rPr>
              <a:t>What is the form of metals after treatment ?</a:t>
            </a:r>
            <a:endParaRPr lang="fr-FR" sz="2200" b="0" dirty="0">
              <a:solidFill>
                <a:srgbClr val="FF0000"/>
              </a:solidFill>
              <a:latin typeface="Comic Sans MS" pitchFamily="66" charset="0"/>
            </a:endParaRPr>
          </a:p>
        </p:txBody>
      </p:sp>
      <p:sp>
        <p:nvSpPr>
          <p:cNvPr id="23" name="ZoneTexte 22"/>
          <p:cNvSpPr txBox="1"/>
          <p:nvPr/>
        </p:nvSpPr>
        <p:spPr>
          <a:xfrm>
            <a:off x="3923928" y="837873"/>
            <a:ext cx="2304256" cy="430887"/>
          </a:xfrm>
          <a:prstGeom prst="rect">
            <a:avLst/>
          </a:prstGeom>
          <a:noFill/>
        </p:spPr>
        <p:txBody>
          <a:bodyPr wrap="square" rtlCol="0">
            <a:spAutoFit/>
          </a:bodyPr>
          <a:lstStyle/>
          <a:p>
            <a:r>
              <a:rPr lang="fr-FR" sz="2200" dirty="0" err="1">
                <a:solidFill>
                  <a:srgbClr val="0000FF"/>
                </a:solidFill>
              </a:rPr>
              <a:t>Rhizosphere</a:t>
            </a:r>
            <a:r>
              <a:rPr lang="fr-FR" sz="2200" dirty="0">
                <a:solidFill>
                  <a:srgbClr val="0000FF"/>
                </a:solidFill>
              </a:rPr>
              <a:t> of </a:t>
            </a:r>
            <a:r>
              <a:rPr lang="fr-FR" sz="2200" i="1" dirty="0">
                <a:solidFill>
                  <a:srgbClr val="0000FF"/>
                </a:solidFill>
              </a:rPr>
              <a:t>Iris</a:t>
            </a:r>
          </a:p>
        </p:txBody>
      </p:sp>
      <p:sp>
        <p:nvSpPr>
          <p:cNvPr id="24" name="Rectangle à coins arrondis 23"/>
          <p:cNvSpPr/>
          <p:nvPr/>
        </p:nvSpPr>
        <p:spPr>
          <a:xfrm>
            <a:off x="5462068" y="2276872"/>
            <a:ext cx="2520280" cy="377502"/>
          </a:xfrm>
          <a:prstGeom prst="roundRect">
            <a:avLst/>
          </a:prstGeom>
          <a:solidFill>
            <a:srgbClr val="FFFF00"/>
          </a:solidFill>
          <a:effectLst>
            <a:outerShdw blurRad="50800" dist="50800" dir="5400000" algn="ctr" rotWithShape="0">
              <a:srgbClr val="0000FF"/>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5" name="ZoneTexte 24"/>
          <p:cNvSpPr txBox="1">
            <a:spLocks noChangeArrowheads="1"/>
          </p:cNvSpPr>
          <p:nvPr/>
        </p:nvSpPr>
        <p:spPr bwMode="auto">
          <a:xfrm>
            <a:off x="5508104" y="2294334"/>
            <a:ext cx="2618259" cy="369332"/>
          </a:xfrm>
          <a:prstGeom prst="rect">
            <a:avLst/>
          </a:prstGeom>
          <a:noFill/>
          <a:ln w="9525">
            <a:noFill/>
            <a:miter lim="800000"/>
            <a:headEnd/>
            <a:tailEnd/>
          </a:ln>
        </p:spPr>
        <p:txBody>
          <a:bodyPr wrap="square">
            <a:spAutoFit/>
          </a:bodyPr>
          <a:lstStyle/>
          <a:p>
            <a:r>
              <a:rPr lang="fr-FR" dirty="0">
                <a:latin typeface="Calibri" pitchFamily="34" charset="0"/>
              </a:rPr>
              <a:t>Micro X-ray fluorescence</a:t>
            </a:r>
          </a:p>
        </p:txBody>
      </p:sp>
      <p:sp>
        <p:nvSpPr>
          <p:cNvPr id="16" name="Text Box 61"/>
          <p:cNvSpPr txBox="1">
            <a:spLocks noChangeArrowheads="1"/>
          </p:cNvSpPr>
          <p:nvPr/>
        </p:nvSpPr>
        <p:spPr bwMode="auto">
          <a:xfrm>
            <a:off x="1762893" y="6021288"/>
            <a:ext cx="6409507" cy="430887"/>
          </a:xfrm>
          <a:prstGeom prst="rect">
            <a:avLst/>
          </a:prstGeom>
          <a:noFill/>
          <a:ln w="9525">
            <a:noFill/>
            <a:miter lim="800000"/>
            <a:headEnd/>
            <a:tailEnd/>
          </a:ln>
          <a:effectLst/>
        </p:spPr>
        <p:txBody>
          <a:bodyPr wrap="square">
            <a:spAutoFit/>
          </a:bodyPr>
          <a:lstStyle/>
          <a:p>
            <a:pPr eaLnBrk="0" hangingPunct="0"/>
            <a:r>
              <a:rPr lang="fr-FR" sz="2000" dirty="0">
                <a:solidFill>
                  <a:srgbClr val="0000FF"/>
                </a:solidFill>
              </a:rPr>
              <a:t> </a:t>
            </a:r>
            <a:r>
              <a:rPr lang="fr-FR" sz="2200" dirty="0">
                <a:solidFill>
                  <a:srgbClr val="0000FF"/>
                </a:solidFill>
              </a:rPr>
              <a:t>Cu</a:t>
            </a:r>
            <a:r>
              <a:rPr lang="fr-FR" sz="2400" baseline="20000" dirty="0">
                <a:solidFill>
                  <a:srgbClr val="0000FF"/>
                </a:solidFill>
              </a:rPr>
              <a:t>2+</a:t>
            </a:r>
            <a:r>
              <a:rPr lang="fr-FR" sz="2200" dirty="0">
                <a:solidFill>
                  <a:srgbClr val="0000FF"/>
                </a:solidFill>
              </a:rPr>
              <a:t> </a:t>
            </a:r>
            <a:r>
              <a:rPr lang="fr-FR" sz="2200" dirty="0" err="1">
                <a:solidFill>
                  <a:srgbClr val="0000FF"/>
                </a:solidFill>
              </a:rPr>
              <a:t>is</a:t>
            </a:r>
            <a:r>
              <a:rPr lang="fr-FR" sz="2200" dirty="0">
                <a:solidFill>
                  <a:srgbClr val="0000FF"/>
                </a:solidFill>
              </a:rPr>
              <a:t> </a:t>
            </a:r>
            <a:r>
              <a:rPr lang="fr-FR" sz="2200" dirty="0" err="1">
                <a:solidFill>
                  <a:srgbClr val="0000FF"/>
                </a:solidFill>
              </a:rPr>
              <a:t>reduced</a:t>
            </a:r>
            <a:r>
              <a:rPr lang="fr-FR" sz="2200" dirty="0">
                <a:solidFill>
                  <a:srgbClr val="0000FF"/>
                </a:solidFill>
              </a:rPr>
              <a:t> to Cu° by </a:t>
            </a:r>
            <a:r>
              <a:rPr lang="fr-FR" sz="2200" dirty="0" err="1">
                <a:solidFill>
                  <a:srgbClr val="0000FF"/>
                </a:solidFill>
              </a:rPr>
              <a:t>symbiotic</a:t>
            </a:r>
            <a:r>
              <a:rPr lang="fr-FR" sz="2200" dirty="0">
                <a:solidFill>
                  <a:srgbClr val="0000FF"/>
                </a:solidFill>
              </a:rPr>
              <a:t> </a:t>
            </a:r>
            <a:r>
              <a:rPr lang="fr-FR" sz="2200" dirty="0" err="1">
                <a:solidFill>
                  <a:srgbClr val="0000FF"/>
                </a:solidFill>
              </a:rPr>
              <a:t>mycorrhizae</a:t>
            </a:r>
            <a:r>
              <a:rPr lang="fr-FR" sz="2200" dirty="0">
                <a:solidFill>
                  <a:srgbClr val="0000FF"/>
                </a:solidFill>
              </a:rPr>
              <a:t>.</a:t>
            </a:r>
            <a:endParaRPr lang="fr-FR" sz="2200" b="0" dirty="0">
              <a:solidFill>
                <a:srgbClr val="0000FF"/>
              </a:solidFill>
            </a:endParaRPr>
          </a:p>
        </p:txBody>
      </p:sp>
      <p:pic>
        <p:nvPicPr>
          <p:cNvPr id="17" name="Picture 64" descr="doigt"/>
          <p:cNvPicPr>
            <a:picLocks noChangeAspect="1" noChangeArrowheads="1"/>
          </p:cNvPicPr>
          <p:nvPr/>
        </p:nvPicPr>
        <p:blipFill>
          <a:blip r:embed="rId5" cstate="print"/>
          <a:srcRect/>
          <a:stretch>
            <a:fillRect/>
          </a:stretch>
        </p:blipFill>
        <p:spPr bwMode="auto">
          <a:xfrm>
            <a:off x="1096205" y="6190661"/>
            <a:ext cx="676275" cy="292100"/>
          </a:xfrm>
          <a:prstGeom prst="rect">
            <a:avLst/>
          </a:prstGeom>
          <a:noFill/>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2123728" cy="400110"/>
          </a:xfrm>
          <a:prstGeom prst="rect">
            <a:avLst/>
          </a:prstGeom>
          <a:solidFill>
            <a:schemeClr val="bg1">
              <a:lumMod val="65000"/>
            </a:schemeClr>
          </a:solidFill>
          <a:ln w="9525">
            <a:noFill/>
            <a:miter lim="800000"/>
            <a:headEnd/>
            <a:tailEnd/>
          </a:ln>
        </p:spPr>
        <p:txBody>
          <a:bodyPr wrap="square">
            <a:spAutoFit/>
          </a:bodyPr>
          <a:lstStyle/>
          <a:p>
            <a:r>
              <a:rPr lang="en-US" sz="2000" dirty="0" err="1">
                <a:solidFill>
                  <a:schemeClr val="bg1"/>
                </a:solidFill>
                <a:latin typeface="Calibri" pitchFamily="34" charset="0"/>
              </a:rPr>
              <a:t>Phytotechnologies</a:t>
            </a:r>
            <a:endParaRPr lang="fr-FR" sz="2000" dirty="0">
              <a:solidFill>
                <a:schemeClr val="bg1"/>
              </a:solidFill>
            </a:endParaRPr>
          </a:p>
        </p:txBody>
      </p:sp>
      <p:pic>
        <p:nvPicPr>
          <p:cNvPr id="5" name="Picture 2" descr="C:\Alain-Data\Tamino\Dessins-Photos-Talks\Talks\Salon MesurExpoVision_2012\Figures\Pilon-Smits-2005_1.jpg"/>
          <p:cNvPicPr>
            <a:picLocks noChangeAspect="1" noChangeArrowheads="1"/>
          </p:cNvPicPr>
          <p:nvPr/>
        </p:nvPicPr>
        <p:blipFill>
          <a:blip r:embed="rId3" cstate="print"/>
          <a:srcRect/>
          <a:stretch>
            <a:fillRect/>
          </a:stretch>
        </p:blipFill>
        <p:spPr bwMode="auto">
          <a:xfrm>
            <a:off x="2555776" y="908720"/>
            <a:ext cx="4024908" cy="4753412"/>
          </a:xfrm>
          <a:prstGeom prst="rect">
            <a:avLst/>
          </a:prstGeom>
          <a:noFill/>
        </p:spPr>
      </p:pic>
      <p:sp>
        <p:nvSpPr>
          <p:cNvPr id="6" name="Rectangle 5"/>
          <p:cNvSpPr/>
          <p:nvPr/>
        </p:nvSpPr>
        <p:spPr>
          <a:xfrm>
            <a:off x="2051720" y="5230361"/>
            <a:ext cx="2448272" cy="830997"/>
          </a:xfrm>
          <a:prstGeom prst="rect">
            <a:avLst/>
          </a:prstGeom>
        </p:spPr>
        <p:txBody>
          <a:bodyPr wrap="square">
            <a:spAutoFit/>
          </a:bodyPr>
          <a:lstStyle/>
          <a:p>
            <a:pPr marL="0" lvl="1" algn="ctr">
              <a:defRPr/>
            </a:pPr>
            <a:r>
              <a:rPr lang="fr-FR" sz="2400" kern="0" dirty="0" err="1"/>
              <a:t>Phytostabilization</a:t>
            </a:r>
            <a:endParaRPr lang="fr-FR" sz="2400" kern="0" dirty="0"/>
          </a:p>
          <a:p>
            <a:pPr marL="0" lvl="1" algn="ctr">
              <a:defRPr/>
            </a:pPr>
            <a:r>
              <a:rPr lang="fr-FR" sz="2400" kern="0" dirty="0" err="1"/>
              <a:t>Rhizofiltration</a:t>
            </a:r>
            <a:endParaRPr lang="fr-FR" sz="2400" kern="0" dirty="0"/>
          </a:p>
        </p:txBody>
      </p:sp>
      <p:sp>
        <p:nvSpPr>
          <p:cNvPr id="7" name="Rectangle 6"/>
          <p:cNvSpPr/>
          <p:nvPr/>
        </p:nvSpPr>
        <p:spPr>
          <a:xfrm>
            <a:off x="4662010" y="5662409"/>
            <a:ext cx="2286254" cy="461665"/>
          </a:xfrm>
          <a:prstGeom prst="rect">
            <a:avLst/>
          </a:prstGeom>
        </p:spPr>
        <p:txBody>
          <a:bodyPr wrap="square">
            <a:spAutoFit/>
          </a:bodyPr>
          <a:lstStyle/>
          <a:p>
            <a:pPr marL="0" lvl="1">
              <a:defRPr/>
            </a:pPr>
            <a:r>
              <a:rPr lang="fr-FR" sz="2400" kern="0" dirty="0" err="1"/>
              <a:t>Phytolixiviation</a:t>
            </a:r>
            <a:endParaRPr lang="fr-FR" sz="2400" kern="0" dirty="0"/>
          </a:p>
        </p:txBody>
      </p:sp>
      <p:sp>
        <p:nvSpPr>
          <p:cNvPr id="8" name="Rectangle 7"/>
          <p:cNvSpPr/>
          <p:nvPr/>
        </p:nvSpPr>
        <p:spPr>
          <a:xfrm>
            <a:off x="6372200" y="2852936"/>
            <a:ext cx="2304256" cy="461665"/>
          </a:xfrm>
          <a:prstGeom prst="rect">
            <a:avLst/>
          </a:prstGeom>
        </p:spPr>
        <p:txBody>
          <a:bodyPr wrap="square">
            <a:spAutoFit/>
          </a:bodyPr>
          <a:lstStyle/>
          <a:p>
            <a:pPr marL="0" lvl="1">
              <a:defRPr/>
            </a:pPr>
            <a:r>
              <a:rPr lang="fr-FR" sz="2400" b="1" kern="0" dirty="0" err="1"/>
              <a:t>Phytoextraction</a:t>
            </a:r>
            <a:endParaRPr lang="fr-FR" sz="2400" b="1" kern="0" dirty="0"/>
          </a:p>
        </p:txBody>
      </p:sp>
      <p:sp>
        <p:nvSpPr>
          <p:cNvPr id="9" name="Rectangle 8"/>
          <p:cNvSpPr/>
          <p:nvPr/>
        </p:nvSpPr>
        <p:spPr>
          <a:xfrm>
            <a:off x="467544" y="3212976"/>
            <a:ext cx="2592288" cy="461665"/>
          </a:xfrm>
          <a:prstGeom prst="rect">
            <a:avLst/>
          </a:prstGeom>
        </p:spPr>
        <p:txBody>
          <a:bodyPr wrap="square">
            <a:spAutoFit/>
          </a:bodyPr>
          <a:lstStyle/>
          <a:p>
            <a:pPr marL="0" lvl="1">
              <a:defRPr/>
            </a:pPr>
            <a:r>
              <a:rPr lang="fr-FR" sz="2400" kern="0" dirty="0" err="1"/>
              <a:t>Phytovolatilization</a:t>
            </a:r>
            <a:endParaRPr lang="fr-FR" sz="2400" kern="0" dirty="0"/>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837426"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Phytoextraction</a:t>
            </a:r>
            <a:endParaRPr lang="fr-FR" sz="2000" dirty="0">
              <a:solidFill>
                <a:schemeClr val="bg1"/>
              </a:solidFill>
            </a:endParaRPr>
          </a:p>
        </p:txBody>
      </p:sp>
      <p:sp>
        <p:nvSpPr>
          <p:cNvPr id="7" name="Rectangle 3"/>
          <p:cNvSpPr txBox="1">
            <a:spLocks noChangeArrowheads="1"/>
          </p:cNvSpPr>
          <p:nvPr/>
        </p:nvSpPr>
        <p:spPr>
          <a:xfrm>
            <a:off x="3635896" y="164364"/>
            <a:ext cx="5040560" cy="600340"/>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Aft>
                <a:spcPts val="0"/>
              </a:spcAft>
              <a:buClrTx/>
              <a:buSzTx/>
              <a:tabLst/>
              <a:defRPr/>
            </a:pPr>
            <a:r>
              <a:rPr kumimoji="0" lang="fr-FR" sz="2100" b="0" i="0" u="none" strike="noStrike" kern="1200" cap="none" spc="0" normalizeH="0" baseline="0" noProof="0" dirty="0">
                <a:ln>
                  <a:noFill/>
                </a:ln>
                <a:solidFill>
                  <a:schemeClr val="tx1"/>
                </a:solidFill>
                <a:effectLst/>
                <a:uLnTx/>
                <a:uFillTx/>
                <a:latin typeface="Arial" pitchFamily="34" charset="0"/>
                <a:cs typeface="Arial" pitchFamily="34" charset="0"/>
              </a:rPr>
              <a:t>To export </a:t>
            </a:r>
            <a:r>
              <a:rPr kumimoji="0" lang="fr-FR" sz="2100" b="0" i="0" u="none" strike="noStrike" kern="1200" cap="none" spc="0" normalizeH="0" baseline="0" noProof="0" dirty="0" err="1">
                <a:ln>
                  <a:noFill/>
                </a:ln>
                <a:solidFill>
                  <a:schemeClr val="tx1"/>
                </a:solidFill>
                <a:effectLst/>
                <a:uLnTx/>
                <a:uFillTx/>
                <a:latin typeface="Arial" pitchFamily="34" charset="0"/>
                <a:cs typeface="Arial" pitchFamily="34" charset="0"/>
              </a:rPr>
              <a:t>TMs</a:t>
            </a:r>
            <a:r>
              <a:rPr kumimoji="0" lang="fr-FR" sz="2100" b="0" i="0" u="none" strike="noStrike" kern="1200" cap="none" spc="0" normalizeH="0" baseline="0" noProof="0" dirty="0">
                <a:ln>
                  <a:noFill/>
                </a:ln>
                <a:solidFill>
                  <a:schemeClr val="tx1"/>
                </a:solidFill>
                <a:effectLst/>
                <a:uLnTx/>
                <a:uFillTx/>
                <a:latin typeface="Arial" pitchFamily="34" charset="0"/>
                <a:cs typeface="Arial" pitchFamily="34" charset="0"/>
              </a:rPr>
              <a:t> to the shoot.</a:t>
            </a:r>
          </a:p>
        </p:txBody>
      </p:sp>
      <p:sp>
        <p:nvSpPr>
          <p:cNvPr id="11" name="Rectangle 10"/>
          <p:cNvSpPr/>
          <p:nvPr/>
        </p:nvSpPr>
        <p:spPr>
          <a:xfrm>
            <a:off x="1979712" y="97468"/>
            <a:ext cx="166584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dirty="0">
                <a:ln/>
                <a:solidFill>
                  <a:srgbClr val="000000"/>
                </a:solidFill>
              </a:rPr>
              <a:t>Principle :</a:t>
            </a:r>
          </a:p>
        </p:txBody>
      </p:sp>
      <p:sp>
        <p:nvSpPr>
          <p:cNvPr id="12" name="Rectangle 11"/>
          <p:cNvSpPr/>
          <p:nvPr/>
        </p:nvSpPr>
        <p:spPr>
          <a:xfrm>
            <a:off x="88943" y="764704"/>
            <a:ext cx="2065950"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dirty="0">
                <a:ln/>
                <a:solidFill>
                  <a:srgbClr val="000000"/>
                </a:solidFill>
              </a:rPr>
              <a:t>Application :</a:t>
            </a:r>
          </a:p>
        </p:txBody>
      </p:sp>
      <p:sp>
        <p:nvSpPr>
          <p:cNvPr id="13" name="Rectangle 3"/>
          <p:cNvSpPr txBox="1">
            <a:spLocks noChangeArrowheads="1"/>
          </p:cNvSpPr>
          <p:nvPr/>
        </p:nvSpPr>
        <p:spPr>
          <a:xfrm>
            <a:off x="2051720" y="828620"/>
            <a:ext cx="3960440" cy="792088"/>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Aft>
                <a:spcPts val="0"/>
              </a:spcAft>
              <a:buClrTx/>
              <a:buSzTx/>
              <a:tabLst/>
              <a:defRPr/>
            </a:pPr>
            <a:r>
              <a:rPr kumimoji="0" lang="fr-FR" sz="2100" b="0" i="0" u="none" strike="noStrike" kern="1200" cap="none" spc="0" normalizeH="0" baseline="0" noProof="0" dirty="0" err="1">
                <a:ln>
                  <a:noFill/>
                </a:ln>
                <a:solidFill>
                  <a:schemeClr val="tx1"/>
                </a:solidFill>
                <a:effectLst/>
                <a:uLnTx/>
                <a:uFillTx/>
                <a:latin typeface="Arial" pitchFamily="34" charset="0"/>
                <a:cs typeface="Arial" pitchFamily="34" charset="0"/>
              </a:rPr>
              <a:t>Decontamination</a:t>
            </a:r>
            <a:r>
              <a:rPr kumimoji="0" lang="fr-FR" sz="2100" b="0" i="0" u="none" strike="noStrike" kern="1200" cap="none" spc="0" normalizeH="0" baseline="0" noProof="0" dirty="0">
                <a:ln>
                  <a:noFill/>
                </a:ln>
                <a:solidFill>
                  <a:schemeClr val="tx1"/>
                </a:solidFill>
                <a:effectLst/>
                <a:uLnTx/>
                <a:uFillTx/>
                <a:latin typeface="Arial" pitchFamily="34" charset="0"/>
                <a:cs typeface="Arial" pitchFamily="34" charset="0"/>
              </a:rPr>
              <a:t> of </a:t>
            </a:r>
            <a:r>
              <a:rPr kumimoji="0" lang="fr-FR" sz="2100" b="0" i="0" u="none" strike="noStrike" kern="1200" cap="none" spc="0" normalizeH="0" baseline="0" noProof="0" dirty="0" err="1">
                <a:ln>
                  <a:noFill/>
                </a:ln>
                <a:solidFill>
                  <a:schemeClr val="tx1"/>
                </a:solidFill>
                <a:effectLst/>
                <a:uLnTx/>
                <a:uFillTx/>
                <a:latin typeface="Arial" pitchFamily="34" charset="0"/>
                <a:cs typeface="Arial" pitchFamily="34" charset="0"/>
              </a:rPr>
              <a:t>soils</a:t>
            </a:r>
            <a:r>
              <a:rPr kumimoji="0" lang="fr-FR" sz="2100" b="0" i="0" u="none" strike="noStrike" kern="1200" cap="none" spc="0" normalizeH="0" baseline="0" noProof="0" dirty="0">
                <a:ln>
                  <a:noFill/>
                </a:ln>
                <a:solidFill>
                  <a:schemeClr val="tx1"/>
                </a:solidFill>
                <a:effectLst/>
                <a:uLnTx/>
                <a:uFillTx/>
                <a:latin typeface="Arial" pitchFamily="34" charset="0"/>
                <a:cs typeface="Arial" pitchFamily="34" charset="0"/>
              </a:rPr>
              <a:t> and </a:t>
            </a:r>
            <a:r>
              <a:rPr kumimoji="0" lang="fr-FR" sz="2100" b="0" i="0" u="none" strike="noStrike" kern="1200" cap="none" spc="0" normalizeH="0" baseline="0" noProof="0" dirty="0" err="1">
                <a:ln>
                  <a:noFill/>
                </a:ln>
                <a:solidFill>
                  <a:schemeClr val="tx1"/>
                </a:solidFill>
                <a:effectLst/>
                <a:uLnTx/>
                <a:uFillTx/>
                <a:latin typeface="Arial" pitchFamily="34" charset="0"/>
                <a:cs typeface="Arial" pitchFamily="34" charset="0"/>
              </a:rPr>
              <a:t>sediments</a:t>
            </a:r>
            <a:r>
              <a:rPr kumimoji="0" lang="fr-FR" sz="2100" b="0" i="0" u="none" strike="noStrike" kern="1200" cap="none" spc="0" normalizeH="0" baseline="0" noProof="0" dirty="0">
                <a:ln>
                  <a:noFill/>
                </a:ln>
                <a:solidFill>
                  <a:schemeClr val="tx1"/>
                </a:solidFill>
                <a:effectLst/>
                <a:uLnTx/>
                <a:uFillTx/>
                <a:latin typeface="Arial" pitchFamily="34" charset="0"/>
                <a:cs typeface="Arial" pitchFamily="34" charset="0"/>
              </a:rPr>
              <a:t>. </a:t>
            </a:r>
            <a:r>
              <a:rPr kumimoji="0" lang="fr-FR" sz="2100" b="0" i="1" u="none" strike="noStrike" kern="1200" cap="none" spc="0" normalizeH="0" baseline="0" noProof="0" dirty="0">
                <a:ln>
                  <a:noFill/>
                </a:ln>
                <a:solidFill>
                  <a:schemeClr val="tx1"/>
                </a:solidFill>
                <a:effectLst/>
                <a:uLnTx/>
                <a:uFillTx/>
                <a:latin typeface="Arial" pitchFamily="34" charset="0"/>
                <a:cs typeface="Arial" pitchFamily="34" charset="0"/>
              </a:rPr>
              <a:t>In situ </a:t>
            </a:r>
            <a:r>
              <a:rPr kumimoji="0" lang="fr-FR" sz="2100" b="0" i="0" u="none" strike="noStrike" kern="1200" cap="none" spc="0" normalizeH="0" baseline="0" noProof="0" dirty="0" err="1">
                <a:ln>
                  <a:noFill/>
                </a:ln>
                <a:solidFill>
                  <a:schemeClr val="tx1"/>
                </a:solidFill>
                <a:effectLst/>
                <a:uLnTx/>
                <a:uFillTx/>
                <a:latin typeface="Arial" pitchFamily="34" charset="0"/>
                <a:cs typeface="Arial" pitchFamily="34" charset="0"/>
              </a:rPr>
              <a:t>treatment</a:t>
            </a:r>
            <a:r>
              <a:rPr kumimoji="0" lang="fr-FR" sz="2100" b="0" i="0" u="none" strike="noStrike" kern="1200" cap="none" spc="0" normalizeH="0" baseline="0" noProof="0" dirty="0">
                <a:ln>
                  <a:noFill/>
                </a:ln>
                <a:solidFill>
                  <a:schemeClr val="tx1"/>
                </a:solidFill>
                <a:effectLst/>
                <a:uLnTx/>
                <a:uFillTx/>
                <a:latin typeface="Arial" pitchFamily="34" charset="0"/>
                <a:cs typeface="Arial" pitchFamily="34" charset="0"/>
              </a:rPr>
              <a:t>.</a:t>
            </a:r>
          </a:p>
        </p:txBody>
      </p:sp>
      <p:sp>
        <p:nvSpPr>
          <p:cNvPr id="1027" name="AutoShape 3"/>
          <p:cNvSpPr>
            <a:spLocks noChangeAspect="1" noChangeArrowheads="1" noTextEdit="1"/>
          </p:cNvSpPr>
          <p:nvPr/>
        </p:nvSpPr>
        <p:spPr bwMode="auto">
          <a:xfrm>
            <a:off x="6035675" y="981075"/>
            <a:ext cx="3108325" cy="4984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grpSp>
        <p:nvGrpSpPr>
          <p:cNvPr id="21" name="Groupe 20"/>
          <p:cNvGrpSpPr/>
          <p:nvPr/>
        </p:nvGrpSpPr>
        <p:grpSpPr>
          <a:xfrm>
            <a:off x="6317412" y="620688"/>
            <a:ext cx="2287036" cy="3153222"/>
            <a:chOff x="6156176" y="764704"/>
            <a:chExt cx="2287036" cy="3153222"/>
          </a:xfrm>
        </p:grpSpPr>
        <p:pic>
          <p:nvPicPr>
            <p:cNvPr id="1033" name="Picture 9"/>
            <p:cNvPicPr>
              <a:picLocks noChangeAspect="1" noChangeArrowheads="1"/>
            </p:cNvPicPr>
            <p:nvPr/>
          </p:nvPicPr>
          <p:blipFill>
            <a:blip r:embed="rId3" cstate="print"/>
            <a:srcRect/>
            <a:stretch>
              <a:fillRect/>
            </a:stretch>
          </p:blipFill>
          <p:spPr bwMode="auto">
            <a:xfrm>
              <a:off x="6156176" y="764704"/>
              <a:ext cx="2287036" cy="3153222"/>
            </a:xfrm>
            <a:prstGeom prst="rect">
              <a:avLst/>
            </a:prstGeom>
            <a:noFill/>
            <a:ln w="9525">
              <a:noFill/>
              <a:miter lim="800000"/>
              <a:headEnd/>
              <a:tailEnd/>
            </a:ln>
          </p:spPr>
        </p:pic>
        <p:sp>
          <p:nvSpPr>
            <p:cNvPr id="18" name="Freeform 6"/>
            <p:cNvSpPr>
              <a:spLocks noEditPoints="1"/>
            </p:cNvSpPr>
            <p:nvPr/>
          </p:nvSpPr>
          <p:spPr bwMode="auto">
            <a:xfrm>
              <a:off x="7305367" y="1511872"/>
              <a:ext cx="457200" cy="868363"/>
            </a:xfrm>
            <a:custGeom>
              <a:avLst/>
              <a:gdLst/>
              <a:ahLst/>
              <a:cxnLst>
                <a:cxn ang="0">
                  <a:pos x="49" y="2606"/>
                </a:cxn>
                <a:cxn ang="0">
                  <a:pos x="36" y="2517"/>
                </a:cxn>
                <a:cxn ang="0">
                  <a:pos x="24" y="2423"/>
                </a:cxn>
                <a:cxn ang="0">
                  <a:pos x="7" y="2229"/>
                </a:cxn>
                <a:cxn ang="0">
                  <a:pos x="0" y="2026"/>
                </a:cxn>
                <a:cxn ang="0">
                  <a:pos x="3" y="1819"/>
                </a:cxn>
                <a:cxn ang="0">
                  <a:pos x="9" y="1713"/>
                </a:cxn>
                <a:cxn ang="0">
                  <a:pos x="19" y="1608"/>
                </a:cxn>
                <a:cxn ang="0">
                  <a:pos x="32" y="1503"/>
                </a:cxn>
                <a:cxn ang="0">
                  <a:pos x="47" y="1400"/>
                </a:cxn>
                <a:cxn ang="0">
                  <a:pos x="67" y="1297"/>
                </a:cxn>
                <a:cxn ang="0">
                  <a:pos x="91" y="1195"/>
                </a:cxn>
                <a:cxn ang="0">
                  <a:pos x="119" y="1095"/>
                </a:cxn>
                <a:cxn ang="0">
                  <a:pos x="151" y="998"/>
                </a:cxn>
                <a:cxn ang="0">
                  <a:pos x="187" y="903"/>
                </a:cxn>
                <a:cxn ang="0">
                  <a:pos x="227" y="811"/>
                </a:cxn>
                <a:cxn ang="0">
                  <a:pos x="273" y="721"/>
                </a:cxn>
                <a:cxn ang="0">
                  <a:pos x="323" y="636"/>
                </a:cxn>
                <a:cxn ang="0">
                  <a:pos x="379" y="555"/>
                </a:cxn>
                <a:cxn ang="0">
                  <a:pos x="440" y="479"/>
                </a:cxn>
                <a:cxn ang="0">
                  <a:pos x="507" y="407"/>
                </a:cxn>
                <a:cxn ang="0">
                  <a:pos x="578" y="341"/>
                </a:cxn>
                <a:cxn ang="0">
                  <a:pos x="657" y="281"/>
                </a:cxn>
                <a:cxn ang="0">
                  <a:pos x="741" y="228"/>
                </a:cxn>
                <a:cxn ang="0">
                  <a:pos x="831" y="181"/>
                </a:cxn>
                <a:cxn ang="0">
                  <a:pos x="845" y="176"/>
                </a:cxn>
                <a:cxn ang="0">
                  <a:pos x="984" y="136"/>
                </a:cxn>
                <a:cxn ang="0">
                  <a:pos x="1024" y="281"/>
                </a:cxn>
                <a:cxn ang="0">
                  <a:pos x="885" y="320"/>
                </a:cxn>
                <a:cxn ang="0">
                  <a:pos x="899" y="315"/>
                </a:cxn>
                <a:cxn ang="0">
                  <a:pos x="821" y="354"/>
                </a:cxn>
                <a:cxn ang="0">
                  <a:pos x="748" y="400"/>
                </a:cxn>
                <a:cxn ang="0">
                  <a:pos x="680" y="452"/>
                </a:cxn>
                <a:cxn ang="0">
                  <a:pos x="616" y="510"/>
                </a:cxn>
                <a:cxn ang="0">
                  <a:pos x="557" y="572"/>
                </a:cxn>
                <a:cxn ang="0">
                  <a:pos x="503" y="641"/>
                </a:cxn>
                <a:cxn ang="0">
                  <a:pos x="453" y="713"/>
                </a:cxn>
                <a:cxn ang="0">
                  <a:pos x="407" y="790"/>
                </a:cxn>
                <a:cxn ang="0">
                  <a:pos x="365" y="871"/>
                </a:cxn>
                <a:cxn ang="0">
                  <a:pos x="327" y="956"/>
                </a:cxn>
                <a:cxn ang="0">
                  <a:pos x="293" y="1044"/>
                </a:cxn>
                <a:cxn ang="0">
                  <a:pos x="263" y="1136"/>
                </a:cxn>
                <a:cxn ang="0">
                  <a:pos x="237" y="1229"/>
                </a:cxn>
                <a:cxn ang="0">
                  <a:pos x="215" y="1325"/>
                </a:cxn>
                <a:cxn ang="0">
                  <a:pos x="196" y="1422"/>
                </a:cxn>
                <a:cxn ang="0">
                  <a:pos x="180" y="1522"/>
                </a:cxn>
                <a:cxn ang="0">
                  <a:pos x="168" y="1621"/>
                </a:cxn>
                <a:cxn ang="0">
                  <a:pos x="159" y="1721"/>
                </a:cxn>
                <a:cxn ang="0">
                  <a:pos x="153" y="1821"/>
                </a:cxn>
                <a:cxn ang="0">
                  <a:pos x="149" y="2021"/>
                </a:cxn>
                <a:cxn ang="0">
                  <a:pos x="156" y="2216"/>
                </a:cxn>
                <a:cxn ang="0">
                  <a:pos x="173" y="2405"/>
                </a:cxn>
                <a:cxn ang="0">
                  <a:pos x="184" y="2494"/>
                </a:cxn>
                <a:cxn ang="0">
                  <a:pos x="198" y="2583"/>
                </a:cxn>
                <a:cxn ang="0">
                  <a:pos x="49" y="2606"/>
                </a:cxn>
                <a:cxn ang="0">
                  <a:pos x="892" y="0"/>
                </a:cxn>
                <a:cxn ang="0">
                  <a:pos x="1373" y="144"/>
                </a:cxn>
                <a:cxn ang="0">
                  <a:pos x="969" y="443"/>
                </a:cxn>
                <a:cxn ang="0">
                  <a:pos x="892" y="0"/>
                </a:cxn>
              </a:cxnLst>
              <a:rect l="0" t="0" r="r" b="b"/>
              <a:pathLst>
                <a:path w="1373" h="2606">
                  <a:moveTo>
                    <a:pt x="49" y="2606"/>
                  </a:moveTo>
                  <a:lnTo>
                    <a:pt x="36" y="2517"/>
                  </a:lnTo>
                  <a:lnTo>
                    <a:pt x="24" y="2423"/>
                  </a:lnTo>
                  <a:lnTo>
                    <a:pt x="7" y="2229"/>
                  </a:lnTo>
                  <a:lnTo>
                    <a:pt x="0" y="2026"/>
                  </a:lnTo>
                  <a:lnTo>
                    <a:pt x="3" y="1819"/>
                  </a:lnTo>
                  <a:lnTo>
                    <a:pt x="9" y="1713"/>
                  </a:lnTo>
                  <a:lnTo>
                    <a:pt x="19" y="1608"/>
                  </a:lnTo>
                  <a:lnTo>
                    <a:pt x="32" y="1503"/>
                  </a:lnTo>
                  <a:lnTo>
                    <a:pt x="47" y="1400"/>
                  </a:lnTo>
                  <a:lnTo>
                    <a:pt x="67" y="1297"/>
                  </a:lnTo>
                  <a:lnTo>
                    <a:pt x="91" y="1195"/>
                  </a:lnTo>
                  <a:lnTo>
                    <a:pt x="119" y="1095"/>
                  </a:lnTo>
                  <a:lnTo>
                    <a:pt x="151" y="998"/>
                  </a:lnTo>
                  <a:lnTo>
                    <a:pt x="187" y="903"/>
                  </a:lnTo>
                  <a:lnTo>
                    <a:pt x="227" y="811"/>
                  </a:lnTo>
                  <a:lnTo>
                    <a:pt x="273" y="721"/>
                  </a:lnTo>
                  <a:lnTo>
                    <a:pt x="323" y="636"/>
                  </a:lnTo>
                  <a:lnTo>
                    <a:pt x="379" y="555"/>
                  </a:lnTo>
                  <a:lnTo>
                    <a:pt x="440" y="479"/>
                  </a:lnTo>
                  <a:lnTo>
                    <a:pt x="507" y="407"/>
                  </a:lnTo>
                  <a:lnTo>
                    <a:pt x="578" y="341"/>
                  </a:lnTo>
                  <a:lnTo>
                    <a:pt x="657" y="281"/>
                  </a:lnTo>
                  <a:lnTo>
                    <a:pt x="741" y="228"/>
                  </a:lnTo>
                  <a:lnTo>
                    <a:pt x="831" y="181"/>
                  </a:lnTo>
                  <a:cubicBezTo>
                    <a:pt x="835" y="179"/>
                    <a:pt x="840" y="177"/>
                    <a:pt x="845" y="176"/>
                  </a:cubicBezTo>
                  <a:lnTo>
                    <a:pt x="984" y="136"/>
                  </a:lnTo>
                  <a:lnTo>
                    <a:pt x="1024" y="281"/>
                  </a:lnTo>
                  <a:lnTo>
                    <a:pt x="885" y="320"/>
                  </a:lnTo>
                  <a:lnTo>
                    <a:pt x="899" y="315"/>
                  </a:lnTo>
                  <a:lnTo>
                    <a:pt x="821" y="354"/>
                  </a:lnTo>
                  <a:lnTo>
                    <a:pt x="748" y="400"/>
                  </a:lnTo>
                  <a:lnTo>
                    <a:pt x="680" y="452"/>
                  </a:lnTo>
                  <a:lnTo>
                    <a:pt x="616" y="510"/>
                  </a:lnTo>
                  <a:lnTo>
                    <a:pt x="557" y="572"/>
                  </a:lnTo>
                  <a:lnTo>
                    <a:pt x="503" y="641"/>
                  </a:lnTo>
                  <a:lnTo>
                    <a:pt x="453" y="713"/>
                  </a:lnTo>
                  <a:lnTo>
                    <a:pt x="407" y="790"/>
                  </a:lnTo>
                  <a:lnTo>
                    <a:pt x="365" y="871"/>
                  </a:lnTo>
                  <a:lnTo>
                    <a:pt x="327" y="956"/>
                  </a:lnTo>
                  <a:lnTo>
                    <a:pt x="293" y="1044"/>
                  </a:lnTo>
                  <a:lnTo>
                    <a:pt x="263" y="1136"/>
                  </a:lnTo>
                  <a:lnTo>
                    <a:pt x="237" y="1229"/>
                  </a:lnTo>
                  <a:lnTo>
                    <a:pt x="215" y="1325"/>
                  </a:lnTo>
                  <a:lnTo>
                    <a:pt x="196" y="1422"/>
                  </a:lnTo>
                  <a:lnTo>
                    <a:pt x="180" y="1522"/>
                  </a:lnTo>
                  <a:lnTo>
                    <a:pt x="168" y="1621"/>
                  </a:lnTo>
                  <a:lnTo>
                    <a:pt x="159" y="1721"/>
                  </a:lnTo>
                  <a:lnTo>
                    <a:pt x="153" y="1821"/>
                  </a:lnTo>
                  <a:lnTo>
                    <a:pt x="149" y="2021"/>
                  </a:lnTo>
                  <a:lnTo>
                    <a:pt x="156" y="2216"/>
                  </a:lnTo>
                  <a:lnTo>
                    <a:pt x="173" y="2405"/>
                  </a:lnTo>
                  <a:lnTo>
                    <a:pt x="184" y="2494"/>
                  </a:lnTo>
                  <a:lnTo>
                    <a:pt x="198" y="2583"/>
                  </a:lnTo>
                  <a:lnTo>
                    <a:pt x="49" y="2606"/>
                  </a:lnTo>
                  <a:close/>
                  <a:moveTo>
                    <a:pt x="892" y="0"/>
                  </a:moveTo>
                  <a:lnTo>
                    <a:pt x="1373" y="144"/>
                  </a:lnTo>
                  <a:lnTo>
                    <a:pt x="969" y="443"/>
                  </a:lnTo>
                  <a:lnTo>
                    <a:pt x="892" y="0"/>
                  </a:lnTo>
                  <a:close/>
                </a:path>
              </a:pathLst>
            </a:custGeom>
            <a:solidFill>
              <a:srgbClr val="FF3300"/>
            </a:solidFill>
            <a:ln w="3175" cap="flat">
              <a:solidFill>
                <a:srgbClr val="FF3300"/>
              </a:solidFill>
              <a:prstDash val="solid"/>
              <a:bevel/>
              <a:headEnd/>
              <a:tailEnd/>
            </a:ln>
          </p:spPr>
          <p:txBody>
            <a:bodyPr vert="horz" wrap="square" lIns="91440" tIns="45720" rIns="91440" bIns="45720" numCol="1" anchor="t" anchorCtr="0" compatLnSpc="1">
              <a:prstTxWarp prst="textNoShape">
                <a:avLst/>
              </a:prstTxWarp>
            </a:bodyPr>
            <a:lstStyle/>
            <a:p>
              <a:endParaRPr lang="fr-FR"/>
            </a:p>
          </p:txBody>
        </p:sp>
        <p:sp>
          <p:nvSpPr>
            <p:cNvPr id="19" name="Freeform 7"/>
            <p:cNvSpPr>
              <a:spLocks noEditPoints="1"/>
            </p:cNvSpPr>
            <p:nvPr/>
          </p:nvSpPr>
          <p:spPr bwMode="auto">
            <a:xfrm>
              <a:off x="6754505" y="1437259"/>
              <a:ext cx="584200" cy="879475"/>
            </a:xfrm>
            <a:custGeom>
              <a:avLst/>
              <a:gdLst/>
              <a:ahLst/>
              <a:cxnLst>
                <a:cxn ang="0">
                  <a:pos x="327" y="529"/>
                </a:cxn>
                <a:cxn ang="0">
                  <a:pos x="333" y="492"/>
                </a:cxn>
                <a:cxn ang="0">
                  <a:pos x="336" y="451"/>
                </a:cxn>
                <a:cxn ang="0">
                  <a:pos x="337" y="410"/>
                </a:cxn>
                <a:cxn ang="0">
                  <a:pos x="334" y="368"/>
                </a:cxn>
                <a:cxn ang="0">
                  <a:pos x="328" y="327"/>
                </a:cxn>
                <a:cxn ang="0">
                  <a:pos x="319" y="286"/>
                </a:cxn>
                <a:cxn ang="0">
                  <a:pos x="306" y="246"/>
                </a:cxn>
                <a:cxn ang="0">
                  <a:pos x="289" y="209"/>
                </a:cxn>
                <a:cxn ang="0">
                  <a:pos x="268" y="175"/>
                </a:cxn>
                <a:cxn ang="0">
                  <a:pos x="241" y="143"/>
                </a:cxn>
                <a:cxn ang="0">
                  <a:pos x="210" y="116"/>
                </a:cxn>
                <a:cxn ang="0">
                  <a:pos x="174" y="92"/>
                </a:cxn>
                <a:cxn ang="0">
                  <a:pos x="132" y="74"/>
                </a:cxn>
                <a:cxn ang="0">
                  <a:pos x="76" y="61"/>
                </a:cxn>
                <a:cxn ang="0">
                  <a:pos x="118" y="37"/>
                </a:cxn>
                <a:cxn ang="0">
                  <a:pos x="168" y="54"/>
                </a:cxn>
                <a:cxn ang="0">
                  <a:pos x="211" y="78"/>
                </a:cxn>
                <a:cxn ang="0">
                  <a:pos x="248" y="106"/>
                </a:cxn>
                <a:cxn ang="0">
                  <a:pos x="280" y="139"/>
                </a:cxn>
                <a:cxn ang="0">
                  <a:pos x="306" y="176"/>
                </a:cxn>
                <a:cxn ang="0">
                  <a:pos x="327" y="215"/>
                </a:cxn>
                <a:cxn ang="0">
                  <a:pos x="343" y="257"/>
                </a:cxn>
                <a:cxn ang="0">
                  <a:pos x="355" y="300"/>
                </a:cxn>
                <a:cxn ang="0">
                  <a:pos x="363" y="344"/>
                </a:cxn>
                <a:cxn ang="0">
                  <a:pos x="367" y="388"/>
                </a:cxn>
                <a:cxn ang="0">
                  <a:pos x="368" y="432"/>
                </a:cxn>
                <a:cxn ang="0">
                  <a:pos x="366" y="475"/>
                </a:cxn>
                <a:cxn ang="0">
                  <a:pos x="361" y="516"/>
                </a:cxn>
                <a:cxn ang="0">
                  <a:pos x="355" y="554"/>
                </a:cxn>
                <a:cxn ang="0">
                  <a:pos x="89" y="94"/>
                </a:cxn>
                <a:cxn ang="0">
                  <a:pos x="99" y="0"/>
                </a:cxn>
              </a:cxnLst>
              <a:rect l="0" t="0" r="r" b="b"/>
              <a:pathLst>
                <a:path w="368" h="554">
                  <a:moveTo>
                    <a:pt x="324" y="548"/>
                  </a:moveTo>
                  <a:lnTo>
                    <a:pt x="327" y="529"/>
                  </a:lnTo>
                  <a:lnTo>
                    <a:pt x="330" y="511"/>
                  </a:lnTo>
                  <a:lnTo>
                    <a:pt x="333" y="492"/>
                  </a:lnTo>
                  <a:lnTo>
                    <a:pt x="335" y="472"/>
                  </a:lnTo>
                  <a:lnTo>
                    <a:pt x="336" y="451"/>
                  </a:lnTo>
                  <a:lnTo>
                    <a:pt x="337" y="431"/>
                  </a:lnTo>
                  <a:lnTo>
                    <a:pt x="337" y="410"/>
                  </a:lnTo>
                  <a:lnTo>
                    <a:pt x="336" y="390"/>
                  </a:lnTo>
                  <a:lnTo>
                    <a:pt x="334" y="368"/>
                  </a:lnTo>
                  <a:lnTo>
                    <a:pt x="332" y="348"/>
                  </a:lnTo>
                  <a:lnTo>
                    <a:pt x="328" y="327"/>
                  </a:lnTo>
                  <a:lnTo>
                    <a:pt x="324" y="306"/>
                  </a:lnTo>
                  <a:lnTo>
                    <a:pt x="319" y="286"/>
                  </a:lnTo>
                  <a:lnTo>
                    <a:pt x="313" y="266"/>
                  </a:lnTo>
                  <a:lnTo>
                    <a:pt x="306" y="246"/>
                  </a:lnTo>
                  <a:lnTo>
                    <a:pt x="298" y="228"/>
                  </a:lnTo>
                  <a:lnTo>
                    <a:pt x="289" y="209"/>
                  </a:lnTo>
                  <a:lnTo>
                    <a:pt x="279" y="192"/>
                  </a:lnTo>
                  <a:lnTo>
                    <a:pt x="268" y="175"/>
                  </a:lnTo>
                  <a:lnTo>
                    <a:pt x="255" y="158"/>
                  </a:lnTo>
                  <a:lnTo>
                    <a:pt x="241" y="143"/>
                  </a:lnTo>
                  <a:lnTo>
                    <a:pt x="226" y="129"/>
                  </a:lnTo>
                  <a:lnTo>
                    <a:pt x="210" y="116"/>
                  </a:lnTo>
                  <a:lnTo>
                    <a:pt x="193" y="103"/>
                  </a:lnTo>
                  <a:lnTo>
                    <a:pt x="174" y="92"/>
                  </a:lnTo>
                  <a:lnTo>
                    <a:pt x="154" y="82"/>
                  </a:lnTo>
                  <a:lnTo>
                    <a:pt x="132" y="74"/>
                  </a:lnTo>
                  <a:lnTo>
                    <a:pt x="109" y="67"/>
                  </a:lnTo>
                  <a:lnTo>
                    <a:pt x="76" y="61"/>
                  </a:lnTo>
                  <a:lnTo>
                    <a:pt x="81" y="30"/>
                  </a:lnTo>
                  <a:lnTo>
                    <a:pt x="118" y="37"/>
                  </a:lnTo>
                  <a:lnTo>
                    <a:pt x="144" y="45"/>
                  </a:lnTo>
                  <a:lnTo>
                    <a:pt x="168" y="54"/>
                  </a:lnTo>
                  <a:lnTo>
                    <a:pt x="190" y="65"/>
                  </a:lnTo>
                  <a:lnTo>
                    <a:pt x="211" y="78"/>
                  </a:lnTo>
                  <a:lnTo>
                    <a:pt x="230" y="91"/>
                  </a:lnTo>
                  <a:lnTo>
                    <a:pt x="248" y="106"/>
                  </a:lnTo>
                  <a:lnTo>
                    <a:pt x="265" y="122"/>
                  </a:lnTo>
                  <a:lnTo>
                    <a:pt x="280" y="139"/>
                  </a:lnTo>
                  <a:lnTo>
                    <a:pt x="294" y="157"/>
                  </a:lnTo>
                  <a:lnTo>
                    <a:pt x="306" y="176"/>
                  </a:lnTo>
                  <a:lnTo>
                    <a:pt x="317" y="195"/>
                  </a:lnTo>
                  <a:lnTo>
                    <a:pt x="327" y="215"/>
                  </a:lnTo>
                  <a:lnTo>
                    <a:pt x="336" y="236"/>
                  </a:lnTo>
                  <a:lnTo>
                    <a:pt x="343" y="257"/>
                  </a:lnTo>
                  <a:lnTo>
                    <a:pt x="350" y="278"/>
                  </a:lnTo>
                  <a:lnTo>
                    <a:pt x="355" y="300"/>
                  </a:lnTo>
                  <a:lnTo>
                    <a:pt x="360" y="322"/>
                  </a:lnTo>
                  <a:lnTo>
                    <a:pt x="363" y="344"/>
                  </a:lnTo>
                  <a:lnTo>
                    <a:pt x="366" y="366"/>
                  </a:lnTo>
                  <a:lnTo>
                    <a:pt x="367" y="388"/>
                  </a:lnTo>
                  <a:lnTo>
                    <a:pt x="368" y="410"/>
                  </a:lnTo>
                  <a:lnTo>
                    <a:pt x="368" y="432"/>
                  </a:lnTo>
                  <a:lnTo>
                    <a:pt x="368" y="454"/>
                  </a:lnTo>
                  <a:lnTo>
                    <a:pt x="366" y="475"/>
                  </a:lnTo>
                  <a:lnTo>
                    <a:pt x="364" y="496"/>
                  </a:lnTo>
                  <a:lnTo>
                    <a:pt x="361" y="516"/>
                  </a:lnTo>
                  <a:lnTo>
                    <a:pt x="358" y="536"/>
                  </a:lnTo>
                  <a:lnTo>
                    <a:pt x="355" y="554"/>
                  </a:lnTo>
                  <a:lnTo>
                    <a:pt x="324" y="548"/>
                  </a:lnTo>
                  <a:close/>
                  <a:moveTo>
                    <a:pt x="89" y="94"/>
                  </a:moveTo>
                  <a:lnTo>
                    <a:pt x="0" y="38"/>
                  </a:lnTo>
                  <a:lnTo>
                    <a:pt x="99" y="0"/>
                  </a:lnTo>
                  <a:lnTo>
                    <a:pt x="89" y="94"/>
                  </a:lnTo>
                  <a:close/>
                </a:path>
              </a:pathLst>
            </a:custGeom>
            <a:solidFill>
              <a:srgbClr val="FF3300"/>
            </a:solidFill>
            <a:ln w="3175" cap="flat">
              <a:solidFill>
                <a:srgbClr val="FF3300"/>
              </a:solidFill>
              <a:prstDash val="solid"/>
              <a:bevel/>
              <a:headEnd/>
              <a:tailEnd/>
            </a:ln>
          </p:spPr>
          <p:txBody>
            <a:bodyPr vert="horz" wrap="square" lIns="91440" tIns="45720" rIns="91440" bIns="45720" numCol="1" anchor="t" anchorCtr="0" compatLnSpc="1">
              <a:prstTxWarp prst="textNoShape">
                <a:avLst/>
              </a:prstTxWarp>
            </a:bodyPr>
            <a:lstStyle/>
            <a:p>
              <a:endParaRPr lang="fr-FR"/>
            </a:p>
          </p:txBody>
        </p:sp>
        <p:sp>
          <p:nvSpPr>
            <p:cNvPr id="20" name="Freeform 8"/>
            <p:cNvSpPr>
              <a:spLocks noEditPoints="1"/>
            </p:cNvSpPr>
            <p:nvPr/>
          </p:nvSpPr>
          <p:spPr bwMode="auto">
            <a:xfrm>
              <a:off x="6778915" y="980727"/>
              <a:ext cx="670915" cy="834357"/>
            </a:xfrm>
            <a:custGeom>
              <a:avLst/>
              <a:gdLst/>
              <a:ahLst/>
              <a:cxnLst>
                <a:cxn ang="0">
                  <a:pos x="434" y="648"/>
                </a:cxn>
                <a:cxn ang="0">
                  <a:pos x="442" y="601"/>
                </a:cxn>
                <a:cxn ang="0">
                  <a:pos x="446" y="551"/>
                </a:cxn>
                <a:cxn ang="0">
                  <a:pos x="446" y="500"/>
                </a:cxn>
                <a:cxn ang="0">
                  <a:pos x="443" y="449"/>
                </a:cxn>
                <a:cxn ang="0">
                  <a:pos x="435" y="397"/>
                </a:cxn>
                <a:cxn ang="0">
                  <a:pos x="423" y="346"/>
                </a:cxn>
                <a:cxn ang="0">
                  <a:pos x="406" y="297"/>
                </a:cxn>
                <a:cxn ang="0">
                  <a:pos x="383" y="251"/>
                </a:cxn>
                <a:cxn ang="0">
                  <a:pos x="355" y="208"/>
                </a:cxn>
                <a:cxn ang="0">
                  <a:pos x="320" y="169"/>
                </a:cxn>
                <a:cxn ang="0">
                  <a:pos x="279" y="134"/>
                </a:cxn>
                <a:cxn ang="0">
                  <a:pos x="231" y="105"/>
                </a:cxn>
                <a:cxn ang="0">
                  <a:pos x="175" y="82"/>
                </a:cxn>
                <a:cxn ang="0">
                  <a:pos x="111" y="66"/>
                </a:cxn>
                <a:cxn ang="0">
                  <a:pos x="80" y="31"/>
                </a:cxn>
                <a:cxn ang="0">
                  <a:pos x="153" y="43"/>
                </a:cxn>
                <a:cxn ang="0">
                  <a:pos x="217" y="64"/>
                </a:cxn>
                <a:cxn ang="0">
                  <a:pos x="274" y="93"/>
                </a:cxn>
                <a:cxn ang="0">
                  <a:pos x="322" y="128"/>
                </a:cxn>
                <a:cxn ang="0">
                  <a:pos x="363" y="168"/>
                </a:cxn>
                <a:cxn ang="0">
                  <a:pos x="397" y="212"/>
                </a:cxn>
                <a:cxn ang="0">
                  <a:pos x="424" y="261"/>
                </a:cxn>
                <a:cxn ang="0">
                  <a:pos x="445" y="312"/>
                </a:cxn>
                <a:cxn ang="0">
                  <a:pos x="461" y="365"/>
                </a:cxn>
                <a:cxn ang="0">
                  <a:pos x="471" y="419"/>
                </a:cxn>
                <a:cxn ang="0">
                  <a:pos x="477" y="473"/>
                </a:cxn>
                <a:cxn ang="0">
                  <a:pos x="478" y="527"/>
                </a:cxn>
                <a:cxn ang="0">
                  <a:pos x="475" y="580"/>
                </a:cxn>
                <a:cxn ang="0">
                  <a:pos x="469" y="630"/>
                </a:cxn>
                <a:cxn ang="0">
                  <a:pos x="460" y="677"/>
                </a:cxn>
                <a:cxn ang="0">
                  <a:pos x="91" y="94"/>
                </a:cxn>
                <a:cxn ang="0">
                  <a:pos x="97" y="0"/>
                </a:cxn>
              </a:cxnLst>
              <a:rect l="0" t="0" r="r" b="b"/>
              <a:pathLst>
                <a:path w="478" h="677">
                  <a:moveTo>
                    <a:pt x="429" y="671"/>
                  </a:moveTo>
                  <a:lnTo>
                    <a:pt x="434" y="648"/>
                  </a:lnTo>
                  <a:lnTo>
                    <a:pt x="438" y="625"/>
                  </a:lnTo>
                  <a:lnTo>
                    <a:pt x="442" y="601"/>
                  </a:lnTo>
                  <a:lnTo>
                    <a:pt x="444" y="576"/>
                  </a:lnTo>
                  <a:lnTo>
                    <a:pt x="446" y="551"/>
                  </a:lnTo>
                  <a:lnTo>
                    <a:pt x="447" y="526"/>
                  </a:lnTo>
                  <a:lnTo>
                    <a:pt x="446" y="500"/>
                  </a:lnTo>
                  <a:lnTo>
                    <a:pt x="445" y="475"/>
                  </a:lnTo>
                  <a:lnTo>
                    <a:pt x="443" y="449"/>
                  </a:lnTo>
                  <a:lnTo>
                    <a:pt x="440" y="423"/>
                  </a:lnTo>
                  <a:lnTo>
                    <a:pt x="435" y="397"/>
                  </a:lnTo>
                  <a:lnTo>
                    <a:pt x="430" y="371"/>
                  </a:lnTo>
                  <a:lnTo>
                    <a:pt x="423" y="346"/>
                  </a:lnTo>
                  <a:lnTo>
                    <a:pt x="415" y="321"/>
                  </a:lnTo>
                  <a:lnTo>
                    <a:pt x="406" y="297"/>
                  </a:lnTo>
                  <a:lnTo>
                    <a:pt x="395" y="274"/>
                  </a:lnTo>
                  <a:lnTo>
                    <a:pt x="383" y="251"/>
                  </a:lnTo>
                  <a:lnTo>
                    <a:pt x="370" y="229"/>
                  </a:lnTo>
                  <a:lnTo>
                    <a:pt x="355" y="208"/>
                  </a:lnTo>
                  <a:lnTo>
                    <a:pt x="338" y="188"/>
                  </a:lnTo>
                  <a:lnTo>
                    <a:pt x="320" y="169"/>
                  </a:lnTo>
                  <a:lnTo>
                    <a:pt x="301" y="151"/>
                  </a:lnTo>
                  <a:lnTo>
                    <a:pt x="279" y="134"/>
                  </a:lnTo>
                  <a:lnTo>
                    <a:pt x="256" y="119"/>
                  </a:lnTo>
                  <a:lnTo>
                    <a:pt x="231" y="105"/>
                  </a:lnTo>
                  <a:lnTo>
                    <a:pt x="204" y="93"/>
                  </a:lnTo>
                  <a:lnTo>
                    <a:pt x="175" y="82"/>
                  </a:lnTo>
                  <a:lnTo>
                    <a:pt x="145" y="73"/>
                  </a:lnTo>
                  <a:lnTo>
                    <a:pt x="111" y="66"/>
                  </a:lnTo>
                  <a:lnTo>
                    <a:pt x="76" y="62"/>
                  </a:lnTo>
                  <a:lnTo>
                    <a:pt x="80" y="31"/>
                  </a:lnTo>
                  <a:lnTo>
                    <a:pt x="118" y="35"/>
                  </a:lnTo>
                  <a:lnTo>
                    <a:pt x="153" y="43"/>
                  </a:lnTo>
                  <a:lnTo>
                    <a:pt x="186" y="53"/>
                  </a:lnTo>
                  <a:lnTo>
                    <a:pt x="217" y="64"/>
                  </a:lnTo>
                  <a:lnTo>
                    <a:pt x="246" y="78"/>
                  </a:lnTo>
                  <a:lnTo>
                    <a:pt x="274" y="93"/>
                  </a:lnTo>
                  <a:lnTo>
                    <a:pt x="299" y="109"/>
                  </a:lnTo>
                  <a:lnTo>
                    <a:pt x="322" y="128"/>
                  </a:lnTo>
                  <a:lnTo>
                    <a:pt x="343" y="147"/>
                  </a:lnTo>
                  <a:lnTo>
                    <a:pt x="363" y="168"/>
                  </a:lnTo>
                  <a:lnTo>
                    <a:pt x="381" y="190"/>
                  </a:lnTo>
                  <a:lnTo>
                    <a:pt x="397" y="212"/>
                  </a:lnTo>
                  <a:lnTo>
                    <a:pt x="411" y="236"/>
                  </a:lnTo>
                  <a:lnTo>
                    <a:pt x="424" y="261"/>
                  </a:lnTo>
                  <a:lnTo>
                    <a:pt x="435" y="286"/>
                  </a:lnTo>
                  <a:lnTo>
                    <a:pt x="445" y="312"/>
                  </a:lnTo>
                  <a:lnTo>
                    <a:pt x="454" y="338"/>
                  </a:lnTo>
                  <a:lnTo>
                    <a:pt x="461" y="365"/>
                  </a:lnTo>
                  <a:lnTo>
                    <a:pt x="466" y="392"/>
                  </a:lnTo>
                  <a:lnTo>
                    <a:pt x="471" y="419"/>
                  </a:lnTo>
                  <a:lnTo>
                    <a:pt x="474" y="446"/>
                  </a:lnTo>
                  <a:lnTo>
                    <a:pt x="477" y="473"/>
                  </a:lnTo>
                  <a:lnTo>
                    <a:pt x="478" y="500"/>
                  </a:lnTo>
                  <a:lnTo>
                    <a:pt x="478" y="527"/>
                  </a:lnTo>
                  <a:lnTo>
                    <a:pt x="477" y="553"/>
                  </a:lnTo>
                  <a:lnTo>
                    <a:pt x="475" y="580"/>
                  </a:lnTo>
                  <a:lnTo>
                    <a:pt x="473" y="605"/>
                  </a:lnTo>
                  <a:lnTo>
                    <a:pt x="469" y="630"/>
                  </a:lnTo>
                  <a:lnTo>
                    <a:pt x="465" y="654"/>
                  </a:lnTo>
                  <a:lnTo>
                    <a:pt x="460" y="677"/>
                  </a:lnTo>
                  <a:lnTo>
                    <a:pt x="429" y="671"/>
                  </a:lnTo>
                  <a:close/>
                  <a:moveTo>
                    <a:pt x="91" y="94"/>
                  </a:moveTo>
                  <a:lnTo>
                    <a:pt x="0" y="41"/>
                  </a:lnTo>
                  <a:lnTo>
                    <a:pt x="97" y="0"/>
                  </a:lnTo>
                  <a:lnTo>
                    <a:pt x="91" y="94"/>
                  </a:lnTo>
                  <a:close/>
                </a:path>
              </a:pathLst>
            </a:custGeom>
            <a:solidFill>
              <a:srgbClr val="FF3300"/>
            </a:solidFill>
            <a:ln w="3175" cap="flat">
              <a:solidFill>
                <a:srgbClr val="FF3300"/>
              </a:solidFill>
              <a:prstDash val="solid"/>
              <a:bevel/>
              <a:headEnd/>
              <a:tailEnd/>
            </a:ln>
          </p:spPr>
          <p:txBody>
            <a:bodyPr vert="horz" wrap="square" lIns="91440" tIns="45720" rIns="91440" bIns="45720" numCol="1" anchor="t" anchorCtr="0" compatLnSpc="1">
              <a:prstTxWarp prst="textNoShape">
                <a:avLst/>
              </a:prstTxWarp>
            </a:bodyPr>
            <a:lstStyle/>
            <a:p>
              <a:endParaRPr lang="fr-FR"/>
            </a:p>
          </p:txBody>
        </p:sp>
      </p:grpSp>
      <p:pic>
        <p:nvPicPr>
          <p:cNvPr id="22" name="Picture 4" descr="Alissum%20bertolonii1"/>
          <p:cNvPicPr>
            <a:picLocks noChangeAspect="1" noChangeArrowheads="1"/>
          </p:cNvPicPr>
          <p:nvPr/>
        </p:nvPicPr>
        <p:blipFill>
          <a:blip r:embed="rId4" cstate="print"/>
          <a:srcRect/>
          <a:stretch>
            <a:fillRect/>
          </a:stretch>
        </p:blipFill>
        <p:spPr bwMode="auto">
          <a:xfrm>
            <a:off x="323528" y="2333824"/>
            <a:ext cx="3408362" cy="2555875"/>
          </a:xfrm>
          <a:prstGeom prst="rect">
            <a:avLst/>
          </a:prstGeom>
          <a:noFill/>
        </p:spPr>
      </p:pic>
      <p:sp>
        <p:nvSpPr>
          <p:cNvPr id="23" name="Text Box 5"/>
          <p:cNvSpPr txBox="1">
            <a:spLocks noChangeArrowheads="1"/>
          </p:cNvSpPr>
          <p:nvPr/>
        </p:nvSpPr>
        <p:spPr bwMode="auto">
          <a:xfrm>
            <a:off x="611560" y="4926112"/>
            <a:ext cx="2998787" cy="457200"/>
          </a:xfrm>
          <a:prstGeom prst="rect">
            <a:avLst/>
          </a:prstGeom>
          <a:noFill/>
          <a:ln w="9525">
            <a:noFill/>
            <a:miter lim="800000"/>
            <a:headEnd/>
            <a:tailEnd/>
          </a:ln>
          <a:effectLst/>
        </p:spPr>
        <p:txBody>
          <a:bodyPr>
            <a:spAutoFit/>
          </a:bodyPr>
          <a:lstStyle/>
          <a:p>
            <a:pPr>
              <a:spcBef>
                <a:spcPct val="50000"/>
              </a:spcBef>
            </a:pPr>
            <a:r>
              <a:rPr lang="fr-FR" sz="2400" i="1"/>
              <a:t>Alyssum bertolonii</a:t>
            </a:r>
          </a:p>
        </p:txBody>
      </p:sp>
      <p:sp>
        <p:nvSpPr>
          <p:cNvPr id="25" name="Line 6"/>
          <p:cNvSpPr>
            <a:spLocks noChangeShapeType="1"/>
          </p:cNvSpPr>
          <p:nvPr/>
        </p:nvSpPr>
        <p:spPr bwMode="auto">
          <a:xfrm>
            <a:off x="323975" y="5645497"/>
            <a:ext cx="935038" cy="0"/>
          </a:xfrm>
          <a:prstGeom prst="line">
            <a:avLst/>
          </a:prstGeom>
          <a:noFill/>
          <a:ln w="57150">
            <a:solidFill>
              <a:schemeClr val="tx1"/>
            </a:solidFill>
            <a:round/>
            <a:headEnd/>
            <a:tailEnd type="triangle" w="med" len="med"/>
          </a:ln>
          <a:effectLst/>
        </p:spPr>
        <p:txBody>
          <a:bodyPr/>
          <a:lstStyle/>
          <a:p>
            <a:endParaRPr lang="fr-FR"/>
          </a:p>
        </p:txBody>
      </p:sp>
      <p:sp>
        <p:nvSpPr>
          <p:cNvPr id="26" name="Text Box 7"/>
          <p:cNvSpPr txBox="1">
            <a:spLocks noChangeArrowheads="1"/>
          </p:cNvSpPr>
          <p:nvPr/>
        </p:nvSpPr>
        <p:spPr bwMode="auto">
          <a:xfrm>
            <a:off x="1403475" y="5358160"/>
            <a:ext cx="2232025" cy="519112"/>
          </a:xfrm>
          <a:prstGeom prst="rect">
            <a:avLst/>
          </a:prstGeom>
          <a:noFill/>
          <a:ln w="9525">
            <a:noFill/>
            <a:miter lim="800000"/>
            <a:headEnd/>
            <a:tailEnd/>
          </a:ln>
          <a:effectLst/>
        </p:spPr>
        <p:txBody>
          <a:bodyPr>
            <a:spAutoFit/>
          </a:bodyPr>
          <a:lstStyle/>
          <a:p>
            <a:pPr>
              <a:spcBef>
                <a:spcPct val="50000"/>
              </a:spcBef>
            </a:pPr>
            <a:r>
              <a:rPr lang="fr-FR" sz="2800" dirty="0"/>
              <a:t>&gt; 1 % Nickel</a:t>
            </a:r>
          </a:p>
        </p:txBody>
      </p:sp>
      <p:pic>
        <p:nvPicPr>
          <p:cNvPr id="27" name="Picture 13" descr="Sebertia__acuminata_12"/>
          <p:cNvPicPr>
            <a:picLocks noChangeAspect="1" noChangeArrowheads="1"/>
          </p:cNvPicPr>
          <p:nvPr/>
        </p:nvPicPr>
        <p:blipFill>
          <a:blip r:embed="rId5" cstate="print"/>
          <a:srcRect/>
          <a:stretch>
            <a:fillRect/>
          </a:stretch>
        </p:blipFill>
        <p:spPr bwMode="auto">
          <a:xfrm>
            <a:off x="3966859" y="3140968"/>
            <a:ext cx="2181225" cy="3200400"/>
          </a:xfrm>
          <a:prstGeom prst="rect">
            <a:avLst/>
          </a:prstGeom>
          <a:noFill/>
        </p:spPr>
      </p:pic>
      <p:sp>
        <p:nvSpPr>
          <p:cNvPr id="28" name="ZoneTexte 27"/>
          <p:cNvSpPr txBox="1"/>
          <p:nvPr/>
        </p:nvSpPr>
        <p:spPr>
          <a:xfrm>
            <a:off x="5110895" y="4149080"/>
            <a:ext cx="720080" cy="553998"/>
          </a:xfrm>
          <a:prstGeom prst="rect">
            <a:avLst/>
          </a:prstGeom>
          <a:noFill/>
        </p:spPr>
        <p:txBody>
          <a:bodyPr wrap="square" rtlCol="0">
            <a:spAutoFit/>
          </a:bodyPr>
          <a:lstStyle/>
          <a:p>
            <a:r>
              <a:rPr lang="fr-FR" sz="3000" b="1">
                <a:solidFill>
                  <a:schemeClr val="bg1"/>
                </a:solidFill>
              </a:rPr>
              <a:t>Ni</a:t>
            </a:r>
          </a:p>
        </p:txBody>
      </p:sp>
      <p:sp>
        <p:nvSpPr>
          <p:cNvPr id="24" name="ZoneTexte 23"/>
          <p:cNvSpPr txBox="1"/>
          <p:nvPr/>
        </p:nvSpPr>
        <p:spPr>
          <a:xfrm>
            <a:off x="1619672" y="1700808"/>
            <a:ext cx="3600400" cy="577081"/>
          </a:xfrm>
          <a:prstGeom prst="rect">
            <a:avLst/>
          </a:prstGeom>
          <a:noFill/>
        </p:spPr>
        <p:txBody>
          <a:bodyPr wrap="square" rtlCol="0">
            <a:spAutoFit/>
          </a:bodyPr>
          <a:lstStyle/>
          <a:p>
            <a:pPr algn="ctr">
              <a:lnSpc>
                <a:spcPct val="150000"/>
              </a:lnSpc>
            </a:pPr>
            <a:r>
              <a:rPr lang="fr-FR" sz="2100" b="1" dirty="0" err="1">
                <a:solidFill>
                  <a:srgbClr val="0000FF"/>
                </a:solidFill>
                <a:latin typeface="Comic Sans MS" pitchFamily="66" charset="0"/>
                <a:cs typeface="Arial" pitchFamily="34" charset="0"/>
              </a:rPr>
              <a:t>Metal</a:t>
            </a:r>
            <a:r>
              <a:rPr lang="fr-FR" sz="2100" b="1" dirty="0">
                <a:solidFill>
                  <a:srgbClr val="0000FF"/>
                </a:solidFill>
                <a:latin typeface="Comic Sans MS" pitchFamily="66" charset="0"/>
                <a:cs typeface="Arial" pitchFamily="34" charset="0"/>
              </a:rPr>
              <a:t> </a:t>
            </a:r>
            <a:r>
              <a:rPr lang="fr-FR" sz="2100" b="1" dirty="0" err="1">
                <a:solidFill>
                  <a:srgbClr val="0000FF"/>
                </a:solidFill>
                <a:latin typeface="Comic Sans MS" pitchFamily="66" charset="0"/>
                <a:cs typeface="Arial" pitchFamily="34" charset="0"/>
              </a:rPr>
              <a:t>hyperaccumulators</a:t>
            </a:r>
            <a:endParaRPr lang="fr-FR" sz="2100" b="1" dirty="0">
              <a:solidFill>
                <a:srgbClr val="0000FF"/>
              </a:solidFill>
              <a:latin typeface="Comic Sans MS" pitchFamily="66" charset="0"/>
              <a:cs typeface="Arial" pitchFamily="34" charset="0"/>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p:cNvGrpSpPr/>
          <p:nvPr/>
        </p:nvGrpSpPr>
        <p:grpSpPr>
          <a:xfrm>
            <a:off x="6317412" y="620688"/>
            <a:ext cx="2287036" cy="3153222"/>
            <a:chOff x="6156176" y="764704"/>
            <a:chExt cx="2287036" cy="3153222"/>
          </a:xfrm>
        </p:grpSpPr>
        <p:pic>
          <p:nvPicPr>
            <p:cNvPr id="20" name="Picture 9"/>
            <p:cNvPicPr>
              <a:picLocks noChangeAspect="1" noChangeArrowheads="1"/>
            </p:cNvPicPr>
            <p:nvPr/>
          </p:nvPicPr>
          <p:blipFill>
            <a:blip r:embed="rId3" cstate="print"/>
            <a:srcRect/>
            <a:stretch>
              <a:fillRect/>
            </a:stretch>
          </p:blipFill>
          <p:spPr bwMode="auto">
            <a:xfrm>
              <a:off x="6156176" y="764704"/>
              <a:ext cx="2287036" cy="3153222"/>
            </a:xfrm>
            <a:prstGeom prst="rect">
              <a:avLst/>
            </a:prstGeom>
            <a:noFill/>
            <a:ln w="9525">
              <a:noFill/>
              <a:miter lim="800000"/>
              <a:headEnd/>
              <a:tailEnd/>
            </a:ln>
          </p:spPr>
        </p:pic>
        <p:sp>
          <p:nvSpPr>
            <p:cNvPr id="21" name="Freeform 6"/>
            <p:cNvSpPr>
              <a:spLocks noEditPoints="1"/>
            </p:cNvSpPr>
            <p:nvPr/>
          </p:nvSpPr>
          <p:spPr bwMode="auto">
            <a:xfrm>
              <a:off x="7305367" y="1511872"/>
              <a:ext cx="457200" cy="868363"/>
            </a:xfrm>
            <a:custGeom>
              <a:avLst/>
              <a:gdLst/>
              <a:ahLst/>
              <a:cxnLst>
                <a:cxn ang="0">
                  <a:pos x="49" y="2606"/>
                </a:cxn>
                <a:cxn ang="0">
                  <a:pos x="36" y="2517"/>
                </a:cxn>
                <a:cxn ang="0">
                  <a:pos x="24" y="2423"/>
                </a:cxn>
                <a:cxn ang="0">
                  <a:pos x="7" y="2229"/>
                </a:cxn>
                <a:cxn ang="0">
                  <a:pos x="0" y="2026"/>
                </a:cxn>
                <a:cxn ang="0">
                  <a:pos x="3" y="1819"/>
                </a:cxn>
                <a:cxn ang="0">
                  <a:pos x="9" y="1713"/>
                </a:cxn>
                <a:cxn ang="0">
                  <a:pos x="19" y="1608"/>
                </a:cxn>
                <a:cxn ang="0">
                  <a:pos x="32" y="1503"/>
                </a:cxn>
                <a:cxn ang="0">
                  <a:pos x="47" y="1400"/>
                </a:cxn>
                <a:cxn ang="0">
                  <a:pos x="67" y="1297"/>
                </a:cxn>
                <a:cxn ang="0">
                  <a:pos x="91" y="1195"/>
                </a:cxn>
                <a:cxn ang="0">
                  <a:pos x="119" y="1095"/>
                </a:cxn>
                <a:cxn ang="0">
                  <a:pos x="151" y="998"/>
                </a:cxn>
                <a:cxn ang="0">
                  <a:pos x="187" y="903"/>
                </a:cxn>
                <a:cxn ang="0">
                  <a:pos x="227" y="811"/>
                </a:cxn>
                <a:cxn ang="0">
                  <a:pos x="273" y="721"/>
                </a:cxn>
                <a:cxn ang="0">
                  <a:pos x="323" y="636"/>
                </a:cxn>
                <a:cxn ang="0">
                  <a:pos x="379" y="555"/>
                </a:cxn>
                <a:cxn ang="0">
                  <a:pos x="440" y="479"/>
                </a:cxn>
                <a:cxn ang="0">
                  <a:pos x="507" y="407"/>
                </a:cxn>
                <a:cxn ang="0">
                  <a:pos x="578" y="341"/>
                </a:cxn>
                <a:cxn ang="0">
                  <a:pos x="657" y="281"/>
                </a:cxn>
                <a:cxn ang="0">
                  <a:pos x="741" y="228"/>
                </a:cxn>
                <a:cxn ang="0">
                  <a:pos x="831" y="181"/>
                </a:cxn>
                <a:cxn ang="0">
                  <a:pos x="845" y="176"/>
                </a:cxn>
                <a:cxn ang="0">
                  <a:pos x="984" y="136"/>
                </a:cxn>
                <a:cxn ang="0">
                  <a:pos x="1024" y="281"/>
                </a:cxn>
                <a:cxn ang="0">
                  <a:pos x="885" y="320"/>
                </a:cxn>
                <a:cxn ang="0">
                  <a:pos x="899" y="315"/>
                </a:cxn>
                <a:cxn ang="0">
                  <a:pos x="821" y="354"/>
                </a:cxn>
                <a:cxn ang="0">
                  <a:pos x="748" y="400"/>
                </a:cxn>
                <a:cxn ang="0">
                  <a:pos x="680" y="452"/>
                </a:cxn>
                <a:cxn ang="0">
                  <a:pos x="616" y="510"/>
                </a:cxn>
                <a:cxn ang="0">
                  <a:pos x="557" y="572"/>
                </a:cxn>
                <a:cxn ang="0">
                  <a:pos x="503" y="641"/>
                </a:cxn>
                <a:cxn ang="0">
                  <a:pos x="453" y="713"/>
                </a:cxn>
                <a:cxn ang="0">
                  <a:pos x="407" y="790"/>
                </a:cxn>
                <a:cxn ang="0">
                  <a:pos x="365" y="871"/>
                </a:cxn>
                <a:cxn ang="0">
                  <a:pos x="327" y="956"/>
                </a:cxn>
                <a:cxn ang="0">
                  <a:pos x="293" y="1044"/>
                </a:cxn>
                <a:cxn ang="0">
                  <a:pos x="263" y="1136"/>
                </a:cxn>
                <a:cxn ang="0">
                  <a:pos x="237" y="1229"/>
                </a:cxn>
                <a:cxn ang="0">
                  <a:pos x="215" y="1325"/>
                </a:cxn>
                <a:cxn ang="0">
                  <a:pos x="196" y="1422"/>
                </a:cxn>
                <a:cxn ang="0">
                  <a:pos x="180" y="1522"/>
                </a:cxn>
                <a:cxn ang="0">
                  <a:pos x="168" y="1621"/>
                </a:cxn>
                <a:cxn ang="0">
                  <a:pos x="159" y="1721"/>
                </a:cxn>
                <a:cxn ang="0">
                  <a:pos x="153" y="1821"/>
                </a:cxn>
                <a:cxn ang="0">
                  <a:pos x="149" y="2021"/>
                </a:cxn>
                <a:cxn ang="0">
                  <a:pos x="156" y="2216"/>
                </a:cxn>
                <a:cxn ang="0">
                  <a:pos x="173" y="2405"/>
                </a:cxn>
                <a:cxn ang="0">
                  <a:pos x="184" y="2494"/>
                </a:cxn>
                <a:cxn ang="0">
                  <a:pos x="198" y="2583"/>
                </a:cxn>
                <a:cxn ang="0">
                  <a:pos x="49" y="2606"/>
                </a:cxn>
                <a:cxn ang="0">
                  <a:pos x="892" y="0"/>
                </a:cxn>
                <a:cxn ang="0">
                  <a:pos x="1373" y="144"/>
                </a:cxn>
                <a:cxn ang="0">
                  <a:pos x="969" y="443"/>
                </a:cxn>
                <a:cxn ang="0">
                  <a:pos x="892" y="0"/>
                </a:cxn>
              </a:cxnLst>
              <a:rect l="0" t="0" r="r" b="b"/>
              <a:pathLst>
                <a:path w="1373" h="2606">
                  <a:moveTo>
                    <a:pt x="49" y="2606"/>
                  </a:moveTo>
                  <a:lnTo>
                    <a:pt x="36" y="2517"/>
                  </a:lnTo>
                  <a:lnTo>
                    <a:pt x="24" y="2423"/>
                  </a:lnTo>
                  <a:lnTo>
                    <a:pt x="7" y="2229"/>
                  </a:lnTo>
                  <a:lnTo>
                    <a:pt x="0" y="2026"/>
                  </a:lnTo>
                  <a:lnTo>
                    <a:pt x="3" y="1819"/>
                  </a:lnTo>
                  <a:lnTo>
                    <a:pt x="9" y="1713"/>
                  </a:lnTo>
                  <a:lnTo>
                    <a:pt x="19" y="1608"/>
                  </a:lnTo>
                  <a:lnTo>
                    <a:pt x="32" y="1503"/>
                  </a:lnTo>
                  <a:lnTo>
                    <a:pt x="47" y="1400"/>
                  </a:lnTo>
                  <a:lnTo>
                    <a:pt x="67" y="1297"/>
                  </a:lnTo>
                  <a:lnTo>
                    <a:pt x="91" y="1195"/>
                  </a:lnTo>
                  <a:lnTo>
                    <a:pt x="119" y="1095"/>
                  </a:lnTo>
                  <a:lnTo>
                    <a:pt x="151" y="998"/>
                  </a:lnTo>
                  <a:lnTo>
                    <a:pt x="187" y="903"/>
                  </a:lnTo>
                  <a:lnTo>
                    <a:pt x="227" y="811"/>
                  </a:lnTo>
                  <a:lnTo>
                    <a:pt x="273" y="721"/>
                  </a:lnTo>
                  <a:lnTo>
                    <a:pt x="323" y="636"/>
                  </a:lnTo>
                  <a:lnTo>
                    <a:pt x="379" y="555"/>
                  </a:lnTo>
                  <a:lnTo>
                    <a:pt x="440" y="479"/>
                  </a:lnTo>
                  <a:lnTo>
                    <a:pt x="507" y="407"/>
                  </a:lnTo>
                  <a:lnTo>
                    <a:pt x="578" y="341"/>
                  </a:lnTo>
                  <a:lnTo>
                    <a:pt x="657" y="281"/>
                  </a:lnTo>
                  <a:lnTo>
                    <a:pt x="741" y="228"/>
                  </a:lnTo>
                  <a:lnTo>
                    <a:pt x="831" y="181"/>
                  </a:lnTo>
                  <a:cubicBezTo>
                    <a:pt x="835" y="179"/>
                    <a:pt x="840" y="177"/>
                    <a:pt x="845" y="176"/>
                  </a:cubicBezTo>
                  <a:lnTo>
                    <a:pt x="984" y="136"/>
                  </a:lnTo>
                  <a:lnTo>
                    <a:pt x="1024" y="281"/>
                  </a:lnTo>
                  <a:lnTo>
                    <a:pt x="885" y="320"/>
                  </a:lnTo>
                  <a:lnTo>
                    <a:pt x="899" y="315"/>
                  </a:lnTo>
                  <a:lnTo>
                    <a:pt x="821" y="354"/>
                  </a:lnTo>
                  <a:lnTo>
                    <a:pt x="748" y="400"/>
                  </a:lnTo>
                  <a:lnTo>
                    <a:pt x="680" y="452"/>
                  </a:lnTo>
                  <a:lnTo>
                    <a:pt x="616" y="510"/>
                  </a:lnTo>
                  <a:lnTo>
                    <a:pt x="557" y="572"/>
                  </a:lnTo>
                  <a:lnTo>
                    <a:pt x="503" y="641"/>
                  </a:lnTo>
                  <a:lnTo>
                    <a:pt x="453" y="713"/>
                  </a:lnTo>
                  <a:lnTo>
                    <a:pt x="407" y="790"/>
                  </a:lnTo>
                  <a:lnTo>
                    <a:pt x="365" y="871"/>
                  </a:lnTo>
                  <a:lnTo>
                    <a:pt x="327" y="956"/>
                  </a:lnTo>
                  <a:lnTo>
                    <a:pt x="293" y="1044"/>
                  </a:lnTo>
                  <a:lnTo>
                    <a:pt x="263" y="1136"/>
                  </a:lnTo>
                  <a:lnTo>
                    <a:pt x="237" y="1229"/>
                  </a:lnTo>
                  <a:lnTo>
                    <a:pt x="215" y="1325"/>
                  </a:lnTo>
                  <a:lnTo>
                    <a:pt x="196" y="1422"/>
                  </a:lnTo>
                  <a:lnTo>
                    <a:pt x="180" y="1522"/>
                  </a:lnTo>
                  <a:lnTo>
                    <a:pt x="168" y="1621"/>
                  </a:lnTo>
                  <a:lnTo>
                    <a:pt x="159" y="1721"/>
                  </a:lnTo>
                  <a:lnTo>
                    <a:pt x="153" y="1821"/>
                  </a:lnTo>
                  <a:lnTo>
                    <a:pt x="149" y="2021"/>
                  </a:lnTo>
                  <a:lnTo>
                    <a:pt x="156" y="2216"/>
                  </a:lnTo>
                  <a:lnTo>
                    <a:pt x="173" y="2405"/>
                  </a:lnTo>
                  <a:lnTo>
                    <a:pt x="184" y="2494"/>
                  </a:lnTo>
                  <a:lnTo>
                    <a:pt x="198" y="2583"/>
                  </a:lnTo>
                  <a:lnTo>
                    <a:pt x="49" y="2606"/>
                  </a:lnTo>
                  <a:close/>
                  <a:moveTo>
                    <a:pt x="892" y="0"/>
                  </a:moveTo>
                  <a:lnTo>
                    <a:pt x="1373" y="144"/>
                  </a:lnTo>
                  <a:lnTo>
                    <a:pt x="969" y="443"/>
                  </a:lnTo>
                  <a:lnTo>
                    <a:pt x="892" y="0"/>
                  </a:lnTo>
                  <a:close/>
                </a:path>
              </a:pathLst>
            </a:custGeom>
            <a:solidFill>
              <a:srgbClr val="FF3300"/>
            </a:solidFill>
            <a:ln w="3175" cap="flat">
              <a:solidFill>
                <a:srgbClr val="FF3300"/>
              </a:solidFill>
              <a:prstDash val="solid"/>
              <a:bevel/>
              <a:headEnd/>
              <a:tailEnd/>
            </a:ln>
          </p:spPr>
          <p:txBody>
            <a:bodyPr vert="horz" wrap="square" lIns="91440" tIns="45720" rIns="91440" bIns="45720" numCol="1" anchor="t" anchorCtr="0" compatLnSpc="1">
              <a:prstTxWarp prst="textNoShape">
                <a:avLst/>
              </a:prstTxWarp>
            </a:bodyPr>
            <a:lstStyle/>
            <a:p>
              <a:endParaRPr lang="fr-FR"/>
            </a:p>
          </p:txBody>
        </p:sp>
        <p:sp>
          <p:nvSpPr>
            <p:cNvPr id="22" name="Freeform 7"/>
            <p:cNvSpPr>
              <a:spLocks noEditPoints="1"/>
            </p:cNvSpPr>
            <p:nvPr/>
          </p:nvSpPr>
          <p:spPr bwMode="auto">
            <a:xfrm>
              <a:off x="6754505" y="1437259"/>
              <a:ext cx="584200" cy="879475"/>
            </a:xfrm>
            <a:custGeom>
              <a:avLst/>
              <a:gdLst/>
              <a:ahLst/>
              <a:cxnLst>
                <a:cxn ang="0">
                  <a:pos x="327" y="529"/>
                </a:cxn>
                <a:cxn ang="0">
                  <a:pos x="333" y="492"/>
                </a:cxn>
                <a:cxn ang="0">
                  <a:pos x="336" y="451"/>
                </a:cxn>
                <a:cxn ang="0">
                  <a:pos x="337" y="410"/>
                </a:cxn>
                <a:cxn ang="0">
                  <a:pos x="334" y="368"/>
                </a:cxn>
                <a:cxn ang="0">
                  <a:pos x="328" y="327"/>
                </a:cxn>
                <a:cxn ang="0">
                  <a:pos x="319" y="286"/>
                </a:cxn>
                <a:cxn ang="0">
                  <a:pos x="306" y="246"/>
                </a:cxn>
                <a:cxn ang="0">
                  <a:pos x="289" y="209"/>
                </a:cxn>
                <a:cxn ang="0">
                  <a:pos x="268" y="175"/>
                </a:cxn>
                <a:cxn ang="0">
                  <a:pos x="241" y="143"/>
                </a:cxn>
                <a:cxn ang="0">
                  <a:pos x="210" y="116"/>
                </a:cxn>
                <a:cxn ang="0">
                  <a:pos x="174" y="92"/>
                </a:cxn>
                <a:cxn ang="0">
                  <a:pos x="132" y="74"/>
                </a:cxn>
                <a:cxn ang="0">
                  <a:pos x="76" y="61"/>
                </a:cxn>
                <a:cxn ang="0">
                  <a:pos x="118" y="37"/>
                </a:cxn>
                <a:cxn ang="0">
                  <a:pos x="168" y="54"/>
                </a:cxn>
                <a:cxn ang="0">
                  <a:pos x="211" y="78"/>
                </a:cxn>
                <a:cxn ang="0">
                  <a:pos x="248" y="106"/>
                </a:cxn>
                <a:cxn ang="0">
                  <a:pos x="280" y="139"/>
                </a:cxn>
                <a:cxn ang="0">
                  <a:pos x="306" y="176"/>
                </a:cxn>
                <a:cxn ang="0">
                  <a:pos x="327" y="215"/>
                </a:cxn>
                <a:cxn ang="0">
                  <a:pos x="343" y="257"/>
                </a:cxn>
                <a:cxn ang="0">
                  <a:pos x="355" y="300"/>
                </a:cxn>
                <a:cxn ang="0">
                  <a:pos x="363" y="344"/>
                </a:cxn>
                <a:cxn ang="0">
                  <a:pos x="367" y="388"/>
                </a:cxn>
                <a:cxn ang="0">
                  <a:pos x="368" y="432"/>
                </a:cxn>
                <a:cxn ang="0">
                  <a:pos x="366" y="475"/>
                </a:cxn>
                <a:cxn ang="0">
                  <a:pos x="361" y="516"/>
                </a:cxn>
                <a:cxn ang="0">
                  <a:pos x="355" y="554"/>
                </a:cxn>
                <a:cxn ang="0">
                  <a:pos x="89" y="94"/>
                </a:cxn>
                <a:cxn ang="0">
                  <a:pos x="99" y="0"/>
                </a:cxn>
              </a:cxnLst>
              <a:rect l="0" t="0" r="r" b="b"/>
              <a:pathLst>
                <a:path w="368" h="554">
                  <a:moveTo>
                    <a:pt x="324" y="548"/>
                  </a:moveTo>
                  <a:lnTo>
                    <a:pt x="327" y="529"/>
                  </a:lnTo>
                  <a:lnTo>
                    <a:pt x="330" y="511"/>
                  </a:lnTo>
                  <a:lnTo>
                    <a:pt x="333" y="492"/>
                  </a:lnTo>
                  <a:lnTo>
                    <a:pt x="335" y="472"/>
                  </a:lnTo>
                  <a:lnTo>
                    <a:pt x="336" y="451"/>
                  </a:lnTo>
                  <a:lnTo>
                    <a:pt x="337" y="431"/>
                  </a:lnTo>
                  <a:lnTo>
                    <a:pt x="337" y="410"/>
                  </a:lnTo>
                  <a:lnTo>
                    <a:pt x="336" y="390"/>
                  </a:lnTo>
                  <a:lnTo>
                    <a:pt x="334" y="368"/>
                  </a:lnTo>
                  <a:lnTo>
                    <a:pt x="332" y="348"/>
                  </a:lnTo>
                  <a:lnTo>
                    <a:pt x="328" y="327"/>
                  </a:lnTo>
                  <a:lnTo>
                    <a:pt x="324" y="306"/>
                  </a:lnTo>
                  <a:lnTo>
                    <a:pt x="319" y="286"/>
                  </a:lnTo>
                  <a:lnTo>
                    <a:pt x="313" y="266"/>
                  </a:lnTo>
                  <a:lnTo>
                    <a:pt x="306" y="246"/>
                  </a:lnTo>
                  <a:lnTo>
                    <a:pt x="298" y="228"/>
                  </a:lnTo>
                  <a:lnTo>
                    <a:pt x="289" y="209"/>
                  </a:lnTo>
                  <a:lnTo>
                    <a:pt x="279" y="192"/>
                  </a:lnTo>
                  <a:lnTo>
                    <a:pt x="268" y="175"/>
                  </a:lnTo>
                  <a:lnTo>
                    <a:pt x="255" y="158"/>
                  </a:lnTo>
                  <a:lnTo>
                    <a:pt x="241" y="143"/>
                  </a:lnTo>
                  <a:lnTo>
                    <a:pt x="226" y="129"/>
                  </a:lnTo>
                  <a:lnTo>
                    <a:pt x="210" y="116"/>
                  </a:lnTo>
                  <a:lnTo>
                    <a:pt x="193" y="103"/>
                  </a:lnTo>
                  <a:lnTo>
                    <a:pt x="174" y="92"/>
                  </a:lnTo>
                  <a:lnTo>
                    <a:pt x="154" y="82"/>
                  </a:lnTo>
                  <a:lnTo>
                    <a:pt x="132" y="74"/>
                  </a:lnTo>
                  <a:lnTo>
                    <a:pt x="109" y="67"/>
                  </a:lnTo>
                  <a:lnTo>
                    <a:pt x="76" y="61"/>
                  </a:lnTo>
                  <a:lnTo>
                    <a:pt x="81" y="30"/>
                  </a:lnTo>
                  <a:lnTo>
                    <a:pt x="118" y="37"/>
                  </a:lnTo>
                  <a:lnTo>
                    <a:pt x="144" y="45"/>
                  </a:lnTo>
                  <a:lnTo>
                    <a:pt x="168" y="54"/>
                  </a:lnTo>
                  <a:lnTo>
                    <a:pt x="190" y="65"/>
                  </a:lnTo>
                  <a:lnTo>
                    <a:pt x="211" y="78"/>
                  </a:lnTo>
                  <a:lnTo>
                    <a:pt x="230" y="91"/>
                  </a:lnTo>
                  <a:lnTo>
                    <a:pt x="248" y="106"/>
                  </a:lnTo>
                  <a:lnTo>
                    <a:pt x="265" y="122"/>
                  </a:lnTo>
                  <a:lnTo>
                    <a:pt x="280" y="139"/>
                  </a:lnTo>
                  <a:lnTo>
                    <a:pt x="294" y="157"/>
                  </a:lnTo>
                  <a:lnTo>
                    <a:pt x="306" y="176"/>
                  </a:lnTo>
                  <a:lnTo>
                    <a:pt x="317" y="195"/>
                  </a:lnTo>
                  <a:lnTo>
                    <a:pt x="327" y="215"/>
                  </a:lnTo>
                  <a:lnTo>
                    <a:pt x="336" y="236"/>
                  </a:lnTo>
                  <a:lnTo>
                    <a:pt x="343" y="257"/>
                  </a:lnTo>
                  <a:lnTo>
                    <a:pt x="350" y="278"/>
                  </a:lnTo>
                  <a:lnTo>
                    <a:pt x="355" y="300"/>
                  </a:lnTo>
                  <a:lnTo>
                    <a:pt x="360" y="322"/>
                  </a:lnTo>
                  <a:lnTo>
                    <a:pt x="363" y="344"/>
                  </a:lnTo>
                  <a:lnTo>
                    <a:pt x="366" y="366"/>
                  </a:lnTo>
                  <a:lnTo>
                    <a:pt x="367" y="388"/>
                  </a:lnTo>
                  <a:lnTo>
                    <a:pt x="368" y="410"/>
                  </a:lnTo>
                  <a:lnTo>
                    <a:pt x="368" y="432"/>
                  </a:lnTo>
                  <a:lnTo>
                    <a:pt x="368" y="454"/>
                  </a:lnTo>
                  <a:lnTo>
                    <a:pt x="366" y="475"/>
                  </a:lnTo>
                  <a:lnTo>
                    <a:pt x="364" y="496"/>
                  </a:lnTo>
                  <a:lnTo>
                    <a:pt x="361" y="516"/>
                  </a:lnTo>
                  <a:lnTo>
                    <a:pt x="358" y="536"/>
                  </a:lnTo>
                  <a:lnTo>
                    <a:pt x="355" y="554"/>
                  </a:lnTo>
                  <a:lnTo>
                    <a:pt x="324" y="548"/>
                  </a:lnTo>
                  <a:close/>
                  <a:moveTo>
                    <a:pt x="89" y="94"/>
                  </a:moveTo>
                  <a:lnTo>
                    <a:pt x="0" y="38"/>
                  </a:lnTo>
                  <a:lnTo>
                    <a:pt x="99" y="0"/>
                  </a:lnTo>
                  <a:lnTo>
                    <a:pt x="89" y="94"/>
                  </a:lnTo>
                  <a:close/>
                </a:path>
              </a:pathLst>
            </a:custGeom>
            <a:solidFill>
              <a:srgbClr val="FF3300"/>
            </a:solidFill>
            <a:ln w="3175" cap="flat">
              <a:solidFill>
                <a:srgbClr val="FF3300"/>
              </a:solidFill>
              <a:prstDash val="solid"/>
              <a:bevel/>
              <a:headEnd/>
              <a:tailEnd/>
            </a:ln>
          </p:spPr>
          <p:txBody>
            <a:bodyPr vert="horz" wrap="square" lIns="91440" tIns="45720" rIns="91440" bIns="45720" numCol="1" anchor="t" anchorCtr="0" compatLnSpc="1">
              <a:prstTxWarp prst="textNoShape">
                <a:avLst/>
              </a:prstTxWarp>
            </a:bodyPr>
            <a:lstStyle/>
            <a:p>
              <a:endParaRPr lang="fr-FR"/>
            </a:p>
          </p:txBody>
        </p:sp>
        <p:sp>
          <p:nvSpPr>
            <p:cNvPr id="23" name="Freeform 8"/>
            <p:cNvSpPr>
              <a:spLocks noEditPoints="1"/>
            </p:cNvSpPr>
            <p:nvPr/>
          </p:nvSpPr>
          <p:spPr bwMode="auto">
            <a:xfrm>
              <a:off x="6778915" y="980727"/>
              <a:ext cx="670915" cy="834357"/>
            </a:xfrm>
            <a:custGeom>
              <a:avLst/>
              <a:gdLst/>
              <a:ahLst/>
              <a:cxnLst>
                <a:cxn ang="0">
                  <a:pos x="434" y="648"/>
                </a:cxn>
                <a:cxn ang="0">
                  <a:pos x="442" y="601"/>
                </a:cxn>
                <a:cxn ang="0">
                  <a:pos x="446" y="551"/>
                </a:cxn>
                <a:cxn ang="0">
                  <a:pos x="446" y="500"/>
                </a:cxn>
                <a:cxn ang="0">
                  <a:pos x="443" y="449"/>
                </a:cxn>
                <a:cxn ang="0">
                  <a:pos x="435" y="397"/>
                </a:cxn>
                <a:cxn ang="0">
                  <a:pos x="423" y="346"/>
                </a:cxn>
                <a:cxn ang="0">
                  <a:pos x="406" y="297"/>
                </a:cxn>
                <a:cxn ang="0">
                  <a:pos x="383" y="251"/>
                </a:cxn>
                <a:cxn ang="0">
                  <a:pos x="355" y="208"/>
                </a:cxn>
                <a:cxn ang="0">
                  <a:pos x="320" y="169"/>
                </a:cxn>
                <a:cxn ang="0">
                  <a:pos x="279" y="134"/>
                </a:cxn>
                <a:cxn ang="0">
                  <a:pos x="231" y="105"/>
                </a:cxn>
                <a:cxn ang="0">
                  <a:pos x="175" y="82"/>
                </a:cxn>
                <a:cxn ang="0">
                  <a:pos x="111" y="66"/>
                </a:cxn>
                <a:cxn ang="0">
                  <a:pos x="80" y="31"/>
                </a:cxn>
                <a:cxn ang="0">
                  <a:pos x="153" y="43"/>
                </a:cxn>
                <a:cxn ang="0">
                  <a:pos x="217" y="64"/>
                </a:cxn>
                <a:cxn ang="0">
                  <a:pos x="274" y="93"/>
                </a:cxn>
                <a:cxn ang="0">
                  <a:pos x="322" y="128"/>
                </a:cxn>
                <a:cxn ang="0">
                  <a:pos x="363" y="168"/>
                </a:cxn>
                <a:cxn ang="0">
                  <a:pos x="397" y="212"/>
                </a:cxn>
                <a:cxn ang="0">
                  <a:pos x="424" y="261"/>
                </a:cxn>
                <a:cxn ang="0">
                  <a:pos x="445" y="312"/>
                </a:cxn>
                <a:cxn ang="0">
                  <a:pos x="461" y="365"/>
                </a:cxn>
                <a:cxn ang="0">
                  <a:pos x="471" y="419"/>
                </a:cxn>
                <a:cxn ang="0">
                  <a:pos x="477" y="473"/>
                </a:cxn>
                <a:cxn ang="0">
                  <a:pos x="478" y="527"/>
                </a:cxn>
                <a:cxn ang="0">
                  <a:pos x="475" y="580"/>
                </a:cxn>
                <a:cxn ang="0">
                  <a:pos x="469" y="630"/>
                </a:cxn>
                <a:cxn ang="0">
                  <a:pos x="460" y="677"/>
                </a:cxn>
                <a:cxn ang="0">
                  <a:pos x="91" y="94"/>
                </a:cxn>
                <a:cxn ang="0">
                  <a:pos x="97" y="0"/>
                </a:cxn>
              </a:cxnLst>
              <a:rect l="0" t="0" r="r" b="b"/>
              <a:pathLst>
                <a:path w="478" h="677">
                  <a:moveTo>
                    <a:pt x="429" y="671"/>
                  </a:moveTo>
                  <a:lnTo>
                    <a:pt x="434" y="648"/>
                  </a:lnTo>
                  <a:lnTo>
                    <a:pt x="438" y="625"/>
                  </a:lnTo>
                  <a:lnTo>
                    <a:pt x="442" y="601"/>
                  </a:lnTo>
                  <a:lnTo>
                    <a:pt x="444" y="576"/>
                  </a:lnTo>
                  <a:lnTo>
                    <a:pt x="446" y="551"/>
                  </a:lnTo>
                  <a:lnTo>
                    <a:pt x="447" y="526"/>
                  </a:lnTo>
                  <a:lnTo>
                    <a:pt x="446" y="500"/>
                  </a:lnTo>
                  <a:lnTo>
                    <a:pt x="445" y="475"/>
                  </a:lnTo>
                  <a:lnTo>
                    <a:pt x="443" y="449"/>
                  </a:lnTo>
                  <a:lnTo>
                    <a:pt x="440" y="423"/>
                  </a:lnTo>
                  <a:lnTo>
                    <a:pt x="435" y="397"/>
                  </a:lnTo>
                  <a:lnTo>
                    <a:pt x="430" y="371"/>
                  </a:lnTo>
                  <a:lnTo>
                    <a:pt x="423" y="346"/>
                  </a:lnTo>
                  <a:lnTo>
                    <a:pt x="415" y="321"/>
                  </a:lnTo>
                  <a:lnTo>
                    <a:pt x="406" y="297"/>
                  </a:lnTo>
                  <a:lnTo>
                    <a:pt x="395" y="274"/>
                  </a:lnTo>
                  <a:lnTo>
                    <a:pt x="383" y="251"/>
                  </a:lnTo>
                  <a:lnTo>
                    <a:pt x="370" y="229"/>
                  </a:lnTo>
                  <a:lnTo>
                    <a:pt x="355" y="208"/>
                  </a:lnTo>
                  <a:lnTo>
                    <a:pt x="338" y="188"/>
                  </a:lnTo>
                  <a:lnTo>
                    <a:pt x="320" y="169"/>
                  </a:lnTo>
                  <a:lnTo>
                    <a:pt x="301" y="151"/>
                  </a:lnTo>
                  <a:lnTo>
                    <a:pt x="279" y="134"/>
                  </a:lnTo>
                  <a:lnTo>
                    <a:pt x="256" y="119"/>
                  </a:lnTo>
                  <a:lnTo>
                    <a:pt x="231" y="105"/>
                  </a:lnTo>
                  <a:lnTo>
                    <a:pt x="204" y="93"/>
                  </a:lnTo>
                  <a:lnTo>
                    <a:pt x="175" y="82"/>
                  </a:lnTo>
                  <a:lnTo>
                    <a:pt x="145" y="73"/>
                  </a:lnTo>
                  <a:lnTo>
                    <a:pt x="111" y="66"/>
                  </a:lnTo>
                  <a:lnTo>
                    <a:pt x="76" y="62"/>
                  </a:lnTo>
                  <a:lnTo>
                    <a:pt x="80" y="31"/>
                  </a:lnTo>
                  <a:lnTo>
                    <a:pt x="118" y="35"/>
                  </a:lnTo>
                  <a:lnTo>
                    <a:pt x="153" y="43"/>
                  </a:lnTo>
                  <a:lnTo>
                    <a:pt x="186" y="53"/>
                  </a:lnTo>
                  <a:lnTo>
                    <a:pt x="217" y="64"/>
                  </a:lnTo>
                  <a:lnTo>
                    <a:pt x="246" y="78"/>
                  </a:lnTo>
                  <a:lnTo>
                    <a:pt x="274" y="93"/>
                  </a:lnTo>
                  <a:lnTo>
                    <a:pt x="299" y="109"/>
                  </a:lnTo>
                  <a:lnTo>
                    <a:pt x="322" y="128"/>
                  </a:lnTo>
                  <a:lnTo>
                    <a:pt x="343" y="147"/>
                  </a:lnTo>
                  <a:lnTo>
                    <a:pt x="363" y="168"/>
                  </a:lnTo>
                  <a:lnTo>
                    <a:pt x="381" y="190"/>
                  </a:lnTo>
                  <a:lnTo>
                    <a:pt x="397" y="212"/>
                  </a:lnTo>
                  <a:lnTo>
                    <a:pt x="411" y="236"/>
                  </a:lnTo>
                  <a:lnTo>
                    <a:pt x="424" y="261"/>
                  </a:lnTo>
                  <a:lnTo>
                    <a:pt x="435" y="286"/>
                  </a:lnTo>
                  <a:lnTo>
                    <a:pt x="445" y="312"/>
                  </a:lnTo>
                  <a:lnTo>
                    <a:pt x="454" y="338"/>
                  </a:lnTo>
                  <a:lnTo>
                    <a:pt x="461" y="365"/>
                  </a:lnTo>
                  <a:lnTo>
                    <a:pt x="466" y="392"/>
                  </a:lnTo>
                  <a:lnTo>
                    <a:pt x="471" y="419"/>
                  </a:lnTo>
                  <a:lnTo>
                    <a:pt x="474" y="446"/>
                  </a:lnTo>
                  <a:lnTo>
                    <a:pt x="477" y="473"/>
                  </a:lnTo>
                  <a:lnTo>
                    <a:pt x="478" y="500"/>
                  </a:lnTo>
                  <a:lnTo>
                    <a:pt x="478" y="527"/>
                  </a:lnTo>
                  <a:lnTo>
                    <a:pt x="477" y="553"/>
                  </a:lnTo>
                  <a:lnTo>
                    <a:pt x="475" y="580"/>
                  </a:lnTo>
                  <a:lnTo>
                    <a:pt x="473" y="605"/>
                  </a:lnTo>
                  <a:lnTo>
                    <a:pt x="469" y="630"/>
                  </a:lnTo>
                  <a:lnTo>
                    <a:pt x="465" y="654"/>
                  </a:lnTo>
                  <a:lnTo>
                    <a:pt x="460" y="677"/>
                  </a:lnTo>
                  <a:lnTo>
                    <a:pt x="429" y="671"/>
                  </a:lnTo>
                  <a:close/>
                  <a:moveTo>
                    <a:pt x="91" y="94"/>
                  </a:moveTo>
                  <a:lnTo>
                    <a:pt x="0" y="41"/>
                  </a:lnTo>
                  <a:lnTo>
                    <a:pt x="97" y="0"/>
                  </a:lnTo>
                  <a:lnTo>
                    <a:pt x="91" y="94"/>
                  </a:lnTo>
                  <a:close/>
                </a:path>
              </a:pathLst>
            </a:custGeom>
            <a:solidFill>
              <a:srgbClr val="FF3300"/>
            </a:solidFill>
            <a:ln w="3175" cap="flat">
              <a:solidFill>
                <a:srgbClr val="FF3300"/>
              </a:solidFill>
              <a:prstDash val="solid"/>
              <a:bevel/>
              <a:headEnd/>
              <a:tailEnd/>
            </a:ln>
          </p:spPr>
          <p:txBody>
            <a:bodyPr vert="horz" wrap="square" lIns="91440" tIns="45720" rIns="91440" bIns="45720" numCol="1" anchor="t" anchorCtr="0" compatLnSpc="1">
              <a:prstTxWarp prst="textNoShape">
                <a:avLst/>
              </a:prstTxWarp>
            </a:bodyPr>
            <a:lstStyle/>
            <a:p>
              <a:endParaRPr lang="fr-FR"/>
            </a:p>
          </p:txBody>
        </p:sp>
      </p:grpSp>
      <p:sp>
        <p:nvSpPr>
          <p:cNvPr id="30" name="Text Box 4"/>
          <p:cNvSpPr txBox="1">
            <a:spLocks noChangeArrowheads="1"/>
          </p:cNvSpPr>
          <p:nvPr/>
        </p:nvSpPr>
        <p:spPr bwMode="auto">
          <a:xfrm>
            <a:off x="35496" y="5564808"/>
            <a:ext cx="2376264" cy="615553"/>
          </a:xfrm>
          <a:prstGeom prst="rect">
            <a:avLst/>
          </a:prstGeom>
          <a:noFill/>
          <a:ln w="9525">
            <a:noFill/>
            <a:miter lim="800000"/>
            <a:headEnd/>
            <a:tailEnd/>
          </a:ln>
          <a:effectLst/>
        </p:spPr>
        <p:txBody>
          <a:bodyPr wrap="square">
            <a:spAutoFit/>
          </a:bodyPr>
          <a:lstStyle/>
          <a:p>
            <a:pPr algn="ctr"/>
            <a:r>
              <a:rPr lang="fr-FR" sz="1700" i="1" dirty="0">
                <a:latin typeface="Arial" pitchFamily="34" charset="0"/>
                <a:cs typeface="Arial" pitchFamily="34" charset="0"/>
              </a:rPr>
              <a:t>Thlaspi </a:t>
            </a:r>
            <a:r>
              <a:rPr lang="fr-FR" sz="1700" i="1" dirty="0" err="1">
                <a:latin typeface="Arial" pitchFamily="34" charset="0"/>
                <a:cs typeface="Arial" pitchFamily="34" charset="0"/>
              </a:rPr>
              <a:t>caerulescens</a:t>
            </a:r>
            <a:endParaRPr lang="fr-FR" sz="1700" i="1" dirty="0">
              <a:latin typeface="Arial" pitchFamily="34" charset="0"/>
              <a:cs typeface="Arial" pitchFamily="34" charset="0"/>
            </a:endParaRPr>
          </a:p>
          <a:p>
            <a:pPr algn="ctr"/>
            <a:r>
              <a:rPr lang="fr-FR" sz="1700" i="1" dirty="0" err="1">
                <a:latin typeface="Arial" pitchFamily="34" charset="0"/>
                <a:cs typeface="Arial" pitchFamily="34" charset="0"/>
              </a:rPr>
              <a:t>Arabidopsis</a:t>
            </a:r>
            <a:r>
              <a:rPr lang="fr-FR" sz="1700" i="1" dirty="0">
                <a:latin typeface="Arial" pitchFamily="34" charset="0"/>
                <a:cs typeface="Arial" pitchFamily="34" charset="0"/>
              </a:rPr>
              <a:t> </a:t>
            </a:r>
            <a:r>
              <a:rPr lang="fr-FR" sz="1700" i="1" dirty="0" err="1">
                <a:latin typeface="Arial" pitchFamily="34" charset="0"/>
                <a:cs typeface="Arial" pitchFamily="34" charset="0"/>
              </a:rPr>
              <a:t>halleri</a:t>
            </a:r>
            <a:endParaRPr lang="fr-FR" sz="1700" i="1" dirty="0">
              <a:latin typeface="Arial" pitchFamily="34" charset="0"/>
              <a:cs typeface="Arial" pitchFamily="34" charset="0"/>
            </a:endParaRPr>
          </a:p>
        </p:txBody>
      </p:sp>
      <p:pic>
        <p:nvPicPr>
          <p:cNvPr id="34" name="Picture 12"/>
          <p:cNvPicPr>
            <a:picLocks noChangeAspect="1" noChangeArrowheads="1"/>
          </p:cNvPicPr>
          <p:nvPr/>
        </p:nvPicPr>
        <p:blipFill>
          <a:blip r:embed="rId4" cstate="print"/>
          <a:srcRect/>
          <a:stretch>
            <a:fillRect/>
          </a:stretch>
        </p:blipFill>
        <p:spPr bwMode="auto">
          <a:xfrm>
            <a:off x="323528" y="2852936"/>
            <a:ext cx="1803400" cy="2689225"/>
          </a:xfrm>
          <a:prstGeom prst="rect">
            <a:avLst/>
          </a:prstGeom>
          <a:noFill/>
          <a:ln w="9525">
            <a:noFill/>
            <a:miter lim="800000"/>
            <a:headEnd/>
            <a:tailEnd/>
          </a:ln>
          <a:effectLst/>
        </p:spPr>
      </p:pic>
      <p:pic>
        <p:nvPicPr>
          <p:cNvPr id="35" name="Picture 13"/>
          <p:cNvPicPr>
            <a:picLocks noChangeAspect="1" noChangeArrowheads="1"/>
          </p:cNvPicPr>
          <p:nvPr/>
        </p:nvPicPr>
        <p:blipFill>
          <a:blip r:embed="rId5" cstate="print"/>
          <a:srcRect/>
          <a:stretch>
            <a:fillRect/>
          </a:stretch>
        </p:blipFill>
        <p:spPr bwMode="auto">
          <a:xfrm>
            <a:off x="2483768" y="4283804"/>
            <a:ext cx="3093822" cy="2155513"/>
          </a:xfrm>
          <a:prstGeom prst="rect">
            <a:avLst/>
          </a:prstGeom>
          <a:noFill/>
          <a:ln w="9525">
            <a:noFill/>
            <a:miter lim="800000"/>
            <a:headEnd/>
            <a:tailEnd/>
          </a:ln>
          <a:effectLst/>
        </p:spPr>
      </p:pic>
      <p:sp>
        <p:nvSpPr>
          <p:cNvPr id="36" name="Text Box 14"/>
          <p:cNvSpPr txBox="1">
            <a:spLocks noChangeArrowheads="1"/>
          </p:cNvSpPr>
          <p:nvPr/>
        </p:nvSpPr>
        <p:spPr bwMode="auto">
          <a:xfrm>
            <a:off x="2987824" y="6444044"/>
            <a:ext cx="2376264" cy="353943"/>
          </a:xfrm>
          <a:prstGeom prst="rect">
            <a:avLst/>
          </a:prstGeom>
          <a:noFill/>
          <a:ln w="9525">
            <a:noFill/>
            <a:miter lim="800000"/>
            <a:headEnd/>
            <a:tailEnd/>
          </a:ln>
          <a:effectLst/>
        </p:spPr>
        <p:txBody>
          <a:bodyPr wrap="square">
            <a:spAutoFit/>
          </a:bodyPr>
          <a:lstStyle/>
          <a:p>
            <a:pPr>
              <a:spcBef>
                <a:spcPct val="50000"/>
              </a:spcBef>
            </a:pPr>
            <a:r>
              <a:rPr lang="fr-FR" sz="1700" i="1" dirty="0" err="1">
                <a:latin typeface="Arial" pitchFamily="34" charset="0"/>
                <a:cs typeface="Arial" pitchFamily="34" charset="0"/>
              </a:rPr>
              <a:t>Astragalus</a:t>
            </a:r>
            <a:r>
              <a:rPr lang="fr-FR" sz="1700" i="1" dirty="0">
                <a:latin typeface="Arial" pitchFamily="34" charset="0"/>
                <a:cs typeface="Arial" pitchFamily="34" charset="0"/>
              </a:rPr>
              <a:t> </a:t>
            </a:r>
            <a:r>
              <a:rPr lang="fr-FR" sz="1700" i="1" dirty="0" err="1">
                <a:latin typeface="Arial" pitchFamily="34" charset="0"/>
                <a:cs typeface="Arial" pitchFamily="34" charset="0"/>
              </a:rPr>
              <a:t>bisulcatus</a:t>
            </a:r>
            <a:endParaRPr lang="fr-FR" sz="1700" i="1" dirty="0">
              <a:latin typeface="Arial" pitchFamily="34" charset="0"/>
              <a:cs typeface="Arial" pitchFamily="34" charset="0"/>
            </a:endParaRPr>
          </a:p>
        </p:txBody>
      </p:sp>
      <p:sp>
        <p:nvSpPr>
          <p:cNvPr id="37" name="Rectangle 16"/>
          <p:cNvSpPr>
            <a:spLocks noChangeArrowheads="1"/>
          </p:cNvSpPr>
          <p:nvPr/>
        </p:nvSpPr>
        <p:spPr bwMode="auto">
          <a:xfrm>
            <a:off x="2996616" y="3814916"/>
            <a:ext cx="2074607" cy="415498"/>
          </a:xfrm>
          <a:prstGeom prst="rect">
            <a:avLst/>
          </a:prstGeom>
          <a:noFill/>
          <a:ln w="9525">
            <a:noFill/>
            <a:miter lim="800000"/>
            <a:headEnd/>
            <a:tailEnd/>
          </a:ln>
          <a:effectLst/>
        </p:spPr>
        <p:txBody>
          <a:bodyPr wrap="none">
            <a:spAutoFit/>
          </a:bodyPr>
          <a:lstStyle/>
          <a:p>
            <a:r>
              <a:rPr lang="fr-FR" sz="2100" dirty="0">
                <a:latin typeface="Arial" pitchFamily="34" charset="0"/>
                <a:cs typeface="Arial" pitchFamily="34" charset="0"/>
              </a:rPr>
              <a:t>&gt; 1 % </a:t>
            </a:r>
            <a:r>
              <a:rPr lang="fr-FR" sz="2100" dirty="0" err="1">
                <a:latin typeface="Arial" pitchFamily="34" charset="0"/>
                <a:cs typeface="Arial" pitchFamily="34" charset="0"/>
              </a:rPr>
              <a:t>Selenium</a:t>
            </a:r>
            <a:endParaRPr lang="fr-FR" sz="2100" dirty="0">
              <a:latin typeface="Arial" pitchFamily="34" charset="0"/>
              <a:cs typeface="Arial" pitchFamily="34" charset="0"/>
            </a:endParaRPr>
          </a:p>
        </p:txBody>
      </p:sp>
      <p:sp>
        <p:nvSpPr>
          <p:cNvPr id="38" name="ZoneTexte 37"/>
          <p:cNvSpPr txBox="1"/>
          <p:nvPr/>
        </p:nvSpPr>
        <p:spPr>
          <a:xfrm>
            <a:off x="2843808" y="2132856"/>
            <a:ext cx="2880320" cy="1061829"/>
          </a:xfrm>
          <a:prstGeom prst="rect">
            <a:avLst/>
          </a:prstGeom>
          <a:noFill/>
        </p:spPr>
        <p:txBody>
          <a:bodyPr wrap="square" rtlCol="0">
            <a:spAutoFit/>
          </a:bodyPr>
          <a:lstStyle/>
          <a:p>
            <a:pPr algn="ctr">
              <a:lnSpc>
                <a:spcPct val="150000"/>
              </a:lnSpc>
            </a:pPr>
            <a:r>
              <a:rPr lang="fr-FR" sz="2200" b="1" dirty="0" err="1">
                <a:solidFill>
                  <a:srgbClr val="0000FF"/>
                </a:solidFill>
                <a:latin typeface="Comic Sans MS" pitchFamily="66" charset="0"/>
                <a:cs typeface="Arial" pitchFamily="34" charset="0"/>
              </a:rPr>
              <a:t>Metal</a:t>
            </a:r>
            <a:r>
              <a:rPr lang="fr-FR" sz="2200" b="1" dirty="0">
                <a:solidFill>
                  <a:srgbClr val="0000FF"/>
                </a:solidFill>
                <a:latin typeface="Comic Sans MS" pitchFamily="66" charset="0"/>
                <a:cs typeface="Arial" pitchFamily="34" charset="0"/>
              </a:rPr>
              <a:t> </a:t>
            </a:r>
            <a:r>
              <a:rPr lang="fr-FR" sz="2200" b="1" dirty="0" err="1">
                <a:solidFill>
                  <a:srgbClr val="0000FF"/>
                </a:solidFill>
                <a:latin typeface="Comic Sans MS" pitchFamily="66" charset="0"/>
                <a:cs typeface="Arial" pitchFamily="34" charset="0"/>
              </a:rPr>
              <a:t>hyperaccumulators</a:t>
            </a:r>
            <a:endParaRPr lang="fr-FR" sz="2200" b="1" dirty="0">
              <a:solidFill>
                <a:srgbClr val="0000FF"/>
              </a:solidFill>
              <a:latin typeface="Comic Sans MS" pitchFamily="66" charset="0"/>
              <a:cs typeface="Arial" pitchFamily="34" charset="0"/>
            </a:endParaRPr>
          </a:p>
        </p:txBody>
      </p:sp>
      <p:sp>
        <p:nvSpPr>
          <p:cNvPr id="39" name="Text Box 7"/>
          <p:cNvSpPr txBox="1">
            <a:spLocks noChangeArrowheads="1"/>
          </p:cNvSpPr>
          <p:nvPr/>
        </p:nvSpPr>
        <p:spPr bwMode="auto">
          <a:xfrm>
            <a:off x="323528" y="2060848"/>
            <a:ext cx="1872208" cy="738664"/>
          </a:xfrm>
          <a:prstGeom prst="rect">
            <a:avLst/>
          </a:prstGeom>
          <a:noFill/>
          <a:ln w="9525">
            <a:noFill/>
            <a:miter lim="800000"/>
            <a:headEnd/>
            <a:tailEnd/>
          </a:ln>
          <a:effectLst/>
        </p:spPr>
        <p:txBody>
          <a:bodyPr wrap="square">
            <a:spAutoFit/>
          </a:bodyPr>
          <a:lstStyle/>
          <a:p>
            <a:pPr algn="ctr">
              <a:spcBef>
                <a:spcPct val="50000"/>
              </a:spcBef>
            </a:pPr>
            <a:r>
              <a:rPr lang="fr-FR" sz="2100" dirty="0">
                <a:latin typeface="Arial" pitchFamily="34" charset="0"/>
                <a:cs typeface="Arial" pitchFamily="34" charset="0"/>
              </a:rPr>
              <a:t>&gt; 1 % Zn et 0.1% Cd</a:t>
            </a:r>
          </a:p>
        </p:txBody>
      </p:sp>
      <p:pic>
        <p:nvPicPr>
          <p:cNvPr id="40" name="Picture 3"/>
          <p:cNvPicPr>
            <a:picLocks noChangeAspect="1" noChangeArrowheads="1"/>
          </p:cNvPicPr>
          <p:nvPr/>
        </p:nvPicPr>
        <p:blipFill>
          <a:blip r:embed="rId6" cstate="print"/>
          <a:srcRect l="6844" t="786" r="964" b="69333"/>
          <a:stretch>
            <a:fillRect/>
          </a:stretch>
        </p:blipFill>
        <p:spPr bwMode="auto">
          <a:xfrm>
            <a:off x="5652120" y="4206705"/>
            <a:ext cx="3491880" cy="2462655"/>
          </a:xfrm>
          <a:prstGeom prst="rect">
            <a:avLst/>
          </a:prstGeom>
          <a:noFill/>
          <a:ln w="9525">
            <a:noFill/>
            <a:miter lim="800000"/>
            <a:headEnd/>
            <a:tailEnd/>
          </a:ln>
          <a:effectLst/>
        </p:spPr>
      </p:pic>
      <p:sp>
        <p:nvSpPr>
          <p:cNvPr id="41" name="Text Box 14"/>
          <p:cNvSpPr txBox="1">
            <a:spLocks noChangeArrowheads="1"/>
          </p:cNvSpPr>
          <p:nvPr/>
        </p:nvSpPr>
        <p:spPr bwMode="auto">
          <a:xfrm>
            <a:off x="6804248" y="6453336"/>
            <a:ext cx="1512168" cy="353943"/>
          </a:xfrm>
          <a:prstGeom prst="rect">
            <a:avLst/>
          </a:prstGeom>
          <a:noFill/>
          <a:ln w="9525">
            <a:noFill/>
            <a:miter lim="800000"/>
            <a:headEnd/>
            <a:tailEnd/>
          </a:ln>
          <a:effectLst/>
        </p:spPr>
        <p:txBody>
          <a:bodyPr wrap="square">
            <a:spAutoFit/>
          </a:bodyPr>
          <a:lstStyle/>
          <a:p>
            <a:pPr>
              <a:spcBef>
                <a:spcPct val="50000"/>
              </a:spcBef>
            </a:pPr>
            <a:r>
              <a:rPr lang="fr-FR" sz="1700" i="1">
                <a:latin typeface="Arial" charset="0"/>
              </a:rPr>
              <a:t>Pteris vittata</a:t>
            </a:r>
            <a:endParaRPr lang="fr-FR" sz="1700" i="1">
              <a:latin typeface="Arial" pitchFamily="34" charset="0"/>
              <a:cs typeface="Arial" pitchFamily="34" charset="0"/>
            </a:endParaRPr>
          </a:p>
        </p:txBody>
      </p:sp>
      <p:sp>
        <p:nvSpPr>
          <p:cNvPr id="42" name="Rectangle 16"/>
          <p:cNvSpPr>
            <a:spLocks noChangeArrowheads="1"/>
          </p:cNvSpPr>
          <p:nvPr/>
        </p:nvSpPr>
        <p:spPr bwMode="auto">
          <a:xfrm>
            <a:off x="6957056" y="3824208"/>
            <a:ext cx="1179682" cy="415498"/>
          </a:xfrm>
          <a:prstGeom prst="rect">
            <a:avLst/>
          </a:prstGeom>
          <a:noFill/>
          <a:ln w="9525">
            <a:noFill/>
            <a:miter lim="800000"/>
            <a:headEnd/>
            <a:tailEnd/>
          </a:ln>
          <a:effectLst/>
        </p:spPr>
        <p:txBody>
          <a:bodyPr wrap="none">
            <a:spAutoFit/>
          </a:bodyPr>
          <a:lstStyle/>
          <a:p>
            <a:r>
              <a:rPr lang="fr-FR" sz="2100" dirty="0">
                <a:latin typeface="Arial" pitchFamily="34" charset="0"/>
                <a:cs typeface="Arial" pitchFamily="34" charset="0"/>
              </a:rPr>
              <a:t>~1 % As</a:t>
            </a:r>
          </a:p>
        </p:txBody>
      </p:sp>
      <p:sp>
        <p:nvSpPr>
          <p:cNvPr id="26" name="Rectangle 25"/>
          <p:cNvSpPr>
            <a:spLocks noChangeArrowheads="1"/>
          </p:cNvSpPr>
          <p:nvPr/>
        </p:nvSpPr>
        <p:spPr bwMode="auto">
          <a:xfrm>
            <a:off x="0" y="0"/>
            <a:ext cx="1837426"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Phytoextraction</a:t>
            </a:r>
            <a:endParaRPr lang="fr-FR" sz="2000" dirty="0">
              <a:solidFill>
                <a:schemeClr val="bg1"/>
              </a:solidFill>
            </a:endParaRPr>
          </a:p>
        </p:txBody>
      </p:sp>
      <p:sp>
        <p:nvSpPr>
          <p:cNvPr id="28" name="Rectangle 3"/>
          <p:cNvSpPr txBox="1">
            <a:spLocks noChangeArrowheads="1"/>
          </p:cNvSpPr>
          <p:nvPr/>
        </p:nvSpPr>
        <p:spPr>
          <a:xfrm>
            <a:off x="3635896" y="164364"/>
            <a:ext cx="5040560" cy="600340"/>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Aft>
                <a:spcPts val="0"/>
              </a:spcAft>
              <a:buClrTx/>
              <a:buSzTx/>
              <a:tabLst/>
              <a:defRPr/>
            </a:pPr>
            <a:r>
              <a:rPr lang="fr-FR" sz="2100" dirty="0">
                <a:latin typeface="Arial" pitchFamily="34" charset="0"/>
                <a:cs typeface="Arial" pitchFamily="34" charset="0"/>
              </a:rPr>
              <a:t>To e</a:t>
            </a:r>
            <a:r>
              <a:rPr kumimoji="0" lang="fr-FR" sz="2100" b="0" i="0" u="none" strike="noStrike" kern="1200" cap="none" spc="0" normalizeH="0" baseline="0" noProof="0" dirty="0" err="1">
                <a:ln>
                  <a:noFill/>
                </a:ln>
                <a:solidFill>
                  <a:schemeClr val="tx1"/>
                </a:solidFill>
                <a:effectLst/>
                <a:uLnTx/>
                <a:uFillTx/>
                <a:latin typeface="Arial" pitchFamily="34" charset="0"/>
                <a:cs typeface="Arial" pitchFamily="34" charset="0"/>
              </a:rPr>
              <a:t>xport</a:t>
            </a:r>
            <a:r>
              <a:rPr kumimoji="0" lang="fr-FR" sz="2100" b="0" i="0" u="none" strike="noStrike" kern="1200" cap="none" spc="0" normalizeH="0" baseline="0" noProof="0" dirty="0">
                <a:ln>
                  <a:noFill/>
                </a:ln>
                <a:solidFill>
                  <a:schemeClr val="tx1"/>
                </a:solidFill>
                <a:effectLst/>
                <a:uLnTx/>
                <a:uFillTx/>
                <a:latin typeface="Arial" pitchFamily="34" charset="0"/>
                <a:cs typeface="Arial" pitchFamily="34" charset="0"/>
              </a:rPr>
              <a:t> </a:t>
            </a:r>
            <a:r>
              <a:rPr kumimoji="0" lang="fr-FR" sz="2100" b="0" i="0" u="none" strike="noStrike" kern="1200" cap="none" spc="0" normalizeH="0" baseline="0" noProof="0" dirty="0" err="1">
                <a:ln>
                  <a:noFill/>
                </a:ln>
                <a:solidFill>
                  <a:schemeClr val="tx1"/>
                </a:solidFill>
                <a:effectLst/>
                <a:uLnTx/>
                <a:uFillTx/>
                <a:latin typeface="Arial" pitchFamily="34" charset="0"/>
                <a:cs typeface="Arial" pitchFamily="34" charset="0"/>
              </a:rPr>
              <a:t>TMs</a:t>
            </a:r>
            <a:r>
              <a:rPr kumimoji="0" lang="fr-FR" sz="2100" b="0" i="0" u="none" strike="noStrike" kern="1200" cap="none" spc="0" normalizeH="0" baseline="0" noProof="0" dirty="0">
                <a:ln>
                  <a:noFill/>
                </a:ln>
                <a:solidFill>
                  <a:schemeClr val="tx1"/>
                </a:solidFill>
                <a:effectLst/>
                <a:uLnTx/>
                <a:uFillTx/>
                <a:latin typeface="Arial" pitchFamily="34" charset="0"/>
                <a:cs typeface="Arial" pitchFamily="34" charset="0"/>
              </a:rPr>
              <a:t> to the shoot.</a:t>
            </a:r>
          </a:p>
        </p:txBody>
      </p:sp>
      <p:sp>
        <p:nvSpPr>
          <p:cNvPr id="29" name="Rectangle 28"/>
          <p:cNvSpPr/>
          <p:nvPr/>
        </p:nvSpPr>
        <p:spPr>
          <a:xfrm>
            <a:off x="1979712" y="97468"/>
            <a:ext cx="166584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dirty="0">
                <a:ln/>
                <a:solidFill>
                  <a:srgbClr val="000000"/>
                </a:solidFill>
              </a:rPr>
              <a:t>Principle :</a:t>
            </a:r>
          </a:p>
        </p:txBody>
      </p:sp>
      <p:sp>
        <p:nvSpPr>
          <p:cNvPr id="33" name="Rectangle 32"/>
          <p:cNvSpPr/>
          <p:nvPr/>
        </p:nvSpPr>
        <p:spPr>
          <a:xfrm>
            <a:off x="88943" y="764704"/>
            <a:ext cx="2065950"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dirty="0">
                <a:ln/>
                <a:solidFill>
                  <a:srgbClr val="000000"/>
                </a:solidFill>
              </a:rPr>
              <a:t>Application :</a:t>
            </a:r>
          </a:p>
        </p:txBody>
      </p:sp>
      <p:sp>
        <p:nvSpPr>
          <p:cNvPr id="43" name="Rectangle 3"/>
          <p:cNvSpPr txBox="1">
            <a:spLocks noChangeArrowheads="1"/>
          </p:cNvSpPr>
          <p:nvPr/>
        </p:nvSpPr>
        <p:spPr>
          <a:xfrm>
            <a:off x="2051720" y="828620"/>
            <a:ext cx="3960440" cy="792088"/>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Aft>
                <a:spcPts val="0"/>
              </a:spcAft>
              <a:buClrTx/>
              <a:buSzTx/>
              <a:tabLst/>
              <a:defRPr/>
            </a:pPr>
            <a:r>
              <a:rPr kumimoji="0" lang="fr-FR" sz="2100" b="0" i="0" u="none" strike="noStrike" kern="1200" cap="none" spc="0" normalizeH="0" baseline="0" noProof="0" dirty="0" err="1">
                <a:ln>
                  <a:noFill/>
                </a:ln>
                <a:solidFill>
                  <a:schemeClr val="tx1"/>
                </a:solidFill>
                <a:effectLst/>
                <a:uLnTx/>
                <a:uFillTx/>
                <a:latin typeface="Arial" pitchFamily="34" charset="0"/>
                <a:cs typeface="Arial" pitchFamily="34" charset="0"/>
              </a:rPr>
              <a:t>Decontamination</a:t>
            </a:r>
            <a:r>
              <a:rPr kumimoji="0" lang="fr-FR" sz="2100" b="0" i="0" u="none" strike="noStrike" kern="1200" cap="none" spc="0" normalizeH="0" baseline="0" noProof="0" dirty="0">
                <a:ln>
                  <a:noFill/>
                </a:ln>
                <a:solidFill>
                  <a:schemeClr val="tx1"/>
                </a:solidFill>
                <a:effectLst/>
                <a:uLnTx/>
                <a:uFillTx/>
                <a:latin typeface="Arial" pitchFamily="34" charset="0"/>
                <a:cs typeface="Arial" pitchFamily="34" charset="0"/>
              </a:rPr>
              <a:t> of </a:t>
            </a:r>
            <a:r>
              <a:rPr kumimoji="0" lang="fr-FR" sz="2100" b="0" i="0" u="none" strike="noStrike" kern="1200" cap="none" spc="0" normalizeH="0" baseline="0" noProof="0" dirty="0" err="1">
                <a:ln>
                  <a:noFill/>
                </a:ln>
                <a:solidFill>
                  <a:schemeClr val="tx1"/>
                </a:solidFill>
                <a:effectLst/>
                <a:uLnTx/>
                <a:uFillTx/>
                <a:latin typeface="Arial" pitchFamily="34" charset="0"/>
                <a:cs typeface="Arial" pitchFamily="34" charset="0"/>
              </a:rPr>
              <a:t>soils</a:t>
            </a:r>
            <a:r>
              <a:rPr kumimoji="0" lang="fr-FR" sz="2100" b="0" i="0" u="none" strike="noStrike" kern="1200" cap="none" spc="0" normalizeH="0" baseline="0" noProof="0" dirty="0">
                <a:ln>
                  <a:noFill/>
                </a:ln>
                <a:solidFill>
                  <a:schemeClr val="tx1"/>
                </a:solidFill>
                <a:effectLst/>
                <a:uLnTx/>
                <a:uFillTx/>
                <a:latin typeface="Arial" pitchFamily="34" charset="0"/>
                <a:cs typeface="Arial" pitchFamily="34" charset="0"/>
              </a:rPr>
              <a:t> and </a:t>
            </a:r>
            <a:r>
              <a:rPr kumimoji="0" lang="fr-FR" sz="2100" b="0" i="0" u="none" strike="noStrike" kern="1200" cap="none" spc="0" normalizeH="0" baseline="0" noProof="0" dirty="0" err="1">
                <a:ln>
                  <a:noFill/>
                </a:ln>
                <a:solidFill>
                  <a:schemeClr val="tx1"/>
                </a:solidFill>
                <a:effectLst/>
                <a:uLnTx/>
                <a:uFillTx/>
                <a:latin typeface="Arial" pitchFamily="34" charset="0"/>
                <a:cs typeface="Arial" pitchFamily="34" charset="0"/>
              </a:rPr>
              <a:t>sediments</a:t>
            </a:r>
            <a:r>
              <a:rPr kumimoji="0" lang="fr-FR" sz="2100" b="0" i="0" u="none" strike="noStrike" kern="1200" cap="none" spc="0" normalizeH="0" baseline="0" noProof="0" dirty="0">
                <a:ln>
                  <a:noFill/>
                </a:ln>
                <a:solidFill>
                  <a:schemeClr val="tx1"/>
                </a:solidFill>
                <a:effectLst/>
                <a:uLnTx/>
                <a:uFillTx/>
                <a:latin typeface="Arial" pitchFamily="34" charset="0"/>
                <a:cs typeface="Arial" pitchFamily="34" charset="0"/>
              </a:rPr>
              <a:t>. </a:t>
            </a:r>
            <a:r>
              <a:rPr kumimoji="0" lang="fr-FR" sz="2100" b="0" i="1" u="none" strike="noStrike" kern="1200" cap="none" spc="0" normalizeH="0" baseline="0" noProof="0" dirty="0">
                <a:ln>
                  <a:noFill/>
                </a:ln>
                <a:solidFill>
                  <a:schemeClr val="tx1"/>
                </a:solidFill>
                <a:effectLst/>
                <a:uLnTx/>
                <a:uFillTx/>
                <a:latin typeface="Arial" pitchFamily="34" charset="0"/>
                <a:cs typeface="Arial" pitchFamily="34" charset="0"/>
              </a:rPr>
              <a:t>In situ </a:t>
            </a:r>
            <a:r>
              <a:rPr kumimoji="0" lang="fr-FR" sz="2100" b="0" i="0" u="none" strike="noStrike" kern="1200" cap="none" spc="0" normalizeH="0" baseline="0" noProof="0" dirty="0" err="1">
                <a:ln>
                  <a:noFill/>
                </a:ln>
                <a:solidFill>
                  <a:schemeClr val="tx1"/>
                </a:solidFill>
                <a:effectLst/>
                <a:uLnTx/>
                <a:uFillTx/>
                <a:latin typeface="Arial" pitchFamily="34" charset="0"/>
                <a:cs typeface="Arial" pitchFamily="34" charset="0"/>
              </a:rPr>
              <a:t>treatment</a:t>
            </a:r>
            <a:r>
              <a:rPr kumimoji="0" lang="fr-FR" sz="2100" b="0" i="0" u="none" strike="noStrike" kern="1200" cap="none" spc="0" normalizeH="0" baseline="0" noProof="0" dirty="0">
                <a:ln>
                  <a:noFill/>
                </a:ln>
                <a:solidFill>
                  <a:schemeClr val="tx1"/>
                </a:solidFill>
                <a:effectLst/>
                <a:uLnTx/>
                <a:uFillTx/>
                <a:latin typeface="Arial" pitchFamily="34" charset="0"/>
                <a:cs typeface="Arial" pitchFamily="34" charset="0"/>
              </a:rPr>
              <a:t>.</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Temp\thlaspi_arvense_field_penyycress_large.jpg"/>
          <p:cNvPicPr>
            <a:picLocks noChangeAspect="1" noChangeArrowheads="1"/>
          </p:cNvPicPr>
          <p:nvPr/>
        </p:nvPicPr>
        <p:blipFill>
          <a:blip r:embed="rId3" cstate="print"/>
          <a:srcRect/>
          <a:stretch>
            <a:fillRect/>
          </a:stretch>
        </p:blipFill>
        <p:spPr bwMode="auto">
          <a:xfrm>
            <a:off x="1375616" y="1604331"/>
            <a:ext cx="2197064" cy="3679293"/>
          </a:xfrm>
          <a:prstGeom prst="rect">
            <a:avLst/>
          </a:prstGeom>
          <a:noFill/>
        </p:spPr>
      </p:pic>
      <p:pic>
        <p:nvPicPr>
          <p:cNvPr id="5" name="Picture 4" descr="D:\gsarret\Figures\Arabet.jpg"/>
          <p:cNvPicPr>
            <a:picLocks noChangeAspect="1" noChangeArrowheads="1"/>
          </p:cNvPicPr>
          <p:nvPr/>
        </p:nvPicPr>
        <p:blipFill>
          <a:blip r:embed="rId4" cstate="print"/>
          <a:srcRect/>
          <a:stretch>
            <a:fillRect/>
          </a:stretch>
        </p:blipFill>
        <p:spPr bwMode="auto">
          <a:xfrm>
            <a:off x="5364088" y="2125971"/>
            <a:ext cx="2887662" cy="2722563"/>
          </a:xfrm>
          <a:prstGeom prst="rect">
            <a:avLst/>
          </a:prstGeom>
          <a:noFill/>
        </p:spPr>
      </p:pic>
      <p:sp>
        <p:nvSpPr>
          <p:cNvPr id="6" name="Text Box 5"/>
          <p:cNvSpPr txBox="1">
            <a:spLocks noChangeArrowheads="1"/>
          </p:cNvSpPr>
          <p:nvPr/>
        </p:nvSpPr>
        <p:spPr bwMode="auto">
          <a:xfrm>
            <a:off x="7092280" y="4149080"/>
            <a:ext cx="872355" cy="369332"/>
          </a:xfrm>
          <a:prstGeom prst="rect">
            <a:avLst/>
          </a:prstGeom>
          <a:solidFill>
            <a:schemeClr val="bg1"/>
          </a:solidFill>
          <a:ln w="9525">
            <a:noFill/>
            <a:miter lim="800000"/>
            <a:headEnd/>
            <a:tailEnd/>
          </a:ln>
          <a:effectLst/>
        </p:spPr>
        <p:txBody>
          <a:bodyPr wrap="none">
            <a:spAutoFit/>
          </a:bodyPr>
          <a:lstStyle/>
          <a:p>
            <a:r>
              <a:rPr lang="en-US" b="1" dirty="0">
                <a:solidFill>
                  <a:srgbClr val="FF3300"/>
                </a:solidFill>
              </a:rPr>
              <a:t>~2% Zn</a:t>
            </a:r>
          </a:p>
        </p:txBody>
      </p:sp>
      <p:sp>
        <p:nvSpPr>
          <p:cNvPr id="7" name="Text Box 6"/>
          <p:cNvSpPr txBox="1">
            <a:spLocks noChangeArrowheads="1"/>
          </p:cNvSpPr>
          <p:nvPr/>
        </p:nvSpPr>
        <p:spPr bwMode="auto">
          <a:xfrm>
            <a:off x="5580112" y="4863947"/>
            <a:ext cx="2808312" cy="646331"/>
          </a:xfrm>
          <a:prstGeom prst="rect">
            <a:avLst/>
          </a:prstGeom>
          <a:noFill/>
          <a:ln w="9525">
            <a:noFill/>
            <a:miter lim="800000"/>
            <a:headEnd/>
            <a:tailEnd/>
          </a:ln>
          <a:effectLst/>
        </p:spPr>
        <p:txBody>
          <a:bodyPr wrap="square">
            <a:spAutoFit/>
          </a:bodyPr>
          <a:lstStyle/>
          <a:p>
            <a:pPr algn="ctr"/>
            <a:r>
              <a:rPr lang="en-US" i="1" dirty="0"/>
              <a:t>Arabidopsis </a:t>
            </a:r>
            <a:r>
              <a:rPr lang="en-US" i="1" dirty="0" err="1"/>
              <a:t>halleri</a:t>
            </a:r>
            <a:endParaRPr lang="en-US" dirty="0"/>
          </a:p>
          <a:p>
            <a:pPr algn="ctr"/>
            <a:r>
              <a:rPr lang="en-US" dirty="0"/>
              <a:t>(</a:t>
            </a:r>
            <a:r>
              <a:rPr lang="en-US" i="1" dirty="0" err="1"/>
              <a:t>Thlaspi</a:t>
            </a:r>
            <a:r>
              <a:rPr lang="en-US" i="1" dirty="0"/>
              <a:t> </a:t>
            </a:r>
            <a:r>
              <a:rPr lang="en-US" i="1" dirty="0" err="1"/>
              <a:t>caerulescens</a:t>
            </a:r>
            <a:r>
              <a:rPr lang="en-US" dirty="0"/>
              <a:t>)</a:t>
            </a:r>
          </a:p>
        </p:txBody>
      </p:sp>
      <p:sp>
        <p:nvSpPr>
          <p:cNvPr id="9" name="Text Box 6"/>
          <p:cNvSpPr txBox="1">
            <a:spLocks noChangeArrowheads="1"/>
          </p:cNvSpPr>
          <p:nvPr/>
        </p:nvSpPr>
        <p:spPr bwMode="auto">
          <a:xfrm>
            <a:off x="551384" y="5292416"/>
            <a:ext cx="3888432" cy="646331"/>
          </a:xfrm>
          <a:prstGeom prst="rect">
            <a:avLst/>
          </a:prstGeom>
          <a:noFill/>
          <a:ln w="9525">
            <a:noFill/>
            <a:miter lim="800000"/>
            <a:headEnd/>
            <a:tailEnd/>
          </a:ln>
          <a:effectLst/>
        </p:spPr>
        <p:txBody>
          <a:bodyPr wrap="square">
            <a:spAutoFit/>
          </a:bodyPr>
          <a:lstStyle/>
          <a:p>
            <a:pPr algn="ctr"/>
            <a:r>
              <a:rPr lang="en-US" i="1" dirty="0"/>
              <a:t>Arabidopsis thaliana </a:t>
            </a:r>
          </a:p>
          <a:p>
            <a:pPr algn="ctr"/>
            <a:r>
              <a:rPr lang="en-US" dirty="0"/>
              <a:t>(</a:t>
            </a:r>
            <a:r>
              <a:rPr lang="en-US" i="1" dirty="0" err="1"/>
              <a:t>Thlaspi</a:t>
            </a:r>
            <a:r>
              <a:rPr lang="en-US" i="1" dirty="0"/>
              <a:t> </a:t>
            </a:r>
            <a:r>
              <a:rPr lang="en-US" i="1" dirty="0" err="1"/>
              <a:t>arvense</a:t>
            </a:r>
            <a:r>
              <a:rPr lang="en-US" i="1" dirty="0"/>
              <a:t> </a:t>
            </a:r>
            <a:r>
              <a:rPr lang="en-US" dirty="0"/>
              <a:t>– Field pennycress)</a:t>
            </a:r>
          </a:p>
        </p:txBody>
      </p:sp>
      <p:sp>
        <p:nvSpPr>
          <p:cNvPr id="10" name="Rectangle 9"/>
          <p:cNvSpPr/>
          <p:nvPr/>
        </p:nvSpPr>
        <p:spPr>
          <a:xfrm>
            <a:off x="4788024" y="3566131"/>
            <a:ext cx="1595693" cy="369332"/>
          </a:xfrm>
          <a:prstGeom prst="rect">
            <a:avLst/>
          </a:prstGeom>
        </p:spPr>
        <p:txBody>
          <a:bodyPr wrap="none">
            <a:spAutoFit/>
          </a:bodyPr>
          <a:lstStyle/>
          <a:p>
            <a:r>
              <a:rPr lang="en-US" b="1" dirty="0"/>
              <a:t>Zn-smelter ash</a:t>
            </a:r>
            <a:endParaRPr lang="fr-FR" b="1" dirty="0"/>
          </a:p>
        </p:txBody>
      </p:sp>
      <p:sp>
        <p:nvSpPr>
          <p:cNvPr id="11" name="ZoneTexte 10"/>
          <p:cNvSpPr txBox="1"/>
          <p:nvPr/>
        </p:nvSpPr>
        <p:spPr>
          <a:xfrm>
            <a:off x="2123728" y="408469"/>
            <a:ext cx="6840760" cy="769441"/>
          </a:xfrm>
          <a:prstGeom prst="rect">
            <a:avLst/>
          </a:prstGeom>
          <a:noFill/>
        </p:spPr>
        <p:txBody>
          <a:bodyPr wrap="square" rtlCol="0">
            <a:spAutoFit/>
          </a:bodyPr>
          <a:lstStyle/>
          <a:p>
            <a:r>
              <a:rPr lang="en-US" sz="2200" dirty="0">
                <a:solidFill>
                  <a:srgbClr val="0000FF"/>
                </a:solidFill>
              </a:rPr>
              <a:t>Zn </a:t>
            </a:r>
            <a:r>
              <a:rPr lang="en-US" sz="2200" dirty="0" err="1">
                <a:solidFill>
                  <a:srgbClr val="0000FF"/>
                </a:solidFill>
              </a:rPr>
              <a:t>hyperaccumulation</a:t>
            </a:r>
            <a:r>
              <a:rPr lang="en-US" sz="2200" dirty="0">
                <a:solidFill>
                  <a:srgbClr val="0000FF"/>
                </a:solidFill>
              </a:rPr>
              <a:t> </a:t>
            </a:r>
            <a:r>
              <a:rPr lang="en-US" sz="2200" dirty="0"/>
              <a:t>and </a:t>
            </a:r>
            <a:r>
              <a:rPr lang="en-US" sz="2200" dirty="0">
                <a:solidFill>
                  <a:srgbClr val="0000FF"/>
                </a:solidFill>
              </a:rPr>
              <a:t>Cu tolerance </a:t>
            </a:r>
            <a:r>
              <a:rPr lang="en-US" sz="2200" dirty="0"/>
              <a:t>in the </a:t>
            </a:r>
            <a:r>
              <a:rPr lang="en-US" sz="2200" dirty="0" err="1"/>
              <a:t>Brassicaceae</a:t>
            </a:r>
            <a:r>
              <a:rPr lang="en-US" sz="2200" dirty="0"/>
              <a:t> family.</a:t>
            </a:r>
          </a:p>
        </p:txBody>
      </p:sp>
      <p:sp>
        <p:nvSpPr>
          <p:cNvPr id="12" name="Rectangle 11"/>
          <p:cNvSpPr>
            <a:spLocks noChangeArrowheads="1"/>
          </p:cNvSpPr>
          <p:nvPr/>
        </p:nvSpPr>
        <p:spPr bwMode="auto">
          <a:xfrm>
            <a:off x="0" y="0"/>
            <a:ext cx="1837426"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Phytoextraction</a:t>
            </a:r>
            <a:endParaRPr lang="fr-FR" sz="2000" dirty="0">
              <a:solidFill>
                <a:schemeClr val="bg1"/>
              </a:solidFill>
            </a:endParaRPr>
          </a:p>
        </p:txBody>
      </p:sp>
      <p:sp>
        <p:nvSpPr>
          <p:cNvPr id="14" name="ZoneTexte 13"/>
          <p:cNvSpPr txBox="1"/>
          <p:nvPr/>
        </p:nvSpPr>
        <p:spPr>
          <a:xfrm>
            <a:off x="1181998" y="1196752"/>
            <a:ext cx="2664296" cy="369332"/>
          </a:xfrm>
          <a:prstGeom prst="rect">
            <a:avLst/>
          </a:prstGeom>
          <a:noFill/>
        </p:spPr>
        <p:txBody>
          <a:bodyPr wrap="square" rtlCol="0">
            <a:spAutoFit/>
          </a:bodyPr>
          <a:lstStyle/>
          <a:p>
            <a:r>
              <a:rPr lang="fr-FR" dirty="0">
                <a:solidFill>
                  <a:srgbClr val="0000FF"/>
                </a:solidFill>
                <a:latin typeface="Comic Sans MS" pitchFamily="66" charset="0"/>
              </a:rPr>
              <a:t>Non-</a:t>
            </a:r>
            <a:r>
              <a:rPr lang="fr-FR" dirty="0" err="1">
                <a:solidFill>
                  <a:srgbClr val="0000FF"/>
                </a:solidFill>
                <a:latin typeface="Comic Sans MS" pitchFamily="66" charset="0"/>
              </a:rPr>
              <a:t>hyperaccumulator</a:t>
            </a:r>
            <a:endParaRPr lang="fr-FR" dirty="0">
              <a:solidFill>
                <a:srgbClr val="0000FF"/>
              </a:solidFill>
              <a:latin typeface="Comic Sans MS" pitchFamily="66" charset="0"/>
            </a:endParaRPr>
          </a:p>
        </p:txBody>
      </p:sp>
      <p:sp>
        <p:nvSpPr>
          <p:cNvPr id="15" name="ZoneTexte 14"/>
          <p:cNvSpPr txBox="1"/>
          <p:nvPr/>
        </p:nvSpPr>
        <p:spPr>
          <a:xfrm>
            <a:off x="5436096" y="1700808"/>
            <a:ext cx="2880320" cy="369332"/>
          </a:xfrm>
          <a:prstGeom prst="rect">
            <a:avLst/>
          </a:prstGeom>
          <a:noFill/>
        </p:spPr>
        <p:txBody>
          <a:bodyPr wrap="square" rtlCol="0">
            <a:spAutoFit/>
          </a:bodyPr>
          <a:lstStyle/>
          <a:p>
            <a:r>
              <a:rPr lang="fr-FR" dirty="0">
                <a:solidFill>
                  <a:srgbClr val="0000FF"/>
                </a:solidFill>
                <a:latin typeface="Comic Sans MS" pitchFamily="66" charset="0"/>
              </a:rPr>
              <a:t>Zn/Cd </a:t>
            </a:r>
            <a:r>
              <a:rPr lang="fr-FR" dirty="0" err="1">
                <a:solidFill>
                  <a:srgbClr val="0000FF"/>
                </a:solidFill>
                <a:latin typeface="Comic Sans MS" pitchFamily="66" charset="0"/>
              </a:rPr>
              <a:t>Hyperaccumulator</a:t>
            </a:r>
            <a:endParaRPr lang="fr-FR" dirty="0">
              <a:solidFill>
                <a:srgbClr val="0000FF"/>
              </a:solidFill>
              <a:latin typeface="Comic Sans MS" pitchFamily="66" charset="0"/>
            </a:endParaRPr>
          </a:p>
        </p:txBody>
      </p:sp>
      <p:pic>
        <p:nvPicPr>
          <p:cNvPr id="16" name="Picture 41" descr="doigt"/>
          <p:cNvPicPr>
            <a:picLocks noChangeAspect="1" noChangeArrowheads="1"/>
          </p:cNvPicPr>
          <p:nvPr/>
        </p:nvPicPr>
        <p:blipFill>
          <a:blip r:embed="rId5" cstate="print"/>
          <a:srcRect/>
          <a:stretch>
            <a:fillRect/>
          </a:stretch>
        </p:blipFill>
        <p:spPr bwMode="auto">
          <a:xfrm>
            <a:off x="611560" y="6089883"/>
            <a:ext cx="676275" cy="292100"/>
          </a:xfrm>
          <a:prstGeom prst="rect">
            <a:avLst/>
          </a:prstGeom>
          <a:noFill/>
        </p:spPr>
      </p:pic>
      <p:sp>
        <p:nvSpPr>
          <p:cNvPr id="17" name="ZoneTexte 16"/>
          <p:cNvSpPr txBox="1"/>
          <p:nvPr/>
        </p:nvSpPr>
        <p:spPr>
          <a:xfrm>
            <a:off x="1403648" y="5919491"/>
            <a:ext cx="7560840" cy="707886"/>
          </a:xfrm>
          <a:prstGeom prst="rect">
            <a:avLst/>
          </a:prstGeom>
          <a:noFill/>
        </p:spPr>
        <p:txBody>
          <a:bodyPr wrap="square" rtlCol="0">
            <a:spAutoFit/>
          </a:bodyPr>
          <a:lstStyle/>
          <a:p>
            <a:r>
              <a:rPr lang="fr-FR" sz="2000" dirty="0" err="1">
                <a:solidFill>
                  <a:srgbClr val="0000FF"/>
                </a:solidFill>
              </a:rPr>
              <a:t>Hyperaccumulation</a:t>
            </a:r>
            <a:r>
              <a:rPr lang="fr-FR" sz="2000" dirty="0">
                <a:solidFill>
                  <a:srgbClr val="0000FF"/>
                </a:solidFill>
              </a:rPr>
              <a:t> </a:t>
            </a:r>
            <a:r>
              <a:rPr lang="fr-FR" sz="2000" dirty="0" err="1">
                <a:solidFill>
                  <a:srgbClr val="0000FF"/>
                </a:solidFill>
              </a:rPr>
              <a:t>is</a:t>
            </a:r>
            <a:r>
              <a:rPr lang="fr-FR" sz="2000" dirty="0">
                <a:solidFill>
                  <a:srgbClr val="0000FF"/>
                </a:solidFill>
              </a:rPr>
              <a:t> </a:t>
            </a:r>
            <a:r>
              <a:rPr lang="fr-FR" sz="2000" dirty="0" err="1">
                <a:solidFill>
                  <a:srgbClr val="0000FF"/>
                </a:solidFill>
              </a:rPr>
              <a:t>metal</a:t>
            </a:r>
            <a:r>
              <a:rPr lang="fr-FR" sz="2000" dirty="0">
                <a:solidFill>
                  <a:srgbClr val="0000FF"/>
                </a:solidFill>
              </a:rPr>
              <a:t>-</a:t>
            </a:r>
            <a:r>
              <a:rPr lang="fr-FR" sz="2000" dirty="0" err="1">
                <a:solidFill>
                  <a:srgbClr val="0000FF"/>
                </a:solidFill>
              </a:rPr>
              <a:t>specific</a:t>
            </a:r>
            <a:r>
              <a:rPr lang="fr-FR" sz="2000" dirty="0">
                <a:solidFill>
                  <a:srgbClr val="0000FF"/>
                </a:solidFill>
              </a:rPr>
              <a:t> (no </a:t>
            </a:r>
            <a:r>
              <a:rPr lang="fr-FR" sz="2000" dirty="0" err="1">
                <a:solidFill>
                  <a:srgbClr val="0000FF"/>
                </a:solidFill>
              </a:rPr>
              <a:t>known</a:t>
            </a:r>
            <a:r>
              <a:rPr lang="fr-FR" sz="2000" dirty="0">
                <a:solidFill>
                  <a:srgbClr val="0000FF"/>
                </a:solidFill>
              </a:rPr>
              <a:t> Cu-</a:t>
            </a:r>
            <a:r>
              <a:rPr lang="fr-FR" sz="2000" dirty="0" err="1">
                <a:solidFill>
                  <a:srgbClr val="0000FF"/>
                </a:solidFill>
              </a:rPr>
              <a:t>hyperaccumulator</a:t>
            </a:r>
            <a:r>
              <a:rPr lang="fr-FR" sz="2000" dirty="0">
                <a:solidFill>
                  <a:srgbClr val="0000FF"/>
                </a:solidFill>
              </a:rPr>
              <a:t>), </a:t>
            </a:r>
            <a:r>
              <a:rPr lang="fr-FR" sz="2000" dirty="0" err="1">
                <a:solidFill>
                  <a:srgbClr val="0000FF"/>
                </a:solidFill>
              </a:rPr>
              <a:t>depends</a:t>
            </a:r>
            <a:r>
              <a:rPr lang="fr-FR" sz="2000" dirty="0">
                <a:solidFill>
                  <a:srgbClr val="0000FF"/>
                </a:solidFill>
              </a:rPr>
              <a:t> on the </a:t>
            </a:r>
            <a:r>
              <a:rPr lang="fr-FR" sz="2000" dirty="0" err="1">
                <a:solidFill>
                  <a:srgbClr val="0000FF"/>
                </a:solidFill>
              </a:rPr>
              <a:t>metal</a:t>
            </a:r>
            <a:r>
              <a:rPr lang="fr-FR" sz="2000" dirty="0">
                <a:solidFill>
                  <a:srgbClr val="0000FF"/>
                </a:solidFill>
              </a:rPr>
              <a:t> </a:t>
            </a:r>
            <a:r>
              <a:rPr lang="fr-FR" sz="2000" dirty="0" err="1">
                <a:solidFill>
                  <a:srgbClr val="0000FF"/>
                </a:solidFill>
              </a:rPr>
              <a:t>homeostasis</a:t>
            </a:r>
            <a:r>
              <a:rPr lang="fr-FR" sz="2000" dirty="0">
                <a:solidFill>
                  <a:srgbClr val="0000FF"/>
                </a:solidFill>
              </a:rPr>
              <a:t>.</a:t>
            </a:r>
          </a:p>
        </p:txBody>
      </p:sp>
      <p:sp>
        <p:nvSpPr>
          <p:cNvPr id="18" name="Rectangle 17"/>
          <p:cNvSpPr/>
          <p:nvPr/>
        </p:nvSpPr>
        <p:spPr>
          <a:xfrm>
            <a:off x="683568" y="374645"/>
            <a:ext cx="1527598" cy="492443"/>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600" b="1" dirty="0">
                <a:ln/>
                <a:solidFill>
                  <a:srgbClr val="000000"/>
                </a:solidFill>
              </a:rPr>
              <a:t>Example :</a:t>
            </a:r>
          </a:p>
        </p:txBody>
      </p:sp>
      <p:sp>
        <p:nvSpPr>
          <p:cNvPr id="19" name="ZoneTexte 18"/>
          <p:cNvSpPr txBox="1"/>
          <p:nvPr/>
        </p:nvSpPr>
        <p:spPr>
          <a:xfrm>
            <a:off x="6241923" y="6416496"/>
            <a:ext cx="2902077" cy="338554"/>
          </a:xfrm>
          <a:prstGeom prst="rect">
            <a:avLst/>
          </a:prstGeom>
          <a:noFill/>
        </p:spPr>
        <p:txBody>
          <a:bodyPr wrap="none" rtlCol="0">
            <a:spAutoFit/>
          </a:bodyPr>
          <a:lstStyle/>
          <a:p>
            <a:r>
              <a:rPr lang="fr-FR" sz="1600" i="1" dirty="0"/>
              <a:t>Manceau et al., Am. J. </a:t>
            </a:r>
            <a:r>
              <a:rPr lang="fr-FR" sz="1600" i="1" dirty="0" err="1"/>
              <a:t>Sci</a:t>
            </a:r>
            <a:r>
              <a:rPr lang="fr-FR" sz="1600" i="1" dirty="0"/>
              <a:t>., 2000.</a:t>
            </a:r>
            <a:endParaRPr lang="en-US" sz="1600" i="1" dirty="0"/>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D:\gsarret\Figures\Arabet.jpg"/>
          <p:cNvPicPr>
            <a:picLocks noChangeAspect="1" noChangeArrowheads="1"/>
          </p:cNvPicPr>
          <p:nvPr/>
        </p:nvPicPr>
        <p:blipFill>
          <a:blip r:embed="rId3" cstate="print"/>
          <a:srcRect/>
          <a:stretch>
            <a:fillRect/>
          </a:stretch>
        </p:blipFill>
        <p:spPr bwMode="auto">
          <a:xfrm>
            <a:off x="4433742" y="2526661"/>
            <a:ext cx="2442514" cy="2302866"/>
          </a:xfrm>
          <a:prstGeom prst="rect">
            <a:avLst/>
          </a:prstGeom>
          <a:noFill/>
        </p:spPr>
      </p:pic>
      <p:sp>
        <p:nvSpPr>
          <p:cNvPr id="18" name="Text Box 6"/>
          <p:cNvSpPr txBox="1">
            <a:spLocks noChangeArrowheads="1"/>
          </p:cNvSpPr>
          <p:nvPr/>
        </p:nvSpPr>
        <p:spPr bwMode="auto">
          <a:xfrm>
            <a:off x="5744380" y="1556792"/>
            <a:ext cx="2808312" cy="369332"/>
          </a:xfrm>
          <a:prstGeom prst="rect">
            <a:avLst/>
          </a:prstGeom>
          <a:noFill/>
          <a:ln w="9525">
            <a:noFill/>
            <a:miter lim="800000"/>
            <a:headEnd/>
            <a:tailEnd/>
          </a:ln>
          <a:effectLst/>
        </p:spPr>
        <p:txBody>
          <a:bodyPr wrap="square">
            <a:spAutoFit/>
          </a:bodyPr>
          <a:lstStyle/>
          <a:p>
            <a:pPr algn="ctr"/>
            <a:r>
              <a:rPr lang="en-US" i="1" dirty="0"/>
              <a:t>Arabidopsis </a:t>
            </a:r>
            <a:r>
              <a:rPr lang="en-US" i="1" dirty="0" err="1"/>
              <a:t>halleri</a:t>
            </a:r>
            <a:endParaRPr lang="en-US" dirty="0"/>
          </a:p>
        </p:txBody>
      </p:sp>
      <p:sp>
        <p:nvSpPr>
          <p:cNvPr id="19" name="Text Box 6"/>
          <p:cNvSpPr txBox="1">
            <a:spLocks noChangeArrowheads="1"/>
          </p:cNvSpPr>
          <p:nvPr/>
        </p:nvSpPr>
        <p:spPr bwMode="auto">
          <a:xfrm>
            <a:off x="1046608" y="1556792"/>
            <a:ext cx="2304256" cy="369332"/>
          </a:xfrm>
          <a:prstGeom prst="rect">
            <a:avLst/>
          </a:prstGeom>
          <a:noFill/>
          <a:ln w="9525">
            <a:noFill/>
            <a:miter lim="800000"/>
            <a:headEnd/>
            <a:tailEnd/>
          </a:ln>
          <a:effectLst/>
        </p:spPr>
        <p:txBody>
          <a:bodyPr wrap="square">
            <a:spAutoFit/>
          </a:bodyPr>
          <a:lstStyle/>
          <a:p>
            <a:pPr algn="ctr"/>
            <a:r>
              <a:rPr lang="en-US" i="1" dirty="0"/>
              <a:t>Arabidopsis thaliana</a:t>
            </a:r>
          </a:p>
        </p:txBody>
      </p:sp>
      <p:sp>
        <p:nvSpPr>
          <p:cNvPr id="22" name="Rectangle 21"/>
          <p:cNvSpPr>
            <a:spLocks noChangeArrowheads="1"/>
          </p:cNvSpPr>
          <p:nvPr/>
        </p:nvSpPr>
        <p:spPr bwMode="auto">
          <a:xfrm>
            <a:off x="0" y="0"/>
            <a:ext cx="1837426"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Phytoextraction</a:t>
            </a:r>
            <a:endParaRPr lang="fr-FR" sz="2000" dirty="0">
              <a:solidFill>
                <a:schemeClr val="bg1"/>
              </a:solidFill>
            </a:endParaRPr>
          </a:p>
        </p:txBody>
      </p:sp>
      <p:sp>
        <p:nvSpPr>
          <p:cNvPr id="24" name="ZoneTexte 23"/>
          <p:cNvSpPr txBox="1"/>
          <p:nvPr/>
        </p:nvSpPr>
        <p:spPr>
          <a:xfrm>
            <a:off x="899592" y="1268760"/>
            <a:ext cx="2664296" cy="369332"/>
          </a:xfrm>
          <a:prstGeom prst="rect">
            <a:avLst/>
          </a:prstGeom>
          <a:noFill/>
        </p:spPr>
        <p:txBody>
          <a:bodyPr wrap="square" rtlCol="0">
            <a:spAutoFit/>
          </a:bodyPr>
          <a:lstStyle/>
          <a:p>
            <a:r>
              <a:rPr lang="fr-FR" dirty="0">
                <a:solidFill>
                  <a:srgbClr val="0000FF"/>
                </a:solidFill>
                <a:latin typeface="Comic Sans MS" pitchFamily="66" charset="0"/>
              </a:rPr>
              <a:t>Non-</a:t>
            </a:r>
            <a:r>
              <a:rPr lang="fr-FR" dirty="0" err="1">
                <a:solidFill>
                  <a:srgbClr val="0000FF"/>
                </a:solidFill>
                <a:latin typeface="Comic Sans MS" pitchFamily="66" charset="0"/>
              </a:rPr>
              <a:t>hyperaccumulator</a:t>
            </a:r>
            <a:endParaRPr lang="fr-FR" dirty="0">
              <a:solidFill>
                <a:srgbClr val="0000FF"/>
              </a:solidFill>
              <a:latin typeface="Comic Sans MS" pitchFamily="66" charset="0"/>
            </a:endParaRPr>
          </a:p>
        </p:txBody>
      </p:sp>
      <p:sp>
        <p:nvSpPr>
          <p:cNvPr id="25" name="ZoneTexte 24"/>
          <p:cNvSpPr txBox="1"/>
          <p:nvPr/>
        </p:nvSpPr>
        <p:spPr>
          <a:xfrm>
            <a:off x="6012160" y="1268760"/>
            <a:ext cx="2312882" cy="369332"/>
          </a:xfrm>
          <a:prstGeom prst="rect">
            <a:avLst/>
          </a:prstGeom>
          <a:noFill/>
        </p:spPr>
        <p:txBody>
          <a:bodyPr wrap="square" rtlCol="0">
            <a:spAutoFit/>
          </a:bodyPr>
          <a:lstStyle/>
          <a:p>
            <a:r>
              <a:rPr lang="fr-FR" dirty="0" err="1">
                <a:solidFill>
                  <a:srgbClr val="0000FF"/>
                </a:solidFill>
                <a:latin typeface="Comic Sans MS" pitchFamily="66" charset="0"/>
              </a:rPr>
              <a:t>Hyperaccumulator</a:t>
            </a:r>
            <a:endParaRPr lang="fr-FR" dirty="0">
              <a:solidFill>
                <a:srgbClr val="0000FF"/>
              </a:solidFill>
              <a:latin typeface="Comic Sans MS" pitchFamily="66" charset="0"/>
            </a:endParaRPr>
          </a:p>
        </p:txBody>
      </p:sp>
      <p:pic>
        <p:nvPicPr>
          <p:cNvPr id="26" name="Picture 4" descr="vergleich3.pict                                                0007C673Macintosh HD                   B191BFFC:"/>
          <p:cNvPicPr>
            <a:picLocks noChangeAspect="1" noChangeArrowheads="1"/>
          </p:cNvPicPr>
          <p:nvPr/>
        </p:nvPicPr>
        <p:blipFill>
          <a:blip r:embed="rId4" cstate="print"/>
          <a:srcRect/>
          <a:stretch>
            <a:fillRect/>
          </a:stretch>
        </p:blipFill>
        <p:spPr bwMode="auto">
          <a:xfrm>
            <a:off x="6905235" y="2008069"/>
            <a:ext cx="1051141" cy="3902968"/>
          </a:xfrm>
          <a:prstGeom prst="rect">
            <a:avLst/>
          </a:prstGeom>
          <a:noFill/>
        </p:spPr>
      </p:pic>
      <p:pic>
        <p:nvPicPr>
          <p:cNvPr id="27" name="Picture 5" descr="vergleich4.pict                                                0007C673Macintosh HD                   B191BFFC:"/>
          <p:cNvPicPr>
            <a:picLocks noChangeAspect="1" noChangeArrowheads="1"/>
          </p:cNvPicPr>
          <p:nvPr/>
        </p:nvPicPr>
        <p:blipFill>
          <a:blip r:embed="rId5" cstate="print"/>
          <a:srcRect/>
          <a:stretch>
            <a:fillRect/>
          </a:stretch>
        </p:blipFill>
        <p:spPr bwMode="auto">
          <a:xfrm>
            <a:off x="8018925" y="2008069"/>
            <a:ext cx="1089579" cy="3902968"/>
          </a:xfrm>
          <a:prstGeom prst="rect">
            <a:avLst/>
          </a:prstGeom>
          <a:noFill/>
        </p:spPr>
      </p:pic>
      <p:grpSp>
        <p:nvGrpSpPr>
          <p:cNvPr id="28" name="Group 6"/>
          <p:cNvGrpSpPr>
            <a:grpSpLocks/>
          </p:cNvGrpSpPr>
          <p:nvPr/>
        </p:nvGrpSpPr>
        <p:grpSpPr bwMode="auto">
          <a:xfrm>
            <a:off x="35496" y="1996727"/>
            <a:ext cx="2438400" cy="3914310"/>
            <a:chOff x="768" y="855"/>
            <a:chExt cx="1860" cy="3090"/>
          </a:xfrm>
        </p:grpSpPr>
        <p:pic>
          <p:nvPicPr>
            <p:cNvPr id="29" name="Picture 7" descr="vergleich2.pict                                                0007C673Macintosh HD                   B191BFFC:"/>
            <p:cNvPicPr>
              <a:picLocks noChangeAspect="1" noChangeArrowheads="1"/>
            </p:cNvPicPr>
            <p:nvPr/>
          </p:nvPicPr>
          <p:blipFill>
            <a:blip r:embed="rId6" cstate="print"/>
            <a:srcRect/>
            <a:stretch>
              <a:fillRect/>
            </a:stretch>
          </p:blipFill>
          <p:spPr bwMode="auto">
            <a:xfrm>
              <a:off x="1739" y="864"/>
              <a:ext cx="889" cy="3081"/>
            </a:xfrm>
            <a:prstGeom prst="rect">
              <a:avLst/>
            </a:prstGeom>
            <a:noFill/>
          </p:spPr>
        </p:pic>
        <p:pic>
          <p:nvPicPr>
            <p:cNvPr id="30" name="Picture 8" descr="vergleich1.pict                                                0007C673Macintosh HD                   B191BFFC:"/>
            <p:cNvPicPr>
              <a:picLocks noChangeAspect="1" noChangeArrowheads="1"/>
            </p:cNvPicPr>
            <p:nvPr/>
          </p:nvPicPr>
          <p:blipFill>
            <a:blip r:embed="rId7" cstate="print"/>
            <a:srcRect/>
            <a:stretch>
              <a:fillRect/>
            </a:stretch>
          </p:blipFill>
          <p:spPr bwMode="auto">
            <a:xfrm>
              <a:off x="768" y="855"/>
              <a:ext cx="882" cy="3081"/>
            </a:xfrm>
            <a:prstGeom prst="rect">
              <a:avLst/>
            </a:prstGeom>
            <a:noFill/>
          </p:spPr>
        </p:pic>
      </p:grpSp>
      <p:pic>
        <p:nvPicPr>
          <p:cNvPr id="15" name="Picture 2" descr="C:\Temp\thlaspi_arvense_field_penyycress_large.jpg"/>
          <p:cNvPicPr>
            <a:picLocks noChangeAspect="1" noChangeArrowheads="1"/>
          </p:cNvPicPr>
          <p:nvPr/>
        </p:nvPicPr>
        <p:blipFill>
          <a:blip r:embed="rId8" cstate="print"/>
          <a:srcRect/>
          <a:stretch>
            <a:fillRect/>
          </a:stretch>
        </p:blipFill>
        <p:spPr bwMode="auto">
          <a:xfrm>
            <a:off x="2339752" y="2166621"/>
            <a:ext cx="1848960" cy="3096344"/>
          </a:xfrm>
          <a:prstGeom prst="rect">
            <a:avLst/>
          </a:prstGeom>
          <a:noFill/>
        </p:spPr>
      </p:pic>
      <p:sp>
        <p:nvSpPr>
          <p:cNvPr id="31" name="Rectangle 30"/>
          <p:cNvSpPr/>
          <p:nvPr/>
        </p:nvSpPr>
        <p:spPr>
          <a:xfrm>
            <a:off x="6915331" y="5919663"/>
            <a:ext cx="2210862" cy="430887"/>
          </a:xfrm>
          <a:prstGeom prst="rect">
            <a:avLst/>
          </a:prstGeom>
        </p:spPr>
        <p:txBody>
          <a:bodyPr wrap="none">
            <a:spAutoFit/>
          </a:bodyPr>
          <a:lstStyle/>
          <a:p>
            <a:r>
              <a:rPr lang="en-US" altLang="ja-JP" sz="2200" b="1" dirty="0"/>
              <a:t>- Zn/</a:t>
            </a:r>
            <a:r>
              <a:rPr lang="en-US" altLang="ja-JP" sz="2200" b="1" u="sng" dirty="0" err="1"/>
              <a:t>Cd</a:t>
            </a:r>
            <a:r>
              <a:rPr lang="en-US" altLang="ja-JP" sz="2200" b="1" dirty="0"/>
              <a:t>    + Zn/</a:t>
            </a:r>
            <a:r>
              <a:rPr lang="en-US" altLang="ja-JP" sz="2200" b="1" u="sng" dirty="0" err="1"/>
              <a:t>Cd</a:t>
            </a:r>
            <a:endParaRPr lang="en-US" altLang="ja-JP" sz="2200" b="1" i="1" u="sng" dirty="0"/>
          </a:p>
        </p:txBody>
      </p:sp>
      <p:sp>
        <p:nvSpPr>
          <p:cNvPr id="35" name="ZoneTexte 34"/>
          <p:cNvSpPr txBox="1"/>
          <p:nvPr/>
        </p:nvSpPr>
        <p:spPr>
          <a:xfrm>
            <a:off x="2123728" y="408469"/>
            <a:ext cx="6840760" cy="769441"/>
          </a:xfrm>
          <a:prstGeom prst="rect">
            <a:avLst/>
          </a:prstGeom>
          <a:noFill/>
        </p:spPr>
        <p:txBody>
          <a:bodyPr wrap="square" rtlCol="0">
            <a:spAutoFit/>
          </a:bodyPr>
          <a:lstStyle/>
          <a:p>
            <a:r>
              <a:rPr lang="en-US" sz="2200" dirty="0">
                <a:solidFill>
                  <a:srgbClr val="0000FF"/>
                </a:solidFill>
              </a:rPr>
              <a:t>Zn </a:t>
            </a:r>
            <a:r>
              <a:rPr lang="en-US" sz="2200" dirty="0" err="1">
                <a:solidFill>
                  <a:srgbClr val="0000FF"/>
                </a:solidFill>
              </a:rPr>
              <a:t>hyperaccumulation</a:t>
            </a:r>
            <a:r>
              <a:rPr lang="en-US" sz="2200" dirty="0">
                <a:solidFill>
                  <a:srgbClr val="0000FF"/>
                </a:solidFill>
              </a:rPr>
              <a:t> </a:t>
            </a:r>
            <a:r>
              <a:rPr lang="en-US" sz="2200" dirty="0"/>
              <a:t>and </a:t>
            </a:r>
            <a:r>
              <a:rPr lang="en-US" sz="2200" dirty="0">
                <a:solidFill>
                  <a:srgbClr val="0000FF"/>
                </a:solidFill>
              </a:rPr>
              <a:t>Cu tolerance </a:t>
            </a:r>
            <a:r>
              <a:rPr lang="en-US" sz="2200" dirty="0"/>
              <a:t>in the </a:t>
            </a:r>
            <a:r>
              <a:rPr lang="en-US" sz="2200" dirty="0" err="1"/>
              <a:t>Brassicaceae</a:t>
            </a:r>
            <a:r>
              <a:rPr lang="en-US" sz="2200" dirty="0"/>
              <a:t> family.</a:t>
            </a:r>
          </a:p>
        </p:txBody>
      </p:sp>
      <p:sp>
        <p:nvSpPr>
          <p:cNvPr id="20" name="Rectangle 19"/>
          <p:cNvSpPr/>
          <p:nvPr/>
        </p:nvSpPr>
        <p:spPr>
          <a:xfrm>
            <a:off x="124807" y="5900717"/>
            <a:ext cx="2339102" cy="430887"/>
          </a:xfrm>
          <a:prstGeom prst="rect">
            <a:avLst/>
          </a:prstGeom>
        </p:spPr>
        <p:txBody>
          <a:bodyPr wrap="none">
            <a:spAutoFit/>
          </a:bodyPr>
          <a:lstStyle/>
          <a:p>
            <a:r>
              <a:rPr lang="en-US" altLang="ja-JP" sz="2200" b="1" dirty="0"/>
              <a:t>- Zn/</a:t>
            </a:r>
            <a:r>
              <a:rPr lang="en-US" altLang="ja-JP" sz="2200" b="1" u="sng" dirty="0" err="1"/>
              <a:t>Cd</a:t>
            </a:r>
            <a:r>
              <a:rPr lang="en-US" altLang="ja-JP" sz="2200" b="1" dirty="0"/>
              <a:t>     + Zn/</a:t>
            </a:r>
            <a:r>
              <a:rPr lang="en-US" altLang="ja-JP" sz="2200" b="1" u="sng" dirty="0" err="1"/>
              <a:t>Cd</a:t>
            </a:r>
            <a:endParaRPr lang="en-US" altLang="ja-JP" sz="2200" b="1" i="1" u="sng" dirty="0"/>
          </a:p>
        </p:txBody>
      </p:sp>
      <p:sp>
        <p:nvSpPr>
          <p:cNvPr id="21" name="Rectangle 20"/>
          <p:cNvSpPr/>
          <p:nvPr/>
        </p:nvSpPr>
        <p:spPr>
          <a:xfrm>
            <a:off x="683568" y="374645"/>
            <a:ext cx="1527598" cy="492443"/>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600" b="1" dirty="0">
                <a:ln/>
                <a:solidFill>
                  <a:srgbClr val="000000"/>
                </a:solidFill>
              </a:rPr>
              <a:t>Example :</a:t>
            </a:r>
          </a:p>
        </p:txBody>
      </p:sp>
      <p:sp>
        <p:nvSpPr>
          <p:cNvPr id="23" name="ZoneTexte 22"/>
          <p:cNvSpPr txBox="1"/>
          <p:nvPr/>
        </p:nvSpPr>
        <p:spPr>
          <a:xfrm>
            <a:off x="6732240" y="6447390"/>
            <a:ext cx="2367120" cy="338554"/>
          </a:xfrm>
          <a:prstGeom prst="rect">
            <a:avLst/>
          </a:prstGeom>
          <a:noFill/>
        </p:spPr>
        <p:txBody>
          <a:bodyPr wrap="square" rtlCol="0">
            <a:spAutoFit/>
          </a:bodyPr>
          <a:lstStyle/>
          <a:p>
            <a:r>
              <a:rPr lang="fr-FR" sz="1600" i="1" dirty="0" err="1"/>
              <a:t>Credit</a:t>
            </a:r>
            <a:r>
              <a:rPr lang="fr-FR" sz="1600" i="1" dirty="0"/>
              <a:t>: Dr</a:t>
            </a:r>
            <a:r>
              <a:rPr lang="fr-FR" sz="1600" i="1"/>
              <a:t>. Emiko </a:t>
            </a:r>
            <a:r>
              <a:rPr lang="fr-FR" sz="1600" i="1" dirty="0" err="1"/>
              <a:t>Harada</a:t>
            </a:r>
            <a:endParaRPr lang="fr-FR" sz="1600" i="1"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descr="soiltransrhizomyc"/>
          <p:cNvPicPr>
            <a:picLocks noChangeAspect="1" noChangeArrowheads="1"/>
          </p:cNvPicPr>
          <p:nvPr/>
        </p:nvPicPr>
        <p:blipFill>
          <a:blip r:embed="rId3" cstate="print"/>
          <a:srcRect/>
          <a:stretch>
            <a:fillRect/>
          </a:stretch>
        </p:blipFill>
        <p:spPr bwMode="auto">
          <a:xfrm>
            <a:off x="0" y="0"/>
            <a:ext cx="9097963" cy="6516688"/>
          </a:xfrm>
          <a:prstGeom prst="rect">
            <a:avLst/>
          </a:prstGeom>
          <a:noFill/>
          <a:ln w="9525">
            <a:noFill/>
            <a:miter lim="800000"/>
            <a:headEnd/>
            <a:tailEnd/>
          </a:ln>
        </p:spPr>
      </p:pic>
      <p:sp>
        <p:nvSpPr>
          <p:cNvPr id="5" name="Text Box 6"/>
          <p:cNvSpPr txBox="1">
            <a:spLocks noChangeArrowheads="1"/>
          </p:cNvSpPr>
          <p:nvPr/>
        </p:nvSpPr>
        <p:spPr bwMode="auto">
          <a:xfrm>
            <a:off x="609600" y="1023938"/>
            <a:ext cx="2841625" cy="646112"/>
          </a:xfrm>
          <a:prstGeom prst="rect">
            <a:avLst/>
          </a:prstGeom>
          <a:noFill/>
          <a:ln w="9525">
            <a:noFill/>
            <a:miter lim="800000"/>
            <a:headEnd/>
            <a:tailEnd/>
          </a:ln>
          <a:effectLst>
            <a:outerShdw dist="25399" dir="2700000" algn="ctr" rotWithShape="0">
              <a:schemeClr val="bg2"/>
            </a:outerShdw>
          </a:effectLst>
        </p:spPr>
        <p:txBody>
          <a:bodyPr wrap="none">
            <a:spAutoFit/>
          </a:bodyPr>
          <a:lstStyle/>
          <a:p>
            <a:pPr fontAlgn="auto">
              <a:spcBef>
                <a:spcPts val="0"/>
              </a:spcBef>
              <a:spcAft>
                <a:spcPts val="0"/>
              </a:spcAft>
              <a:defRPr/>
            </a:pPr>
            <a:r>
              <a:rPr lang="en-US" sz="3600" b="1" dirty="0" err="1">
                <a:solidFill>
                  <a:srgbClr val="231DFF"/>
                </a:solidFill>
                <a:latin typeface="Comic Sans MS" pitchFamily="52" charset="0"/>
              </a:rPr>
              <a:t>Rhizosphere</a:t>
            </a:r>
            <a:endParaRPr lang="en-US" sz="3600" b="1" dirty="0">
              <a:latin typeface="+mn-lt"/>
            </a:endParaRPr>
          </a:p>
        </p:txBody>
      </p:sp>
      <p:sp>
        <p:nvSpPr>
          <p:cNvPr id="4" name="Rectangle 3"/>
          <p:cNvSpPr>
            <a:spLocks noChangeArrowheads="1"/>
          </p:cNvSpPr>
          <p:nvPr/>
        </p:nvSpPr>
        <p:spPr bwMode="auto">
          <a:xfrm>
            <a:off x="0" y="0"/>
            <a:ext cx="1481431" cy="400110"/>
          </a:xfrm>
          <a:prstGeom prst="rect">
            <a:avLst/>
          </a:prstGeom>
          <a:solidFill>
            <a:schemeClr val="bg1">
              <a:lumMod val="65000"/>
            </a:schemeClr>
          </a:solidFill>
          <a:ln w="9525">
            <a:noFill/>
            <a:miter lim="800000"/>
            <a:headEnd/>
            <a:tailEnd/>
          </a:ln>
        </p:spPr>
        <p:txBody>
          <a:bodyPr wrap="none">
            <a:spAutoFit/>
          </a:bodyPr>
          <a:lstStyle/>
          <a:p>
            <a:r>
              <a:rPr lang="en-US" sz="2000">
                <a:solidFill>
                  <a:schemeClr val="bg1"/>
                </a:solidFill>
                <a:latin typeface="Calibri" pitchFamily="34" charset="0"/>
              </a:rPr>
              <a:t>Introduction</a:t>
            </a:r>
            <a:endParaRPr lang="fr-FR" sz="2000" dirty="0">
              <a:solidFill>
                <a:schemeClr val="bg1"/>
              </a:solidFill>
            </a:endParaRPr>
          </a:p>
        </p:txBody>
      </p:sp>
      <p:sp>
        <p:nvSpPr>
          <p:cNvPr id="20" name="Flèche droite 19"/>
          <p:cNvSpPr/>
          <p:nvPr/>
        </p:nvSpPr>
        <p:spPr>
          <a:xfrm rot="10800000">
            <a:off x="6443663" y="2636838"/>
            <a:ext cx="1008062" cy="287337"/>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1" name="Flèche droite 20"/>
          <p:cNvSpPr/>
          <p:nvPr/>
        </p:nvSpPr>
        <p:spPr>
          <a:xfrm>
            <a:off x="6443663" y="3494410"/>
            <a:ext cx="1008062" cy="288925"/>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 name="Flèche droite 21"/>
          <p:cNvSpPr/>
          <p:nvPr/>
        </p:nvSpPr>
        <p:spPr>
          <a:xfrm rot="10800000">
            <a:off x="6380163" y="4814292"/>
            <a:ext cx="1008062" cy="287337"/>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3" name="Flèche droite 22"/>
          <p:cNvSpPr/>
          <p:nvPr/>
        </p:nvSpPr>
        <p:spPr>
          <a:xfrm>
            <a:off x="6443663" y="4166592"/>
            <a:ext cx="1008062" cy="287337"/>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4" name="ZoneTexte 23"/>
          <p:cNvSpPr txBox="1"/>
          <p:nvPr/>
        </p:nvSpPr>
        <p:spPr>
          <a:xfrm>
            <a:off x="6156325" y="2205038"/>
            <a:ext cx="1584325" cy="430212"/>
          </a:xfrm>
          <a:prstGeom prst="rect">
            <a:avLst/>
          </a:prstGeom>
          <a:noFill/>
        </p:spPr>
        <p:txBody>
          <a:bodyPr>
            <a:spAutoFit/>
          </a:bodyPr>
          <a:lstStyle/>
          <a:p>
            <a:pPr fontAlgn="auto">
              <a:spcBef>
                <a:spcPts val="0"/>
              </a:spcBef>
              <a:spcAft>
                <a:spcPts val="0"/>
              </a:spcAft>
              <a:defRPr/>
            </a:pPr>
            <a:r>
              <a:rPr lang="fr-FR" sz="2200" b="1" dirty="0">
                <a:effectLst>
                  <a:outerShdw blurRad="38100" dist="38100" dir="2700000" algn="tl">
                    <a:srgbClr val="000000">
                      <a:alpha val="43137"/>
                    </a:srgbClr>
                  </a:outerShdw>
                </a:effectLst>
                <a:latin typeface="+mn-lt"/>
              </a:rPr>
              <a:t>Absorption</a:t>
            </a:r>
          </a:p>
        </p:txBody>
      </p:sp>
      <p:sp>
        <p:nvSpPr>
          <p:cNvPr id="25" name="ZoneTexte 24"/>
          <p:cNvSpPr txBox="1"/>
          <p:nvPr/>
        </p:nvSpPr>
        <p:spPr>
          <a:xfrm>
            <a:off x="6256338" y="3068960"/>
            <a:ext cx="1368425" cy="431800"/>
          </a:xfrm>
          <a:prstGeom prst="rect">
            <a:avLst/>
          </a:prstGeom>
          <a:noFill/>
        </p:spPr>
        <p:txBody>
          <a:bodyPr>
            <a:spAutoFit/>
          </a:bodyPr>
          <a:lstStyle/>
          <a:p>
            <a:pPr fontAlgn="auto">
              <a:spcBef>
                <a:spcPts val="0"/>
              </a:spcBef>
              <a:spcAft>
                <a:spcPts val="0"/>
              </a:spcAft>
              <a:defRPr/>
            </a:pPr>
            <a:r>
              <a:rPr lang="fr-FR" sz="2200" b="1" dirty="0" err="1">
                <a:effectLst>
                  <a:outerShdw blurRad="38100" dist="38100" dir="2700000" algn="tl">
                    <a:srgbClr val="000000">
                      <a:alpha val="43137"/>
                    </a:srgbClr>
                  </a:outerShdw>
                </a:effectLst>
                <a:latin typeface="+mn-lt"/>
              </a:rPr>
              <a:t>Secretion</a:t>
            </a:r>
            <a:endParaRPr lang="fr-FR" sz="2200" b="1" dirty="0">
              <a:effectLst>
                <a:outerShdw blurRad="38100" dist="38100" dir="2700000" algn="tl">
                  <a:srgbClr val="000000">
                    <a:alpha val="43137"/>
                  </a:srgbClr>
                </a:outerShdw>
              </a:effectLst>
              <a:latin typeface="+mn-lt"/>
            </a:endParaRPr>
          </a:p>
        </p:txBody>
      </p:sp>
      <p:sp>
        <p:nvSpPr>
          <p:cNvPr id="26" name="ZoneTexte 25"/>
          <p:cNvSpPr txBox="1"/>
          <p:nvPr/>
        </p:nvSpPr>
        <p:spPr>
          <a:xfrm>
            <a:off x="6264275" y="4395192"/>
            <a:ext cx="1512888" cy="430212"/>
          </a:xfrm>
          <a:prstGeom prst="rect">
            <a:avLst/>
          </a:prstGeom>
          <a:noFill/>
        </p:spPr>
        <p:txBody>
          <a:bodyPr>
            <a:spAutoFit/>
          </a:bodyPr>
          <a:lstStyle/>
          <a:p>
            <a:pPr fontAlgn="auto">
              <a:spcBef>
                <a:spcPts val="0"/>
              </a:spcBef>
              <a:spcAft>
                <a:spcPts val="0"/>
              </a:spcAft>
              <a:defRPr/>
            </a:pPr>
            <a:r>
              <a:rPr lang="fr-FR" sz="2200" b="1" dirty="0">
                <a:effectLst>
                  <a:outerShdw blurRad="38100" dist="38100" dir="2700000" algn="tl">
                    <a:srgbClr val="000000">
                      <a:alpha val="43137"/>
                    </a:srgbClr>
                  </a:outerShdw>
                </a:effectLst>
                <a:latin typeface="+mn-lt"/>
              </a:rPr>
              <a:t>Respiration</a:t>
            </a:r>
          </a:p>
        </p:txBody>
      </p:sp>
      <p:sp>
        <p:nvSpPr>
          <p:cNvPr id="27" name="ZoneTexte 16"/>
          <p:cNvSpPr txBox="1">
            <a:spLocks noChangeArrowheads="1"/>
          </p:cNvSpPr>
          <p:nvPr/>
        </p:nvSpPr>
        <p:spPr bwMode="auto">
          <a:xfrm>
            <a:off x="7771473" y="2412381"/>
            <a:ext cx="1307439" cy="708025"/>
          </a:xfrm>
          <a:prstGeom prst="rect">
            <a:avLst/>
          </a:prstGeom>
          <a:noFill/>
          <a:ln w="9525">
            <a:noFill/>
            <a:miter lim="800000"/>
            <a:headEnd/>
            <a:tailEnd/>
          </a:ln>
        </p:spPr>
        <p:txBody>
          <a:bodyPr wrap="square">
            <a:spAutoFit/>
          </a:bodyPr>
          <a:lstStyle/>
          <a:p>
            <a:r>
              <a:rPr lang="fr-FR" sz="2000" dirty="0">
                <a:latin typeface="Calibri" pitchFamily="34" charset="0"/>
              </a:rPr>
              <a:t>K, nitrate, phosphate</a:t>
            </a:r>
          </a:p>
        </p:txBody>
      </p:sp>
      <p:sp>
        <p:nvSpPr>
          <p:cNvPr id="28" name="ZoneTexte 17"/>
          <p:cNvSpPr txBox="1">
            <a:spLocks noChangeArrowheads="1"/>
          </p:cNvSpPr>
          <p:nvPr/>
        </p:nvSpPr>
        <p:spPr bwMode="auto">
          <a:xfrm>
            <a:off x="7771473" y="3206597"/>
            <a:ext cx="1258887" cy="431800"/>
          </a:xfrm>
          <a:prstGeom prst="rect">
            <a:avLst/>
          </a:prstGeom>
          <a:noFill/>
          <a:ln w="9525">
            <a:noFill/>
            <a:miter lim="800000"/>
            <a:headEnd/>
            <a:tailEnd/>
          </a:ln>
        </p:spPr>
        <p:txBody>
          <a:bodyPr>
            <a:spAutoFit/>
          </a:bodyPr>
          <a:lstStyle/>
          <a:p>
            <a:r>
              <a:rPr lang="fr-FR" sz="2200" dirty="0">
                <a:latin typeface="Calibri" pitchFamily="34" charset="0"/>
              </a:rPr>
              <a:t>H</a:t>
            </a:r>
            <a:r>
              <a:rPr lang="fr-FR" sz="2800" baseline="30000" dirty="0">
                <a:latin typeface="Calibri" pitchFamily="34" charset="0"/>
              </a:rPr>
              <a:t>+</a:t>
            </a:r>
            <a:r>
              <a:rPr lang="fr-FR" sz="2200" dirty="0">
                <a:latin typeface="Calibri" pitchFamily="34" charset="0"/>
              </a:rPr>
              <a:t>/OH</a:t>
            </a:r>
            <a:r>
              <a:rPr lang="fr-FR" sz="2800" baseline="30000" dirty="0">
                <a:latin typeface="Calibri" pitchFamily="34" charset="0"/>
              </a:rPr>
              <a:t>-</a:t>
            </a:r>
            <a:endParaRPr lang="fr-FR" sz="2400" baseline="30000" dirty="0">
              <a:latin typeface="Calibri" pitchFamily="34" charset="0"/>
            </a:endParaRPr>
          </a:p>
        </p:txBody>
      </p:sp>
      <p:sp>
        <p:nvSpPr>
          <p:cNvPr id="29" name="ZoneTexte 18"/>
          <p:cNvSpPr txBox="1">
            <a:spLocks noChangeArrowheads="1"/>
          </p:cNvSpPr>
          <p:nvPr/>
        </p:nvSpPr>
        <p:spPr bwMode="auto">
          <a:xfrm>
            <a:off x="7771473" y="3582129"/>
            <a:ext cx="1331912" cy="400110"/>
          </a:xfrm>
          <a:prstGeom prst="rect">
            <a:avLst/>
          </a:prstGeom>
          <a:noFill/>
          <a:ln w="9525">
            <a:noFill/>
            <a:miter lim="800000"/>
            <a:headEnd/>
            <a:tailEnd/>
          </a:ln>
        </p:spPr>
        <p:txBody>
          <a:bodyPr>
            <a:spAutoFit/>
          </a:bodyPr>
          <a:lstStyle/>
          <a:p>
            <a:r>
              <a:rPr lang="fr-FR" sz="2000" dirty="0" err="1">
                <a:latin typeface="Calibri" pitchFamily="34" charset="0"/>
              </a:rPr>
              <a:t>Organics</a:t>
            </a:r>
            <a:endParaRPr lang="fr-FR" sz="2000" baseline="30000" dirty="0">
              <a:latin typeface="Calibri" pitchFamily="34" charset="0"/>
            </a:endParaRPr>
          </a:p>
        </p:txBody>
      </p:sp>
      <p:sp>
        <p:nvSpPr>
          <p:cNvPr id="30" name="ZoneTexte 19"/>
          <p:cNvSpPr txBox="1">
            <a:spLocks noChangeArrowheads="1"/>
          </p:cNvSpPr>
          <p:nvPr/>
        </p:nvSpPr>
        <p:spPr bwMode="auto">
          <a:xfrm>
            <a:off x="7771473" y="4077072"/>
            <a:ext cx="1331913" cy="415925"/>
          </a:xfrm>
          <a:prstGeom prst="rect">
            <a:avLst/>
          </a:prstGeom>
          <a:noFill/>
          <a:ln w="9525">
            <a:noFill/>
            <a:miter lim="800000"/>
            <a:headEnd/>
            <a:tailEnd/>
          </a:ln>
        </p:spPr>
        <p:txBody>
          <a:bodyPr>
            <a:spAutoFit/>
          </a:bodyPr>
          <a:lstStyle/>
          <a:p>
            <a:r>
              <a:rPr lang="fr-FR" sz="2100">
                <a:latin typeface="Calibri" pitchFamily="34" charset="0"/>
              </a:rPr>
              <a:t>CO</a:t>
            </a:r>
            <a:r>
              <a:rPr lang="fr-FR" sz="2300" baseline="-15000">
                <a:latin typeface="Calibri" pitchFamily="34" charset="0"/>
              </a:rPr>
              <a:t>2</a:t>
            </a:r>
          </a:p>
        </p:txBody>
      </p:sp>
      <p:sp>
        <p:nvSpPr>
          <p:cNvPr id="31" name="ZoneTexte 20"/>
          <p:cNvSpPr txBox="1">
            <a:spLocks noChangeArrowheads="1"/>
          </p:cNvSpPr>
          <p:nvPr/>
        </p:nvSpPr>
        <p:spPr bwMode="auto">
          <a:xfrm>
            <a:off x="7771473" y="4741267"/>
            <a:ext cx="1331913" cy="415925"/>
          </a:xfrm>
          <a:prstGeom prst="rect">
            <a:avLst/>
          </a:prstGeom>
          <a:noFill/>
          <a:ln w="9525">
            <a:noFill/>
            <a:miter lim="800000"/>
            <a:headEnd/>
            <a:tailEnd/>
          </a:ln>
        </p:spPr>
        <p:txBody>
          <a:bodyPr>
            <a:spAutoFit/>
          </a:bodyPr>
          <a:lstStyle/>
          <a:p>
            <a:r>
              <a:rPr lang="fr-FR" sz="2100">
                <a:latin typeface="Calibri" pitchFamily="34" charset="0"/>
              </a:rPr>
              <a:t>O</a:t>
            </a:r>
            <a:r>
              <a:rPr lang="fr-FR" sz="2300" baseline="-15000">
                <a:latin typeface="Calibri" pitchFamily="34" charset="0"/>
              </a:rPr>
              <a:t>2</a:t>
            </a:r>
          </a:p>
        </p:txBody>
      </p:sp>
      <p:sp>
        <p:nvSpPr>
          <p:cNvPr id="33" name="ZoneTexte 32"/>
          <p:cNvSpPr txBox="1"/>
          <p:nvPr/>
        </p:nvSpPr>
        <p:spPr>
          <a:xfrm>
            <a:off x="1043608" y="2773377"/>
            <a:ext cx="936104" cy="1015663"/>
          </a:xfrm>
          <a:prstGeom prst="rect">
            <a:avLst/>
          </a:prstGeom>
          <a:noFill/>
        </p:spPr>
        <p:txBody>
          <a:bodyPr wrap="square" rtlCol="0">
            <a:spAutoFit/>
          </a:bodyPr>
          <a:lstStyle/>
          <a:p>
            <a:pPr algn="ctr"/>
            <a:r>
              <a:rPr lang="fr-FR" sz="3000" dirty="0" err="1">
                <a:solidFill>
                  <a:srgbClr val="0000FF"/>
                </a:solidFill>
              </a:rPr>
              <a:t>Bulk</a:t>
            </a:r>
            <a:r>
              <a:rPr lang="fr-FR" sz="3000" dirty="0">
                <a:solidFill>
                  <a:srgbClr val="0000FF"/>
                </a:solidFill>
              </a:rPr>
              <a:t> </a:t>
            </a:r>
            <a:r>
              <a:rPr lang="fr-FR" sz="3000" dirty="0" err="1">
                <a:solidFill>
                  <a:srgbClr val="0000FF"/>
                </a:solidFill>
              </a:rPr>
              <a:t>soil</a:t>
            </a:r>
            <a:endParaRPr lang="fr-FR" sz="3000" dirty="0">
              <a:solidFill>
                <a:srgbClr val="0000FF"/>
              </a:solidFill>
            </a:endParaRP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36"/>
          <p:cNvSpPr txBox="1">
            <a:spLocks noChangeArrowheads="1"/>
          </p:cNvSpPr>
          <p:nvPr/>
        </p:nvSpPr>
        <p:spPr bwMode="auto">
          <a:xfrm>
            <a:off x="2267744" y="116632"/>
            <a:ext cx="5520314" cy="707886"/>
          </a:xfrm>
          <a:prstGeom prst="rect">
            <a:avLst/>
          </a:prstGeom>
          <a:noFill/>
          <a:ln w="9525">
            <a:noFill/>
            <a:miter lim="800000"/>
            <a:headEnd/>
            <a:tailEnd/>
          </a:ln>
        </p:spPr>
        <p:txBody>
          <a:bodyPr wrap="square">
            <a:spAutoFit/>
          </a:bodyPr>
          <a:lstStyle/>
          <a:p>
            <a:pPr algn="ctr"/>
            <a:r>
              <a:rPr lang="fr-FR" sz="2000" dirty="0" err="1">
                <a:solidFill>
                  <a:srgbClr val="FF0000"/>
                </a:solidFill>
                <a:latin typeface="Comic Sans MS" pitchFamily="66" charset="0"/>
                <a:cs typeface="Arial" pitchFamily="34" charset="0"/>
              </a:rPr>
              <a:t>Metal</a:t>
            </a:r>
            <a:r>
              <a:rPr lang="fr-FR" sz="2000" dirty="0">
                <a:solidFill>
                  <a:srgbClr val="FF0000"/>
                </a:solidFill>
                <a:latin typeface="Comic Sans MS" pitchFamily="66" charset="0"/>
                <a:cs typeface="Arial" pitchFamily="34" charset="0"/>
              </a:rPr>
              <a:t> </a:t>
            </a:r>
            <a:r>
              <a:rPr lang="fr-FR" sz="2000" dirty="0" err="1">
                <a:solidFill>
                  <a:srgbClr val="FF0000"/>
                </a:solidFill>
                <a:latin typeface="Comic Sans MS" pitchFamily="66" charset="0"/>
                <a:cs typeface="Arial" pitchFamily="34" charset="0"/>
              </a:rPr>
              <a:t>storage</a:t>
            </a:r>
            <a:r>
              <a:rPr lang="fr-FR" sz="2000" dirty="0">
                <a:solidFill>
                  <a:srgbClr val="FF0000"/>
                </a:solidFill>
                <a:latin typeface="Comic Sans MS" pitchFamily="66" charset="0"/>
                <a:cs typeface="Arial" pitchFamily="34" charset="0"/>
              </a:rPr>
              <a:t> and </a:t>
            </a:r>
            <a:r>
              <a:rPr lang="fr-FR" sz="2000" dirty="0" err="1">
                <a:solidFill>
                  <a:srgbClr val="FF0000"/>
                </a:solidFill>
                <a:latin typeface="Comic Sans MS" pitchFamily="66" charset="0"/>
                <a:cs typeface="Arial" pitchFamily="34" charset="0"/>
              </a:rPr>
              <a:t>speciation</a:t>
            </a:r>
            <a:r>
              <a:rPr lang="fr-FR" sz="2000" dirty="0">
                <a:solidFill>
                  <a:srgbClr val="FF0000"/>
                </a:solidFill>
                <a:latin typeface="Comic Sans MS" pitchFamily="66" charset="0"/>
                <a:cs typeface="Arial" pitchFamily="34" charset="0"/>
              </a:rPr>
              <a:t> in </a:t>
            </a:r>
            <a:r>
              <a:rPr lang="fr-FR" sz="2000" u="sng" dirty="0" err="1">
                <a:solidFill>
                  <a:srgbClr val="FF0000"/>
                </a:solidFill>
                <a:latin typeface="Comic Sans MS" pitchFamily="66" charset="0"/>
                <a:cs typeface="Arial" pitchFamily="34" charset="0"/>
              </a:rPr>
              <a:t>below</a:t>
            </a:r>
            <a:r>
              <a:rPr lang="fr-FR" sz="2000" dirty="0">
                <a:solidFill>
                  <a:srgbClr val="FF0000"/>
                </a:solidFill>
                <a:latin typeface="Comic Sans MS" pitchFamily="66" charset="0"/>
                <a:cs typeface="Arial" pitchFamily="34" charset="0"/>
              </a:rPr>
              <a:t>-</a:t>
            </a:r>
            <a:r>
              <a:rPr lang="fr-FR" sz="2000" dirty="0" err="1">
                <a:solidFill>
                  <a:srgbClr val="FF0000"/>
                </a:solidFill>
                <a:latin typeface="Comic Sans MS" pitchFamily="66" charset="0"/>
                <a:cs typeface="Arial" pitchFamily="34" charset="0"/>
              </a:rPr>
              <a:t>ground</a:t>
            </a:r>
            <a:r>
              <a:rPr lang="fr-FR" sz="2000" dirty="0">
                <a:solidFill>
                  <a:srgbClr val="FF0000"/>
                </a:solidFill>
                <a:latin typeface="Comic Sans MS" pitchFamily="66" charset="0"/>
                <a:cs typeface="Arial" pitchFamily="34" charset="0"/>
              </a:rPr>
              <a:t> tissues</a:t>
            </a:r>
          </a:p>
        </p:txBody>
      </p:sp>
      <p:sp>
        <p:nvSpPr>
          <p:cNvPr id="7" name="Rectangle 6"/>
          <p:cNvSpPr>
            <a:spLocks noChangeArrowheads="1"/>
          </p:cNvSpPr>
          <p:nvPr/>
        </p:nvSpPr>
        <p:spPr bwMode="auto">
          <a:xfrm>
            <a:off x="0" y="0"/>
            <a:ext cx="1837426"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Phytoextraction</a:t>
            </a:r>
            <a:endParaRPr lang="fr-FR" sz="2000" dirty="0">
              <a:solidFill>
                <a:schemeClr val="bg1"/>
              </a:solidFill>
            </a:endParaRPr>
          </a:p>
        </p:txBody>
      </p:sp>
      <p:sp>
        <p:nvSpPr>
          <p:cNvPr id="10" name="ZoneTexte 9"/>
          <p:cNvSpPr txBox="1"/>
          <p:nvPr/>
        </p:nvSpPr>
        <p:spPr>
          <a:xfrm>
            <a:off x="1619672" y="3183359"/>
            <a:ext cx="2232248" cy="461665"/>
          </a:xfrm>
          <a:prstGeom prst="rect">
            <a:avLst/>
          </a:prstGeom>
          <a:noFill/>
        </p:spPr>
        <p:txBody>
          <a:bodyPr wrap="square" rtlCol="0">
            <a:spAutoFit/>
          </a:bodyPr>
          <a:lstStyle/>
          <a:p>
            <a:r>
              <a:rPr lang="fr-FR" sz="2400" b="1" dirty="0">
                <a:solidFill>
                  <a:srgbClr val="009900"/>
                </a:solidFill>
              </a:rPr>
              <a:t>[Zn]=265 ppm</a:t>
            </a:r>
          </a:p>
        </p:txBody>
      </p:sp>
      <p:grpSp>
        <p:nvGrpSpPr>
          <p:cNvPr id="113" name="Group 113"/>
          <p:cNvGrpSpPr>
            <a:grpSpLocks/>
          </p:cNvGrpSpPr>
          <p:nvPr/>
        </p:nvGrpSpPr>
        <p:grpSpPr bwMode="auto">
          <a:xfrm>
            <a:off x="3563888" y="1412776"/>
            <a:ext cx="2304256" cy="2808312"/>
            <a:chOff x="4656" y="2304"/>
            <a:chExt cx="1104" cy="1536"/>
          </a:xfrm>
        </p:grpSpPr>
        <p:sp>
          <p:nvSpPr>
            <p:cNvPr id="114" name="Rectangle 114" descr="Grands confettis"/>
            <p:cNvSpPr>
              <a:spLocks noChangeArrowheads="1"/>
            </p:cNvSpPr>
            <p:nvPr/>
          </p:nvSpPr>
          <p:spPr bwMode="auto">
            <a:xfrm>
              <a:off x="4656" y="3168"/>
              <a:ext cx="1104" cy="672"/>
            </a:xfrm>
            <a:prstGeom prst="rect">
              <a:avLst/>
            </a:prstGeom>
            <a:pattFill prst="lgConfetti">
              <a:fgClr>
                <a:srgbClr val="FF9900"/>
              </a:fgClr>
              <a:bgClr>
                <a:srgbClr val="FFFFFF"/>
              </a:bgClr>
            </a:pattFill>
            <a:ln w="9525">
              <a:noFill/>
              <a:miter lim="800000"/>
              <a:headEnd/>
              <a:tailEnd/>
            </a:ln>
            <a:effectLst/>
          </p:spPr>
          <p:txBody>
            <a:bodyPr wrap="none" anchor="ctr"/>
            <a:lstStyle/>
            <a:p>
              <a:endParaRPr lang="fr-FR"/>
            </a:p>
          </p:txBody>
        </p:sp>
        <p:sp>
          <p:nvSpPr>
            <p:cNvPr id="116" name="Freeform 116"/>
            <p:cNvSpPr>
              <a:spLocks/>
            </p:cNvSpPr>
            <p:nvPr/>
          </p:nvSpPr>
          <p:spPr bwMode="auto">
            <a:xfrm>
              <a:off x="5146" y="2676"/>
              <a:ext cx="168" cy="198"/>
            </a:xfrm>
            <a:custGeom>
              <a:avLst/>
              <a:gdLst/>
              <a:ahLst/>
              <a:cxnLst>
                <a:cxn ang="0">
                  <a:pos x="5" y="141"/>
                </a:cxn>
                <a:cxn ang="0">
                  <a:pos x="188" y="0"/>
                </a:cxn>
                <a:cxn ang="0">
                  <a:pos x="188" y="13"/>
                </a:cxn>
                <a:cxn ang="0">
                  <a:pos x="0" y="176"/>
                </a:cxn>
                <a:cxn ang="0">
                  <a:pos x="5" y="141"/>
                </a:cxn>
              </a:cxnLst>
              <a:rect l="0" t="0" r="r" b="b"/>
              <a:pathLst>
                <a:path w="188" h="176">
                  <a:moveTo>
                    <a:pt x="5" y="141"/>
                  </a:moveTo>
                  <a:lnTo>
                    <a:pt x="188" y="0"/>
                  </a:lnTo>
                  <a:lnTo>
                    <a:pt x="188" y="13"/>
                  </a:lnTo>
                  <a:lnTo>
                    <a:pt x="0" y="176"/>
                  </a:lnTo>
                  <a:lnTo>
                    <a:pt x="5" y="141"/>
                  </a:lnTo>
                  <a:close/>
                </a:path>
              </a:pathLst>
            </a:custGeom>
            <a:solidFill>
              <a:srgbClr val="73AC00"/>
            </a:solidFill>
            <a:ln w="9525">
              <a:noFill/>
              <a:round/>
              <a:headEnd/>
              <a:tailEnd/>
            </a:ln>
          </p:spPr>
          <p:txBody>
            <a:bodyPr/>
            <a:lstStyle/>
            <a:p>
              <a:endParaRPr lang="fr-FR"/>
            </a:p>
          </p:txBody>
        </p:sp>
        <p:sp>
          <p:nvSpPr>
            <p:cNvPr id="117" name="Freeform 117"/>
            <p:cNvSpPr>
              <a:spLocks/>
            </p:cNvSpPr>
            <p:nvPr/>
          </p:nvSpPr>
          <p:spPr bwMode="auto">
            <a:xfrm>
              <a:off x="5012" y="2719"/>
              <a:ext cx="99" cy="102"/>
            </a:xfrm>
            <a:custGeom>
              <a:avLst/>
              <a:gdLst/>
              <a:ahLst/>
              <a:cxnLst>
                <a:cxn ang="0">
                  <a:pos x="218" y="235"/>
                </a:cxn>
                <a:cxn ang="0">
                  <a:pos x="213" y="183"/>
                </a:cxn>
                <a:cxn ang="0">
                  <a:pos x="9" y="0"/>
                </a:cxn>
                <a:cxn ang="0">
                  <a:pos x="0" y="38"/>
                </a:cxn>
                <a:cxn ang="0">
                  <a:pos x="218" y="235"/>
                </a:cxn>
              </a:cxnLst>
              <a:rect l="0" t="0" r="r" b="b"/>
              <a:pathLst>
                <a:path w="218" h="235">
                  <a:moveTo>
                    <a:pt x="218" y="235"/>
                  </a:moveTo>
                  <a:lnTo>
                    <a:pt x="213" y="183"/>
                  </a:lnTo>
                  <a:lnTo>
                    <a:pt x="9" y="0"/>
                  </a:lnTo>
                  <a:lnTo>
                    <a:pt x="0" y="38"/>
                  </a:lnTo>
                  <a:lnTo>
                    <a:pt x="218" y="235"/>
                  </a:lnTo>
                  <a:close/>
                </a:path>
              </a:pathLst>
            </a:custGeom>
            <a:solidFill>
              <a:srgbClr val="73AC00"/>
            </a:solidFill>
            <a:ln w="9525">
              <a:noFill/>
              <a:round/>
              <a:headEnd/>
              <a:tailEnd/>
            </a:ln>
          </p:spPr>
          <p:txBody>
            <a:bodyPr/>
            <a:lstStyle/>
            <a:p>
              <a:endParaRPr lang="fr-FR"/>
            </a:p>
          </p:txBody>
        </p:sp>
        <p:sp>
          <p:nvSpPr>
            <p:cNvPr id="118" name="Freeform 118"/>
            <p:cNvSpPr>
              <a:spLocks/>
            </p:cNvSpPr>
            <p:nvPr/>
          </p:nvSpPr>
          <p:spPr bwMode="auto">
            <a:xfrm>
              <a:off x="4716" y="2654"/>
              <a:ext cx="291" cy="220"/>
            </a:xfrm>
            <a:custGeom>
              <a:avLst/>
              <a:gdLst/>
              <a:ahLst/>
              <a:cxnLst>
                <a:cxn ang="0">
                  <a:pos x="611" y="372"/>
                </a:cxn>
                <a:cxn ang="0">
                  <a:pos x="600" y="383"/>
                </a:cxn>
                <a:cxn ang="0">
                  <a:pos x="573" y="408"/>
                </a:cxn>
                <a:cxn ang="0">
                  <a:pos x="529" y="439"/>
                </a:cxn>
                <a:cxn ang="0">
                  <a:pos x="474" y="466"/>
                </a:cxn>
                <a:cxn ang="0">
                  <a:pos x="312" y="507"/>
                </a:cxn>
                <a:cxn ang="0">
                  <a:pos x="319" y="480"/>
                </a:cxn>
                <a:cxn ang="0">
                  <a:pos x="331" y="437"/>
                </a:cxn>
                <a:cxn ang="0">
                  <a:pos x="341" y="387"/>
                </a:cxn>
                <a:cxn ang="0">
                  <a:pos x="347" y="359"/>
                </a:cxn>
                <a:cxn ang="0">
                  <a:pos x="352" y="326"/>
                </a:cxn>
                <a:cxn ang="0">
                  <a:pos x="363" y="281"/>
                </a:cxn>
                <a:cxn ang="0">
                  <a:pos x="381" y="241"/>
                </a:cxn>
                <a:cxn ang="0">
                  <a:pos x="390" y="231"/>
                </a:cxn>
                <a:cxn ang="0">
                  <a:pos x="357" y="234"/>
                </a:cxn>
                <a:cxn ang="0">
                  <a:pos x="307" y="241"/>
                </a:cxn>
                <a:cxn ang="0">
                  <a:pos x="250" y="245"/>
                </a:cxn>
                <a:cxn ang="0">
                  <a:pos x="220" y="246"/>
                </a:cxn>
                <a:cxn ang="0">
                  <a:pos x="190" y="247"/>
                </a:cxn>
                <a:cxn ang="0">
                  <a:pos x="139" y="242"/>
                </a:cxn>
                <a:cxn ang="0">
                  <a:pos x="83" y="225"/>
                </a:cxn>
                <a:cxn ang="0">
                  <a:pos x="54" y="209"/>
                </a:cxn>
                <a:cxn ang="0">
                  <a:pos x="43" y="201"/>
                </a:cxn>
                <a:cxn ang="0">
                  <a:pos x="27" y="183"/>
                </a:cxn>
                <a:cxn ang="0">
                  <a:pos x="8" y="155"/>
                </a:cxn>
                <a:cxn ang="0">
                  <a:pos x="5" y="134"/>
                </a:cxn>
                <a:cxn ang="0">
                  <a:pos x="35" y="118"/>
                </a:cxn>
                <a:cxn ang="0">
                  <a:pos x="82" y="93"/>
                </a:cxn>
                <a:cxn ang="0">
                  <a:pos x="131" y="65"/>
                </a:cxn>
                <a:cxn ang="0">
                  <a:pos x="159" y="51"/>
                </a:cxn>
                <a:cxn ang="0">
                  <a:pos x="190" y="37"/>
                </a:cxn>
                <a:cxn ang="0">
                  <a:pos x="240" y="18"/>
                </a:cxn>
                <a:cxn ang="0">
                  <a:pos x="295" y="4"/>
                </a:cxn>
                <a:cxn ang="0">
                  <a:pos x="326" y="2"/>
                </a:cxn>
                <a:cxn ang="0">
                  <a:pos x="364" y="0"/>
                </a:cxn>
                <a:cxn ang="0">
                  <a:pos x="422" y="2"/>
                </a:cxn>
                <a:cxn ang="0">
                  <a:pos x="478" y="10"/>
                </a:cxn>
                <a:cxn ang="0">
                  <a:pos x="504" y="20"/>
                </a:cxn>
                <a:cxn ang="0">
                  <a:pos x="526" y="37"/>
                </a:cxn>
                <a:cxn ang="0">
                  <a:pos x="559" y="68"/>
                </a:cxn>
                <a:cxn ang="0">
                  <a:pos x="591" y="109"/>
                </a:cxn>
                <a:cxn ang="0">
                  <a:pos x="637" y="133"/>
                </a:cxn>
              </a:cxnLst>
              <a:rect l="0" t="0" r="r" b="b"/>
              <a:pathLst>
                <a:path w="637" h="511">
                  <a:moveTo>
                    <a:pt x="619" y="175"/>
                  </a:moveTo>
                  <a:lnTo>
                    <a:pt x="611" y="372"/>
                  </a:lnTo>
                  <a:lnTo>
                    <a:pt x="609" y="375"/>
                  </a:lnTo>
                  <a:lnTo>
                    <a:pt x="600" y="383"/>
                  </a:lnTo>
                  <a:lnTo>
                    <a:pt x="589" y="394"/>
                  </a:lnTo>
                  <a:lnTo>
                    <a:pt x="573" y="408"/>
                  </a:lnTo>
                  <a:lnTo>
                    <a:pt x="552" y="423"/>
                  </a:lnTo>
                  <a:lnTo>
                    <a:pt x="529" y="439"/>
                  </a:lnTo>
                  <a:lnTo>
                    <a:pt x="502" y="453"/>
                  </a:lnTo>
                  <a:lnTo>
                    <a:pt x="474" y="466"/>
                  </a:lnTo>
                  <a:lnTo>
                    <a:pt x="311" y="511"/>
                  </a:lnTo>
                  <a:lnTo>
                    <a:pt x="312" y="507"/>
                  </a:lnTo>
                  <a:lnTo>
                    <a:pt x="316" y="496"/>
                  </a:lnTo>
                  <a:lnTo>
                    <a:pt x="319" y="480"/>
                  </a:lnTo>
                  <a:lnTo>
                    <a:pt x="325" y="460"/>
                  </a:lnTo>
                  <a:lnTo>
                    <a:pt x="331" y="437"/>
                  </a:lnTo>
                  <a:lnTo>
                    <a:pt x="337" y="412"/>
                  </a:lnTo>
                  <a:lnTo>
                    <a:pt x="341" y="387"/>
                  </a:lnTo>
                  <a:lnTo>
                    <a:pt x="346" y="363"/>
                  </a:lnTo>
                  <a:lnTo>
                    <a:pt x="347" y="359"/>
                  </a:lnTo>
                  <a:lnTo>
                    <a:pt x="348" y="346"/>
                  </a:lnTo>
                  <a:lnTo>
                    <a:pt x="352" y="326"/>
                  </a:lnTo>
                  <a:lnTo>
                    <a:pt x="356" y="304"/>
                  </a:lnTo>
                  <a:lnTo>
                    <a:pt x="363" y="281"/>
                  </a:lnTo>
                  <a:lnTo>
                    <a:pt x="371" y="260"/>
                  </a:lnTo>
                  <a:lnTo>
                    <a:pt x="381" y="241"/>
                  </a:lnTo>
                  <a:lnTo>
                    <a:pt x="394" y="230"/>
                  </a:lnTo>
                  <a:lnTo>
                    <a:pt x="390" y="231"/>
                  </a:lnTo>
                  <a:lnTo>
                    <a:pt x="377" y="232"/>
                  </a:lnTo>
                  <a:lnTo>
                    <a:pt x="357" y="234"/>
                  </a:lnTo>
                  <a:lnTo>
                    <a:pt x="333" y="238"/>
                  </a:lnTo>
                  <a:lnTo>
                    <a:pt x="307" y="241"/>
                  </a:lnTo>
                  <a:lnTo>
                    <a:pt x="278" y="243"/>
                  </a:lnTo>
                  <a:lnTo>
                    <a:pt x="250" y="245"/>
                  </a:lnTo>
                  <a:lnTo>
                    <a:pt x="225" y="246"/>
                  </a:lnTo>
                  <a:lnTo>
                    <a:pt x="220" y="246"/>
                  </a:lnTo>
                  <a:lnTo>
                    <a:pt x="209" y="247"/>
                  </a:lnTo>
                  <a:lnTo>
                    <a:pt x="190" y="247"/>
                  </a:lnTo>
                  <a:lnTo>
                    <a:pt x="166" y="246"/>
                  </a:lnTo>
                  <a:lnTo>
                    <a:pt x="139" y="242"/>
                  </a:lnTo>
                  <a:lnTo>
                    <a:pt x="112" y="236"/>
                  </a:lnTo>
                  <a:lnTo>
                    <a:pt x="83" y="225"/>
                  </a:lnTo>
                  <a:lnTo>
                    <a:pt x="55" y="210"/>
                  </a:lnTo>
                  <a:lnTo>
                    <a:pt x="54" y="209"/>
                  </a:lnTo>
                  <a:lnTo>
                    <a:pt x="50" y="207"/>
                  </a:lnTo>
                  <a:lnTo>
                    <a:pt x="43" y="201"/>
                  </a:lnTo>
                  <a:lnTo>
                    <a:pt x="35" y="194"/>
                  </a:lnTo>
                  <a:lnTo>
                    <a:pt x="27" y="183"/>
                  </a:lnTo>
                  <a:lnTo>
                    <a:pt x="17" y="171"/>
                  </a:lnTo>
                  <a:lnTo>
                    <a:pt x="8" y="155"/>
                  </a:lnTo>
                  <a:lnTo>
                    <a:pt x="0" y="136"/>
                  </a:lnTo>
                  <a:lnTo>
                    <a:pt x="5" y="134"/>
                  </a:lnTo>
                  <a:lnTo>
                    <a:pt x="16" y="127"/>
                  </a:lnTo>
                  <a:lnTo>
                    <a:pt x="35" y="118"/>
                  </a:lnTo>
                  <a:lnTo>
                    <a:pt x="56" y="105"/>
                  </a:lnTo>
                  <a:lnTo>
                    <a:pt x="82" y="93"/>
                  </a:lnTo>
                  <a:lnTo>
                    <a:pt x="107" y="79"/>
                  </a:lnTo>
                  <a:lnTo>
                    <a:pt x="131" y="65"/>
                  </a:lnTo>
                  <a:lnTo>
                    <a:pt x="154" y="53"/>
                  </a:lnTo>
                  <a:lnTo>
                    <a:pt x="159" y="51"/>
                  </a:lnTo>
                  <a:lnTo>
                    <a:pt x="172" y="45"/>
                  </a:lnTo>
                  <a:lnTo>
                    <a:pt x="190" y="37"/>
                  </a:lnTo>
                  <a:lnTo>
                    <a:pt x="213" y="27"/>
                  </a:lnTo>
                  <a:lnTo>
                    <a:pt x="240" y="18"/>
                  </a:lnTo>
                  <a:lnTo>
                    <a:pt x="267" y="10"/>
                  </a:lnTo>
                  <a:lnTo>
                    <a:pt x="295" y="4"/>
                  </a:lnTo>
                  <a:lnTo>
                    <a:pt x="320" y="2"/>
                  </a:lnTo>
                  <a:lnTo>
                    <a:pt x="326" y="2"/>
                  </a:lnTo>
                  <a:lnTo>
                    <a:pt x="341" y="0"/>
                  </a:lnTo>
                  <a:lnTo>
                    <a:pt x="364" y="0"/>
                  </a:lnTo>
                  <a:lnTo>
                    <a:pt x="392" y="0"/>
                  </a:lnTo>
                  <a:lnTo>
                    <a:pt x="422" y="2"/>
                  </a:lnTo>
                  <a:lnTo>
                    <a:pt x="452" y="5"/>
                  </a:lnTo>
                  <a:lnTo>
                    <a:pt x="478" y="10"/>
                  </a:lnTo>
                  <a:lnTo>
                    <a:pt x="500" y="18"/>
                  </a:lnTo>
                  <a:lnTo>
                    <a:pt x="504" y="20"/>
                  </a:lnTo>
                  <a:lnTo>
                    <a:pt x="513" y="27"/>
                  </a:lnTo>
                  <a:lnTo>
                    <a:pt x="526" y="37"/>
                  </a:lnTo>
                  <a:lnTo>
                    <a:pt x="542" y="51"/>
                  </a:lnTo>
                  <a:lnTo>
                    <a:pt x="559" y="68"/>
                  </a:lnTo>
                  <a:lnTo>
                    <a:pt x="575" y="87"/>
                  </a:lnTo>
                  <a:lnTo>
                    <a:pt x="591" y="109"/>
                  </a:lnTo>
                  <a:lnTo>
                    <a:pt x="603" y="131"/>
                  </a:lnTo>
                  <a:lnTo>
                    <a:pt x="637" y="133"/>
                  </a:lnTo>
                  <a:lnTo>
                    <a:pt x="619" y="175"/>
                  </a:lnTo>
                  <a:close/>
                </a:path>
              </a:pathLst>
            </a:custGeom>
            <a:solidFill>
              <a:srgbClr val="000000"/>
            </a:solidFill>
            <a:ln w="9525">
              <a:noFill/>
              <a:round/>
              <a:headEnd/>
              <a:tailEnd/>
            </a:ln>
          </p:spPr>
          <p:txBody>
            <a:bodyPr/>
            <a:lstStyle/>
            <a:p>
              <a:endParaRPr lang="fr-FR"/>
            </a:p>
          </p:txBody>
        </p:sp>
        <p:sp>
          <p:nvSpPr>
            <p:cNvPr id="119" name="Freeform 119"/>
            <p:cNvSpPr>
              <a:spLocks/>
            </p:cNvSpPr>
            <p:nvPr/>
          </p:nvSpPr>
          <p:spPr bwMode="auto">
            <a:xfrm>
              <a:off x="4953" y="2578"/>
              <a:ext cx="81" cy="117"/>
            </a:xfrm>
            <a:custGeom>
              <a:avLst/>
              <a:gdLst/>
              <a:ahLst/>
              <a:cxnLst>
                <a:cxn ang="0">
                  <a:pos x="105" y="272"/>
                </a:cxn>
                <a:cxn ang="0">
                  <a:pos x="101" y="270"/>
                </a:cxn>
                <a:cxn ang="0">
                  <a:pos x="91" y="261"/>
                </a:cxn>
                <a:cxn ang="0">
                  <a:pos x="77" y="250"/>
                </a:cxn>
                <a:cxn ang="0">
                  <a:pos x="61" y="236"/>
                </a:cxn>
                <a:cxn ang="0">
                  <a:pos x="44" y="219"/>
                </a:cxn>
                <a:cxn ang="0">
                  <a:pos x="27" y="202"/>
                </a:cxn>
                <a:cxn ang="0">
                  <a:pos x="16" y="183"/>
                </a:cxn>
                <a:cxn ang="0">
                  <a:pos x="9" y="166"/>
                </a:cxn>
                <a:cxn ang="0">
                  <a:pos x="7" y="154"/>
                </a:cxn>
                <a:cxn ang="0">
                  <a:pos x="1" y="126"/>
                </a:cxn>
                <a:cxn ang="0">
                  <a:pos x="0" y="89"/>
                </a:cxn>
                <a:cxn ang="0">
                  <a:pos x="6" y="54"/>
                </a:cxn>
                <a:cxn ang="0">
                  <a:pos x="38" y="0"/>
                </a:cxn>
                <a:cxn ang="0">
                  <a:pos x="178" y="106"/>
                </a:cxn>
                <a:cxn ang="0">
                  <a:pos x="105" y="272"/>
                </a:cxn>
              </a:cxnLst>
              <a:rect l="0" t="0" r="r" b="b"/>
              <a:pathLst>
                <a:path w="178" h="272">
                  <a:moveTo>
                    <a:pt x="105" y="272"/>
                  </a:moveTo>
                  <a:lnTo>
                    <a:pt x="101" y="270"/>
                  </a:lnTo>
                  <a:lnTo>
                    <a:pt x="91" y="261"/>
                  </a:lnTo>
                  <a:lnTo>
                    <a:pt x="77" y="250"/>
                  </a:lnTo>
                  <a:lnTo>
                    <a:pt x="61" y="236"/>
                  </a:lnTo>
                  <a:lnTo>
                    <a:pt x="44" y="219"/>
                  </a:lnTo>
                  <a:lnTo>
                    <a:pt x="27" y="202"/>
                  </a:lnTo>
                  <a:lnTo>
                    <a:pt x="16" y="183"/>
                  </a:lnTo>
                  <a:lnTo>
                    <a:pt x="9" y="166"/>
                  </a:lnTo>
                  <a:lnTo>
                    <a:pt x="7" y="154"/>
                  </a:lnTo>
                  <a:lnTo>
                    <a:pt x="1" y="126"/>
                  </a:lnTo>
                  <a:lnTo>
                    <a:pt x="0" y="89"/>
                  </a:lnTo>
                  <a:lnTo>
                    <a:pt x="6" y="54"/>
                  </a:lnTo>
                  <a:lnTo>
                    <a:pt x="38" y="0"/>
                  </a:lnTo>
                  <a:lnTo>
                    <a:pt x="178" y="106"/>
                  </a:lnTo>
                  <a:lnTo>
                    <a:pt x="105" y="272"/>
                  </a:lnTo>
                  <a:close/>
                </a:path>
              </a:pathLst>
            </a:custGeom>
            <a:solidFill>
              <a:srgbClr val="000000"/>
            </a:solidFill>
            <a:ln w="9525">
              <a:noFill/>
              <a:round/>
              <a:headEnd/>
              <a:tailEnd/>
            </a:ln>
          </p:spPr>
          <p:txBody>
            <a:bodyPr/>
            <a:lstStyle/>
            <a:p>
              <a:endParaRPr lang="fr-FR"/>
            </a:p>
          </p:txBody>
        </p:sp>
        <p:sp>
          <p:nvSpPr>
            <p:cNvPr id="120" name="Freeform 120"/>
            <p:cNvSpPr>
              <a:spLocks/>
            </p:cNvSpPr>
            <p:nvPr/>
          </p:nvSpPr>
          <p:spPr bwMode="auto">
            <a:xfrm>
              <a:off x="4809" y="2508"/>
              <a:ext cx="127" cy="138"/>
            </a:xfrm>
            <a:custGeom>
              <a:avLst/>
              <a:gdLst/>
              <a:ahLst/>
              <a:cxnLst>
                <a:cxn ang="0">
                  <a:pos x="280" y="322"/>
                </a:cxn>
                <a:cxn ang="0">
                  <a:pos x="280" y="315"/>
                </a:cxn>
                <a:cxn ang="0">
                  <a:pos x="278" y="296"/>
                </a:cxn>
                <a:cxn ang="0">
                  <a:pos x="274" y="269"/>
                </a:cxn>
                <a:cxn ang="0">
                  <a:pos x="269" y="234"/>
                </a:cxn>
                <a:cxn ang="0">
                  <a:pos x="259" y="196"/>
                </a:cxn>
                <a:cxn ang="0">
                  <a:pos x="248" y="158"/>
                </a:cxn>
                <a:cxn ang="0">
                  <a:pos x="230" y="122"/>
                </a:cxn>
                <a:cxn ang="0">
                  <a:pos x="210" y="91"/>
                </a:cxn>
                <a:cxn ang="0">
                  <a:pos x="209" y="90"/>
                </a:cxn>
                <a:cxn ang="0">
                  <a:pos x="206" y="84"/>
                </a:cxn>
                <a:cxn ang="0">
                  <a:pos x="201" y="77"/>
                </a:cxn>
                <a:cxn ang="0">
                  <a:pos x="194" y="68"/>
                </a:cxn>
                <a:cxn ang="0">
                  <a:pos x="184" y="58"/>
                </a:cxn>
                <a:cxn ang="0">
                  <a:pos x="172" y="47"/>
                </a:cxn>
                <a:cxn ang="0">
                  <a:pos x="157" y="36"/>
                </a:cxn>
                <a:cxn ang="0">
                  <a:pos x="139" y="24"/>
                </a:cxn>
                <a:cxn ang="0">
                  <a:pos x="136" y="23"/>
                </a:cxn>
                <a:cxn ang="0">
                  <a:pos x="126" y="20"/>
                </a:cxn>
                <a:cxn ang="0">
                  <a:pos x="109" y="15"/>
                </a:cxn>
                <a:cxn ang="0">
                  <a:pos x="91" y="9"/>
                </a:cxn>
                <a:cxn ang="0">
                  <a:pos x="69" y="5"/>
                </a:cxn>
                <a:cxn ang="0">
                  <a:pos x="46" y="1"/>
                </a:cxn>
                <a:cxn ang="0">
                  <a:pos x="23" y="0"/>
                </a:cxn>
                <a:cxn ang="0">
                  <a:pos x="1" y="1"/>
                </a:cxn>
                <a:cxn ang="0">
                  <a:pos x="0" y="16"/>
                </a:cxn>
                <a:cxn ang="0">
                  <a:pos x="0" y="52"/>
                </a:cxn>
                <a:cxn ang="0">
                  <a:pos x="5" y="96"/>
                </a:cxn>
                <a:cxn ang="0">
                  <a:pos x="17" y="136"/>
                </a:cxn>
                <a:cxn ang="0">
                  <a:pos x="18" y="138"/>
                </a:cxn>
                <a:cxn ang="0">
                  <a:pos x="22" y="145"/>
                </a:cxn>
                <a:cxn ang="0">
                  <a:pos x="28" y="156"/>
                </a:cxn>
                <a:cxn ang="0">
                  <a:pos x="36" y="170"/>
                </a:cxn>
                <a:cxn ang="0">
                  <a:pos x="48" y="185"/>
                </a:cxn>
                <a:cxn ang="0">
                  <a:pos x="63" y="202"/>
                </a:cxn>
                <a:cxn ang="0">
                  <a:pos x="83" y="220"/>
                </a:cxn>
                <a:cxn ang="0">
                  <a:pos x="107" y="239"/>
                </a:cxn>
                <a:cxn ang="0">
                  <a:pos x="111" y="241"/>
                </a:cxn>
                <a:cxn ang="0">
                  <a:pos x="122" y="247"/>
                </a:cxn>
                <a:cxn ang="0">
                  <a:pos x="139" y="256"/>
                </a:cxn>
                <a:cxn ang="0">
                  <a:pos x="161" y="267"/>
                </a:cxn>
                <a:cxn ang="0">
                  <a:pos x="188" y="281"/>
                </a:cxn>
                <a:cxn ang="0">
                  <a:pos x="217" y="295"/>
                </a:cxn>
                <a:cxn ang="0">
                  <a:pos x="248" y="309"/>
                </a:cxn>
                <a:cxn ang="0">
                  <a:pos x="280" y="322"/>
                </a:cxn>
              </a:cxnLst>
              <a:rect l="0" t="0" r="r" b="b"/>
              <a:pathLst>
                <a:path w="280" h="322">
                  <a:moveTo>
                    <a:pt x="280" y="322"/>
                  </a:moveTo>
                  <a:lnTo>
                    <a:pt x="280" y="315"/>
                  </a:lnTo>
                  <a:lnTo>
                    <a:pt x="278" y="296"/>
                  </a:lnTo>
                  <a:lnTo>
                    <a:pt x="274" y="269"/>
                  </a:lnTo>
                  <a:lnTo>
                    <a:pt x="269" y="234"/>
                  </a:lnTo>
                  <a:lnTo>
                    <a:pt x="259" y="196"/>
                  </a:lnTo>
                  <a:lnTo>
                    <a:pt x="248" y="158"/>
                  </a:lnTo>
                  <a:lnTo>
                    <a:pt x="230" y="122"/>
                  </a:lnTo>
                  <a:lnTo>
                    <a:pt x="210" y="91"/>
                  </a:lnTo>
                  <a:lnTo>
                    <a:pt x="209" y="90"/>
                  </a:lnTo>
                  <a:lnTo>
                    <a:pt x="206" y="84"/>
                  </a:lnTo>
                  <a:lnTo>
                    <a:pt x="201" y="77"/>
                  </a:lnTo>
                  <a:lnTo>
                    <a:pt x="194" y="68"/>
                  </a:lnTo>
                  <a:lnTo>
                    <a:pt x="184" y="58"/>
                  </a:lnTo>
                  <a:lnTo>
                    <a:pt x="172" y="47"/>
                  </a:lnTo>
                  <a:lnTo>
                    <a:pt x="157" y="36"/>
                  </a:lnTo>
                  <a:lnTo>
                    <a:pt x="139" y="24"/>
                  </a:lnTo>
                  <a:lnTo>
                    <a:pt x="136" y="23"/>
                  </a:lnTo>
                  <a:lnTo>
                    <a:pt x="126" y="20"/>
                  </a:lnTo>
                  <a:lnTo>
                    <a:pt x="109" y="15"/>
                  </a:lnTo>
                  <a:lnTo>
                    <a:pt x="91" y="9"/>
                  </a:lnTo>
                  <a:lnTo>
                    <a:pt x="69" y="5"/>
                  </a:lnTo>
                  <a:lnTo>
                    <a:pt x="46" y="1"/>
                  </a:lnTo>
                  <a:lnTo>
                    <a:pt x="23" y="0"/>
                  </a:lnTo>
                  <a:lnTo>
                    <a:pt x="1" y="1"/>
                  </a:lnTo>
                  <a:lnTo>
                    <a:pt x="0" y="16"/>
                  </a:lnTo>
                  <a:lnTo>
                    <a:pt x="0" y="52"/>
                  </a:lnTo>
                  <a:lnTo>
                    <a:pt x="5" y="96"/>
                  </a:lnTo>
                  <a:lnTo>
                    <a:pt x="17" y="136"/>
                  </a:lnTo>
                  <a:lnTo>
                    <a:pt x="18" y="138"/>
                  </a:lnTo>
                  <a:lnTo>
                    <a:pt x="22" y="145"/>
                  </a:lnTo>
                  <a:lnTo>
                    <a:pt x="28" y="156"/>
                  </a:lnTo>
                  <a:lnTo>
                    <a:pt x="36" y="170"/>
                  </a:lnTo>
                  <a:lnTo>
                    <a:pt x="48" y="185"/>
                  </a:lnTo>
                  <a:lnTo>
                    <a:pt x="63" y="202"/>
                  </a:lnTo>
                  <a:lnTo>
                    <a:pt x="83" y="220"/>
                  </a:lnTo>
                  <a:lnTo>
                    <a:pt x="107" y="239"/>
                  </a:lnTo>
                  <a:lnTo>
                    <a:pt x="111" y="241"/>
                  </a:lnTo>
                  <a:lnTo>
                    <a:pt x="122" y="247"/>
                  </a:lnTo>
                  <a:lnTo>
                    <a:pt x="139" y="256"/>
                  </a:lnTo>
                  <a:lnTo>
                    <a:pt x="161" y="267"/>
                  </a:lnTo>
                  <a:lnTo>
                    <a:pt x="188" y="281"/>
                  </a:lnTo>
                  <a:lnTo>
                    <a:pt x="217" y="295"/>
                  </a:lnTo>
                  <a:lnTo>
                    <a:pt x="248" y="309"/>
                  </a:lnTo>
                  <a:lnTo>
                    <a:pt x="280" y="322"/>
                  </a:lnTo>
                  <a:close/>
                </a:path>
              </a:pathLst>
            </a:custGeom>
            <a:solidFill>
              <a:srgbClr val="000000"/>
            </a:solidFill>
            <a:ln w="9525">
              <a:noFill/>
              <a:round/>
              <a:headEnd/>
              <a:tailEnd/>
            </a:ln>
          </p:spPr>
          <p:txBody>
            <a:bodyPr/>
            <a:lstStyle/>
            <a:p>
              <a:endParaRPr lang="fr-FR"/>
            </a:p>
          </p:txBody>
        </p:sp>
        <p:sp>
          <p:nvSpPr>
            <p:cNvPr id="121" name="Freeform 121"/>
            <p:cNvSpPr>
              <a:spLocks/>
            </p:cNvSpPr>
            <p:nvPr/>
          </p:nvSpPr>
          <p:spPr bwMode="auto">
            <a:xfrm>
              <a:off x="4718" y="2656"/>
              <a:ext cx="279" cy="218"/>
            </a:xfrm>
            <a:custGeom>
              <a:avLst/>
              <a:gdLst/>
              <a:ahLst/>
              <a:cxnLst>
                <a:cxn ang="0">
                  <a:pos x="526" y="41"/>
                </a:cxn>
                <a:cxn ang="0">
                  <a:pos x="520" y="36"/>
                </a:cxn>
                <a:cxn ang="0">
                  <a:pos x="505" y="23"/>
                </a:cxn>
                <a:cxn ang="0">
                  <a:pos x="481" y="9"/>
                </a:cxn>
                <a:cxn ang="0">
                  <a:pos x="452" y="0"/>
                </a:cxn>
                <a:cxn ang="0">
                  <a:pos x="446" y="0"/>
                </a:cxn>
                <a:cxn ang="0">
                  <a:pos x="430" y="0"/>
                </a:cxn>
                <a:cxn ang="0">
                  <a:pos x="407" y="0"/>
                </a:cxn>
                <a:cxn ang="0">
                  <a:pos x="378" y="0"/>
                </a:cxn>
                <a:cxn ang="0">
                  <a:pos x="347" y="1"/>
                </a:cxn>
                <a:cxn ang="0">
                  <a:pos x="315" y="3"/>
                </a:cxn>
                <a:cxn ang="0">
                  <a:pos x="285" y="8"/>
                </a:cxn>
                <a:cxn ang="0">
                  <a:pos x="260" y="13"/>
                </a:cxn>
                <a:cxn ang="0">
                  <a:pos x="245" y="18"/>
                </a:cxn>
                <a:cxn ang="0">
                  <a:pos x="207" y="32"/>
                </a:cxn>
                <a:cxn ang="0">
                  <a:pos x="158" y="51"/>
                </a:cxn>
                <a:cxn ang="0">
                  <a:pos x="112" y="70"/>
                </a:cxn>
                <a:cxn ang="0">
                  <a:pos x="98" y="77"/>
                </a:cxn>
                <a:cxn ang="0">
                  <a:pos x="66" y="93"/>
                </a:cxn>
                <a:cxn ang="0">
                  <a:pos x="28" y="115"/>
                </a:cxn>
                <a:cxn ang="0">
                  <a:pos x="0" y="135"/>
                </a:cxn>
                <a:cxn ang="0">
                  <a:pos x="0" y="139"/>
                </a:cxn>
                <a:cxn ang="0">
                  <a:pos x="4" y="153"/>
                </a:cxn>
                <a:cxn ang="0">
                  <a:pos x="14" y="173"/>
                </a:cxn>
                <a:cxn ang="0">
                  <a:pos x="36" y="196"/>
                </a:cxn>
                <a:cxn ang="0">
                  <a:pos x="47" y="203"/>
                </a:cxn>
                <a:cxn ang="0">
                  <a:pos x="75" y="219"/>
                </a:cxn>
                <a:cxn ang="0">
                  <a:pos x="116" y="235"/>
                </a:cxn>
                <a:cxn ang="0">
                  <a:pos x="161" y="243"/>
                </a:cxn>
                <a:cxn ang="0">
                  <a:pos x="166" y="243"/>
                </a:cxn>
                <a:cxn ang="0">
                  <a:pos x="181" y="243"/>
                </a:cxn>
                <a:cxn ang="0">
                  <a:pos x="206" y="242"/>
                </a:cxn>
                <a:cxn ang="0">
                  <a:pos x="237" y="240"/>
                </a:cxn>
                <a:cxn ang="0">
                  <a:pos x="272" y="237"/>
                </a:cxn>
                <a:cxn ang="0">
                  <a:pos x="313" y="233"/>
                </a:cxn>
                <a:cxn ang="0">
                  <a:pos x="354" y="226"/>
                </a:cxn>
                <a:cxn ang="0">
                  <a:pos x="398" y="218"/>
                </a:cxn>
                <a:cxn ang="0">
                  <a:pos x="393" y="223"/>
                </a:cxn>
                <a:cxn ang="0">
                  <a:pos x="382" y="243"/>
                </a:cxn>
                <a:cxn ang="0">
                  <a:pos x="365" y="282"/>
                </a:cxn>
                <a:cxn ang="0">
                  <a:pos x="346" y="346"/>
                </a:cxn>
                <a:cxn ang="0">
                  <a:pos x="407" y="473"/>
                </a:cxn>
                <a:cxn ang="0">
                  <a:pos x="420" y="470"/>
                </a:cxn>
                <a:cxn ang="0">
                  <a:pos x="453" y="458"/>
                </a:cxn>
                <a:cxn ang="0">
                  <a:pos x="495" y="442"/>
                </a:cxn>
                <a:cxn ang="0">
                  <a:pos x="535" y="423"/>
                </a:cxn>
                <a:cxn ang="0">
                  <a:pos x="612" y="180"/>
                </a:cxn>
                <a:cxn ang="0">
                  <a:pos x="608" y="160"/>
                </a:cxn>
                <a:cxn ang="0">
                  <a:pos x="600" y="122"/>
                </a:cxn>
              </a:cxnLst>
              <a:rect l="0" t="0" r="r" b="b"/>
              <a:pathLst>
                <a:path w="612" h="502">
                  <a:moveTo>
                    <a:pt x="600" y="122"/>
                  </a:moveTo>
                  <a:lnTo>
                    <a:pt x="526" y="41"/>
                  </a:lnTo>
                  <a:lnTo>
                    <a:pt x="525" y="40"/>
                  </a:lnTo>
                  <a:lnTo>
                    <a:pt x="520" y="36"/>
                  </a:lnTo>
                  <a:lnTo>
                    <a:pt x="513" y="30"/>
                  </a:lnTo>
                  <a:lnTo>
                    <a:pt x="505" y="23"/>
                  </a:lnTo>
                  <a:lnTo>
                    <a:pt x="494" y="16"/>
                  </a:lnTo>
                  <a:lnTo>
                    <a:pt x="481" y="9"/>
                  </a:lnTo>
                  <a:lnTo>
                    <a:pt x="467" y="3"/>
                  </a:lnTo>
                  <a:lnTo>
                    <a:pt x="452" y="0"/>
                  </a:lnTo>
                  <a:lnTo>
                    <a:pt x="451" y="0"/>
                  </a:lnTo>
                  <a:lnTo>
                    <a:pt x="446" y="0"/>
                  </a:lnTo>
                  <a:lnTo>
                    <a:pt x="440" y="0"/>
                  </a:lnTo>
                  <a:lnTo>
                    <a:pt x="430" y="0"/>
                  </a:lnTo>
                  <a:lnTo>
                    <a:pt x="420" y="0"/>
                  </a:lnTo>
                  <a:lnTo>
                    <a:pt x="407" y="0"/>
                  </a:lnTo>
                  <a:lnTo>
                    <a:pt x="393" y="0"/>
                  </a:lnTo>
                  <a:lnTo>
                    <a:pt x="378" y="0"/>
                  </a:lnTo>
                  <a:lnTo>
                    <a:pt x="363" y="1"/>
                  </a:lnTo>
                  <a:lnTo>
                    <a:pt x="347" y="1"/>
                  </a:lnTo>
                  <a:lnTo>
                    <a:pt x="331" y="2"/>
                  </a:lnTo>
                  <a:lnTo>
                    <a:pt x="315" y="3"/>
                  </a:lnTo>
                  <a:lnTo>
                    <a:pt x="300" y="6"/>
                  </a:lnTo>
                  <a:lnTo>
                    <a:pt x="285" y="8"/>
                  </a:lnTo>
                  <a:lnTo>
                    <a:pt x="272" y="10"/>
                  </a:lnTo>
                  <a:lnTo>
                    <a:pt x="260" y="13"/>
                  </a:lnTo>
                  <a:lnTo>
                    <a:pt x="255" y="14"/>
                  </a:lnTo>
                  <a:lnTo>
                    <a:pt x="245" y="18"/>
                  </a:lnTo>
                  <a:lnTo>
                    <a:pt x="227" y="24"/>
                  </a:lnTo>
                  <a:lnTo>
                    <a:pt x="207" y="32"/>
                  </a:lnTo>
                  <a:lnTo>
                    <a:pt x="184" y="41"/>
                  </a:lnTo>
                  <a:lnTo>
                    <a:pt x="158" y="51"/>
                  </a:lnTo>
                  <a:lnTo>
                    <a:pt x="134" y="61"/>
                  </a:lnTo>
                  <a:lnTo>
                    <a:pt x="112" y="70"/>
                  </a:lnTo>
                  <a:lnTo>
                    <a:pt x="109" y="73"/>
                  </a:lnTo>
                  <a:lnTo>
                    <a:pt x="98" y="77"/>
                  </a:lnTo>
                  <a:lnTo>
                    <a:pt x="83" y="84"/>
                  </a:lnTo>
                  <a:lnTo>
                    <a:pt x="66" y="93"/>
                  </a:lnTo>
                  <a:lnTo>
                    <a:pt x="47" y="104"/>
                  </a:lnTo>
                  <a:lnTo>
                    <a:pt x="28" y="115"/>
                  </a:lnTo>
                  <a:lnTo>
                    <a:pt x="12" y="126"/>
                  </a:lnTo>
                  <a:lnTo>
                    <a:pt x="0" y="135"/>
                  </a:lnTo>
                  <a:lnTo>
                    <a:pt x="0" y="136"/>
                  </a:lnTo>
                  <a:lnTo>
                    <a:pt x="0" y="139"/>
                  </a:lnTo>
                  <a:lnTo>
                    <a:pt x="2" y="145"/>
                  </a:lnTo>
                  <a:lnTo>
                    <a:pt x="4" y="153"/>
                  </a:lnTo>
                  <a:lnTo>
                    <a:pt x="7" y="162"/>
                  </a:lnTo>
                  <a:lnTo>
                    <a:pt x="14" y="173"/>
                  </a:lnTo>
                  <a:lnTo>
                    <a:pt x="24" y="184"/>
                  </a:lnTo>
                  <a:lnTo>
                    <a:pt x="36" y="196"/>
                  </a:lnTo>
                  <a:lnTo>
                    <a:pt x="38" y="198"/>
                  </a:lnTo>
                  <a:lnTo>
                    <a:pt x="47" y="203"/>
                  </a:lnTo>
                  <a:lnTo>
                    <a:pt x="59" y="210"/>
                  </a:lnTo>
                  <a:lnTo>
                    <a:pt x="75" y="219"/>
                  </a:lnTo>
                  <a:lnTo>
                    <a:pt x="95" y="227"/>
                  </a:lnTo>
                  <a:lnTo>
                    <a:pt x="116" y="235"/>
                  </a:lnTo>
                  <a:lnTo>
                    <a:pt x="138" y="241"/>
                  </a:lnTo>
                  <a:lnTo>
                    <a:pt x="161" y="243"/>
                  </a:lnTo>
                  <a:lnTo>
                    <a:pt x="162" y="243"/>
                  </a:lnTo>
                  <a:lnTo>
                    <a:pt x="166" y="243"/>
                  </a:lnTo>
                  <a:lnTo>
                    <a:pt x="172" y="243"/>
                  </a:lnTo>
                  <a:lnTo>
                    <a:pt x="181" y="243"/>
                  </a:lnTo>
                  <a:lnTo>
                    <a:pt x="193" y="242"/>
                  </a:lnTo>
                  <a:lnTo>
                    <a:pt x="206" y="242"/>
                  </a:lnTo>
                  <a:lnTo>
                    <a:pt x="219" y="241"/>
                  </a:lnTo>
                  <a:lnTo>
                    <a:pt x="237" y="240"/>
                  </a:lnTo>
                  <a:lnTo>
                    <a:pt x="254" y="238"/>
                  </a:lnTo>
                  <a:lnTo>
                    <a:pt x="272" y="237"/>
                  </a:lnTo>
                  <a:lnTo>
                    <a:pt x="292" y="235"/>
                  </a:lnTo>
                  <a:lnTo>
                    <a:pt x="313" y="233"/>
                  </a:lnTo>
                  <a:lnTo>
                    <a:pt x="334" y="229"/>
                  </a:lnTo>
                  <a:lnTo>
                    <a:pt x="354" y="226"/>
                  </a:lnTo>
                  <a:lnTo>
                    <a:pt x="376" y="222"/>
                  </a:lnTo>
                  <a:lnTo>
                    <a:pt x="398" y="218"/>
                  </a:lnTo>
                  <a:lnTo>
                    <a:pt x="397" y="219"/>
                  </a:lnTo>
                  <a:lnTo>
                    <a:pt x="393" y="223"/>
                  </a:lnTo>
                  <a:lnTo>
                    <a:pt x="389" y="231"/>
                  </a:lnTo>
                  <a:lnTo>
                    <a:pt x="382" y="243"/>
                  </a:lnTo>
                  <a:lnTo>
                    <a:pt x="374" y="260"/>
                  </a:lnTo>
                  <a:lnTo>
                    <a:pt x="365" y="282"/>
                  </a:lnTo>
                  <a:lnTo>
                    <a:pt x="355" y="311"/>
                  </a:lnTo>
                  <a:lnTo>
                    <a:pt x="346" y="346"/>
                  </a:lnTo>
                  <a:lnTo>
                    <a:pt x="308" y="502"/>
                  </a:lnTo>
                  <a:lnTo>
                    <a:pt x="407" y="473"/>
                  </a:lnTo>
                  <a:lnTo>
                    <a:pt x="411" y="472"/>
                  </a:lnTo>
                  <a:lnTo>
                    <a:pt x="420" y="470"/>
                  </a:lnTo>
                  <a:lnTo>
                    <a:pt x="435" y="465"/>
                  </a:lnTo>
                  <a:lnTo>
                    <a:pt x="453" y="458"/>
                  </a:lnTo>
                  <a:lnTo>
                    <a:pt x="473" y="451"/>
                  </a:lnTo>
                  <a:lnTo>
                    <a:pt x="495" y="442"/>
                  </a:lnTo>
                  <a:lnTo>
                    <a:pt x="516" y="433"/>
                  </a:lnTo>
                  <a:lnTo>
                    <a:pt x="535" y="423"/>
                  </a:lnTo>
                  <a:lnTo>
                    <a:pt x="609" y="374"/>
                  </a:lnTo>
                  <a:lnTo>
                    <a:pt x="612" y="180"/>
                  </a:lnTo>
                  <a:lnTo>
                    <a:pt x="611" y="174"/>
                  </a:lnTo>
                  <a:lnTo>
                    <a:pt x="608" y="160"/>
                  </a:lnTo>
                  <a:lnTo>
                    <a:pt x="604" y="142"/>
                  </a:lnTo>
                  <a:lnTo>
                    <a:pt x="600" y="122"/>
                  </a:lnTo>
                  <a:close/>
                </a:path>
              </a:pathLst>
            </a:custGeom>
            <a:solidFill>
              <a:srgbClr val="000000"/>
            </a:solidFill>
            <a:ln w="9525">
              <a:noFill/>
              <a:round/>
              <a:headEnd/>
              <a:tailEnd/>
            </a:ln>
          </p:spPr>
          <p:txBody>
            <a:bodyPr/>
            <a:lstStyle/>
            <a:p>
              <a:endParaRPr lang="fr-FR"/>
            </a:p>
          </p:txBody>
        </p:sp>
        <p:sp>
          <p:nvSpPr>
            <p:cNvPr id="122" name="Freeform 122"/>
            <p:cNvSpPr>
              <a:spLocks/>
            </p:cNvSpPr>
            <p:nvPr/>
          </p:nvSpPr>
          <p:spPr bwMode="auto">
            <a:xfrm>
              <a:off x="4913" y="2731"/>
              <a:ext cx="58" cy="18"/>
            </a:xfrm>
            <a:custGeom>
              <a:avLst/>
              <a:gdLst/>
              <a:ahLst/>
              <a:cxnLst>
                <a:cxn ang="0">
                  <a:pos x="0" y="39"/>
                </a:cxn>
                <a:cxn ang="0">
                  <a:pos x="126" y="0"/>
                </a:cxn>
                <a:cxn ang="0">
                  <a:pos x="97" y="41"/>
                </a:cxn>
                <a:cxn ang="0">
                  <a:pos x="0" y="39"/>
                </a:cxn>
              </a:cxnLst>
              <a:rect l="0" t="0" r="r" b="b"/>
              <a:pathLst>
                <a:path w="126" h="41">
                  <a:moveTo>
                    <a:pt x="0" y="39"/>
                  </a:moveTo>
                  <a:lnTo>
                    <a:pt x="126" y="0"/>
                  </a:lnTo>
                  <a:lnTo>
                    <a:pt x="97" y="41"/>
                  </a:lnTo>
                  <a:lnTo>
                    <a:pt x="0" y="39"/>
                  </a:lnTo>
                  <a:close/>
                </a:path>
              </a:pathLst>
            </a:custGeom>
            <a:solidFill>
              <a:srgbClr val="21BA00"/>
            </a:solidFill>
            <a:ln w="9525">
              <a:noFill/>
              <a:round/>
              <a:headEnd/>
              <a:tailEnd/>
            </a:ln>
          </p:spPr>
          <p:txBody>
            <a:bodyPr/>
            <a:lstStyle/>
            <a:p>
              <a:endParaRPr lang="fr-FR"/>
            </a:p>
          </p:txBody>
        </p:sp>
        <p:sp>
          <p:nvSpPr>
            <p:cNvPr id="123" name="Freeform 123"/>
            <p:cNvSpPr>
              <a:spLocks/>
            </p:cNvSpPr>
            <p:nvPr/>
          </p:nvSpPr>
          <p:spPr bwMode="auto">
            <a:xfrm>
              <a:off x="4967" y="2737"/>
              <a:ext cx="20" cy="61"/>
            </a:xfrm>
            <a:custGeom>
              <a:avLst/>
              <a:gdLst/>
              <a:ahLst/>
              <a:cxnLst>
                <a:cxn ang="0">
                  <a:pos x="0" y="42"/>
                </a:cxn>
                <a:cxn ang="0">
                  <a:pos x="29" y="0"/>
                </a:cxn>
                <a:cxn ang="0">
                  <a:pos x="45" y="144"/>
                </a:cxn>
                <a:cxn ang="0">
                  <a:pos x="44" y="141"/>
                </a:cxn>
                <a:cxn ang="0">
                  <a:pos x="41" y="131"/>
                </a:cxn>
                <a:cxn ang="0">
                  <a:pos x="37" y="116"/>
                </a:cxn>
                <a:cxn ang="0">
                  <a:pos x="31" y="98"/>
                </a:cxn>
                <a:cxn ang="0">
                  <a:pos x="24" y="80"/>
                </a:cxn>
                <a:cxn ang="0">
                  <a:pos x="17" y="64"/>
                </a:cxn>
                <a:cxn ang="0">
                  <a:pos x="8" y="50"/>
                </a:cxn>
                <a:cxn ang="0">
                  <a:pos x="0" y="42"/>
                </a:cxn>
              </a:cxnLst>
              <a:rect l="0" t="0" r="r" b="b"/>
              <a:pathLst>
                <a:path w="45" h="144">
                  <a:moveTo>
                    <a:pt x="0" y="42"/>
                  </a:moveTo>
                  <a:lnTo>
                    <a:pt x="29" y="0"/>
                  </a:lnTo>
                  <a:lnTo>
                    <a:pt x="45" y="144"/>
                  </a:lnTo>
                  <a:lnTo>
                    <a:pt x="44" y="141"/>
                  </a:lnTo>
                  <a:lnTo>
                    <a:pt x="41" y="131"/>
                  </a:lnTo>
                  <a:lnTo>
                    <a:pt x="37" y="116"/>
                  </a:lnTo>
                  <a:lnTo>
                    <a:pt x="31" y="98"/>
                  </a:lnTo>
                  <a:lnTo>
                    <a:pt x="24" y="80"/>
                  </a:lnTo>
                  <a:lnTo>
                    <a:pt x="17" y="64"/>
                  </a:lnTo>
                  <a:lnTo>
                    <a:pt x="8" y="50"/>
                  </a:lnTo>
                  <a:lnTo>
                    <a:pt x="0" y="42"/>
                  </a:lnTo>
                  <a:close/>
                </a:path>
              </a:pathLst>
            </a:custGeom>
            <a:solidFill>
              <a:srgbClr val="21BA00"/>
            </a:solidFill>
            <a:ln w="9525">
              <a:noFill/>
              <a:round/>
              <a:headEnd/>
              <a:tailEnd/>
            </a:ln>
          </p:spPr>
          <p:txBody>
            <a:bodyPr/>
            <a:lstStyle/>
            <a:p>
              <a:endParaRPr lang="fr-FR"/>
            </a:p>
          </p:txBody>
        </p:sp>
        <p:sp>
          <p:nvSpPr>
            <p:cNvPr id="124" name="Freeform 124"/>
            <p:cNvSpPr>
              <a:spLocks/>
            </p:cNvSpPr>
            <p:nvPr/>
          </p:nvSpPr>
          <p:spPr bwMode="auto">
            <a:xfrm>
              <a:off x="4929" y="2762"/>
              <a:ext cx="44" cy="72"/>
            </a:xfrm>
            <a:custGeom>
              <a:avLst/>
              <a:gdLst/>
              <a:ahLst/>
              <a:cxnLst>
                <a:cxn ang="0">
                  <a:pos x="61" y="0"/>
                </a:cxn>
                <a:cxn ang="0">
                  <a:pos x="96" y="122"/>
                </a:cxn>
                <a:cxn ang="0">
                  <a:pos x="29" y="167"/>
                </a:cxn>
                <a:cxn ang="0">
                  <a:pos x="0" y="58"/>
                </a:cxn>
                <a:cxn ang="0">
                  <a:pos x="61" y="0"/>
                </a:cxn>
              </a:cxnLst>
              <a:rect l="0" t="0" r="r" b="b"/>
              <a:pathLst>
                <a:path w="96" h="167">
                  <a:moveTo>
                    <a:pt x="61" y="0"/>
                  </a:moveTo>
                  <a:lnTo>
                    <a:pt x="96" y="122"/>
                  </a:lnTo>
                  <a:lnTo>
                    <a:pt x="29" y="167"/>
                  </a:lnTo>
                  <a:lnTo>
                    <a:pt x="0" y="58"/>
                  </a:lnTo>
                  <a:lnTo>
                    <a:pt x="61" y="0"/>
                  </a:lnTo>
                  <a:close/>
                </a:path>
              </a:pathLst>
            </a:custGeom>
            <a:solidFill>
              <a:srgbClr val="21BA00"/>
            </a:solidFill>
            <a:ln w="9525">
              <a:noFill/>
              <a:round/>
              <a:headEnd/>
              <a:tailEnd/>
            </a:ln>
          </p:spPr>
          <p:txBody>
            <a:bodyPr/>
            <a:lstStyle/>
            <a:p>
              <a:endParaRPr lang="fr-FR"/>
            </a:p>
          </p:txBody>
        </p:sp>
        <p:sp>
          <p:nvSpPr>
            <p:cNvPr id="125" name="Freeform 125"/>
            <p:cNvSpPr>
              <a:spLocks/>
            </p:cNvSpPr>
            <p:nvPr/>
          </p:nvSpPr>
          <p:spPr bwMode="auto">
            <a:xfrm>
              <a:off x="4888" y="2762"/>
              <a:ext cx="48" cy="29"/>
            </a:xfrm>
            <a:custGeom>
              <a:avLst/>
              <a:gdLst/>
              <a:ahLst/>
              <a:cxnLst>
                <a:cxn ang="0">
                  <a:pos x="106" y="3"/>
                </a:cxn>
                <a:cxn ang="0">
                  <a:pos x="36" y="0"/>
                </a:cxn>
                <a:cxn ang="0">
                  <a:pos x="35" y="2"/>
                </a:cxn>
                <a:cxn ang="0">
                  <a:pos x="30" y="7"/>
                </a:cxn>
                <a:cxn ang="0">
                  <a:pos x="24" y="15"/>
                </a:cxn>
                <a:cxn ang="0">
                  <a:pos x="18" y="24"/>
                </a:cxn>
                <a:cxn ang="0">
                  <a:pos x="12" y="35"/>
                </a:cxn>
                <a:cxn ang="0">
                  <a:pos x="6" y="46"/>
                </a:cxn>
                <a:cxn ang="0">
                  <a:pos x="1" y="58"/>
                </a:cxn>
                <a:cxn ang="0">
                  <a:pos x="0" y="68"/>
                </a:cxn>
                <a:cxn ang="0">
                  <a:pos x="77" y="48"/>
                </a:cxn>
                <a:cxn ang="0">
                  <a:pos x="106" y="3"/>
                </a:cxn>
              </a:cxnLst>
              <a:rect l="0" t="0" r="r" b="b"/>
              <a:pathLst>
                <a:path w="106" h="68">
                  <a:moveTo>
                    <a:pt x="106" y="3"/>
                  </a:moveTo>
                  <a:lnTo>
                    <a:pt x="36" y="0"/>
                  </a:lnTo>
                  <a:lnTo>
                    <a:pt x="35" y="2"/>
                  </a:lnTo>
                  <a:lnTo>
                    <a:pt x="30" y="7"/>
                  </a:lnTo>
                  <a:lnTo>
                    <a:pt x="24" y="15"/>
                  </a:lnTo>
                  <a:lnTo>
                    <a:pt x="18" y="24"/>
                  </a:lnTo>
                  <a:lnTo>
                    <a:pt x="12" y="35"/>
                  </a:lnTo>
                  <a:lnTo>
                    <a:pt x="6" y="46"/>
                  </a:lnTo>
                  <a:lnTo>
                    <a:pt x="1" y="58"/>
                  </a:lnTo>
                  <a:lnTo>
                    <a:pt x="0" y="68"/>
                  </a:lnTo>
                  <a:lnTo>
                    <a:pt x="77" y="48"/>
                  </a:lnTo>
                  <a:lnTo>
                    <a:pt x="106" y="3"/>
                  </a:lnTo>
                  <a:close/>
                </a:path>
              </a:pathLst>
            </a:custGeom>
            <a:solidFill>
              <a:srgbClr val="21BA00"/>
            </a:solidFill>
            <a:ln w="9525">
              <a:noFill/>
              <a:round/>
              <a:headEnd/>
              <a:tailEnd/>
            </a:ln>
          </p:spPr>
          <p:txBody>
            <a:bodyPr/>
            <a:lstStyle/>
            <a:p>
              <a:endParaRPr lang="fr-FR"/>
            </a:p>
          </p:txBody>
        </p:sp>
        <p:sp>
          <p:nvSpPr>
            <p:cNvPr id="126" name="Freeform 126"/>
            <p:cNvSpPr>
              <a:spLocks/>
            </p:cNvSpPr>
            <p:nvPr/>
          </p:nvSpPr>
          <p:spPr bwMode="auto">
            <a:xfrm>
              <a:off x="4876" y="2798"/>
              <a:ext cx="32" cy="44"/>
            </a:xfrm>
            <a:custGeom>
              <a:avLst/>
              <a:gdLst/>
              <a:ahLst/>
              <a:cxnLst>
                <a:cxn ang="0">
                  <a:pos x="22" y="9"/>
                </a:cxn>
                <a:cxn ang="0">
                  <a:pos x="70" y="0"/>
                </a:cxn>
                <a:cxn ang="0">
                  <a:pos x="0" y="101"/>
                </a:cxn>
                <a:cxn ang="0">
                  <a:pos x="22" y="9"/>
                </a:cxn>
              </a:cxnLst>
              <a:rect l="0" t="0" r="r" b="b"/>
              <a:pathLst>
                <a:path w="70" h="101">
                  <a:moveTo>
                    <a:pt x="22" y="9"/>
                  </a:moveTo>
                  <a:lnTo>
                    <a:pt x="70" y="0"/>
                  </a:lnTo>
                  <a:lnTo>
                    <a:pt x="0" y="101"/>
                  </a:lnTo>
                  <a:lnTo>
                    <a:pt x="22" y="9"/>
                  </a:lnTo>
                  <a:close/>
                </a:path>
              </a:pathLst>
            </a:custGeom>
            <a:solidFill>
              <a:srgbClr val="21BA00"/>
            </a:solidFill>
            <a:ln w="9525">
              <a:noFill/>
              <a:round/>
              <a:headEnd/>
              <a:tailEnd/>
            </a:ln>
          </p:spPr>
          <p:txBody>
            <a:bodyPr/>
            <a:lstStyle/>
            <a:p>
              <a:endParaRPr lang="fr-FR"/>
            </a:p>
          </p:txBody>
        </p:sp>
        <p:sp>
          <p:nvSpPr>
            <p:cNvPr id="127" name="Freeform 127"/>
            <p:cNvSpPr>
              <a:spLocks/>
            </p:cNvSpPr>
            <p:nvPr/>
          </p:nvSpPr>
          <p:spPr bwMode="auto">
            <a:xfrm>
              <a:off x="4875" y="2836"/>
              <a:ext cx="24" cy="21"/>
            </a:xfrm>
            <a:custGeom>
              <a:avLst/>
              <a:gdLst/>
              <a:ahLst/>
              <a:cxnLst>
                <a:cxn ang="0">
                  <a:pos x="0" y="48"/>
                </a:cxn>
                <a:cxn ang="0">
                  <a:pos x="36" y="0"/>
                </a:cxn>
                <a:cxn ang="0">
                  <a:pos x="52" y="35"/>
                </a:cxn>
                <a:cxn ang="0">
                  <a:pos x="0" y="48"/>
                </a:cxn>
              </a:cxnLst>
              <a:rect l="0" t="0" r="r" b="b"/>
              <a:pathLst>
                <a:path w="52" h="48">
                  <a:moveTo>
                    <a:pt x="0" y="48"/>
                  </a:moveTo>
                  <a:lnTo>
                    <a:pt x="36" y="0"/>
                  </a:lnTo>
                  <a:lnTo>
                    <a:pt x="52" y="35"/>
                  </a:lnTo>
                  <a:lnTo>
                    <a:pt x="0" y="48"/>
                  </a:lnTo>
                  <a:close/>
                </a:path>
              </a:pathLst>
            </a:custGeom>
            <a:solidFill>
              <a:srgbClr val="21BA00"/>
            </a:solidFill>
            <a:ln w="9525">
              <a:noFill/>
              <a:round/>
              <a:headEnd/>
              <a:tailEnd/>
            </a:ln>
          </p:spPr>
          <p:txBody>
            <a:bodyPr/>
            <a:lstStyle/>
            <a:p>
              <a:endParaRPr lang="fr-FR"/>
            </a:p>
          </p:txBody>
        </p:sp>
        <p:sp>
          <p:nvSpPr>
            <p:cNvPr id="128" name="Freeform 128"/>
            <p:cNvSpPr>
              <a:spLocks/>
            </p:cNvSpPr>
            <p:nvPr/>
          </p:nvSpPr>
          <p:spPr bwMode="auto">
            <a:xfrm>
              <a:off x="4901" y="2802"/>
              <a:ext cx="26" cy="45"/>
            </a:xfrm>
            <a:custGeom>
              <a:avLst/>
              <a:gdLst/>
              <a:ahLst/>
              <a:cxnLst>
                <a:cxn ang="0">
                  <a:pos x="0" y="51"/>
                </a:cxn>
                <a:cxn ang="0">
                  <a:pos x="36" y="0"/>
                </a:cxn>
                <a:cxn ang="0">
                  <a:pos x="57" y="92"/>
                </a:cxn>
                <a:cxn ang="0">
                  <a:pos x="16" y="106"/>
                </a:cxn>
                <a:cxn ang="0">
                  <a:pos x="0" y="51"/>
                </a:cxn>
              </a:cxnLst>
              <a:rect l="0" t="0" r="r" b="b"/>
              <a:pathLst>
                <a:path w="57" h="106">
                  <a:moveTo>
                    <a:pt x="0" y="51"/>
                  </a:moveTo>
                  <a:lnTo>
                    <a:pt x="36" y="0"/>
                  </a:lnTo>
                  <a:lnTo>
                    <a:pt x="57" y="92"/>
                  </a:lnTo>
                  <a:lnTo>
                    <a:pt x="16" y="106"/>
                  </a:lnTo>
                  <a:lnTo>
                    <a:pt x="0" y="51"/>
                  </a:lnTo>
                  <a:close/>
                </a:path>
              </a:pathLst>
            </a:custGeom>
            <a:solidFill>
              <a:srgbClr val="21BA00"/>
            </a:solidFill>
            <a:ln w="9525">
              <a:noFill/>
              <a:round/>
              <a:headEnd/>
              <a:tailEnd/>
            </a:ln>
          </p:spPr>
          <p:txBody>
            <a:bodyPr/>
            <a:lstStyle/>
            <a:p>
              <a:endParaRPr lang="fr-FR"/>
            </a:p>
          </p:txBody>
        </p:sp>
        <p:sp>
          <p:nvSpPr>
            <p:cNvPr id="129" name="Freeform 129"/>
            <p:cNvSpPr>
              <a:spLocks/>
            </p:cNvSpPr>
            <p:nvPr/>
          </p:nvSpPr>
          <p:spPr bwMode="auto">
            <a:xfrm>
              <a:off x="4900" y="2710"/>
              <a:ext cx="71" cy="27"/>
            </a:xfrm>
            <a:custGeom>
              <a:avLst/>
              <a:gdLst/>
              <a:ahLst/>
              <a:cxnLst>
                <a:cxn ang="0">
                  <a:pos x="23" y="0"/>
                </a:cxn>
                <a:cxn ang="0">
                  <a:pos x="157" y="0"/>
                </a:cxn>
                <a:cxn ang="0">
                  <a:pos x="154" y="2"/>
                </a:cxn>
                <a:cxn ang="0">
                  <a:pos x="144" y="8"/>
                </a:cxn>
                <a:cxn ang="0">
                  <a:pos x="128" y="16"/>
                </a:cxn>
                <a:cxn ang="0">
                  <a:pos x="109" y="26"/>
                </a:cxn>
                <a:cxn ang="0">
                  <a:pos x="86" y="36"/>
                </a:cxn>
                <a:cxn ang="0">
                  <a:pos x="59" y="46"/>
                </a:cxn>
                <a:cxn ang="0">
                  <a:pos x="30" y="54"/>
                </a:cxn>
                <a:cxn ang="0">
                  <a:pos x="0" y="59"/>
                </a:cxn>
                <a:cxn ang="0">
                  <a:pos x="23" y="0"/>
                </a:cxn>
              </a:cxnLst>
              <a:rect l="0" t="0" r="r" b="b"/>
              <a:pathLst>
                <a:path w="157" h="59">
                  <a:moveTo>
                    <a:pt x="23" y="0"/>
                  </a:moveTo>
                  <a:lnTo>
                    <a:pt x="157" y="0"/>
                  </a:lnTo>
                  <a:lnTo>
                    <a:pt x="154" y="2"/>
                  </a:lnTo>
                  <a:lnTo>
                    <a:pt x="144" y="8"/>
                  </a:lnTo>
                  <a:lnTo>
                    <a:pt x="128" y="16"/>
                  </a:lnTo>
                  <a:lnTo>
                    <a:pt x="109" y="26"/>
                  </a:lnTo>
                  <a:lnTo>
                    <a:pt x="86" y="36"/>
                  </a:lnTo>
                  <a:lnTo>
                    <a:pt x="59" y="46"/>
                  </a:lnTo>
                  <a:lnTo>
                    <a:pt x="30" y="54"/>
                  </a:lnTo>
                  <a:lnTo>
                    <a:pt x="0" y="59"/>
                  </a:lnTo>
                  <a:lnTo>
                    <a:pt x="23" y="0"/>
                  </a:lnTo>
                  <a:close/>
                </a:path>
              </a:pathLst>
            </a:custGeom>
            <a:solidFill>
              <a:srgbClr val="59FF00"/>
            </a:solidFill>
            <a:ln w="9525">
              <a:noFill/>
              <a:round/>
              <a:headEnd/>
              <a:tailEnd/>
            </a:ln>
          </p:spPr>
          <p:txBody>
            <a:bodyPr/>
            <a:lstStyle/>
            <a:p>
              <a:endParaRPr lang="fr-FR"/>
            </a:p>
          </p:txBody>
        </p:sp>
        <p:sp>
          <p:nvSpPr>
            <p:cNvPr id="130" name="Freeform 130"/>
            <p:cNvSpPr>
              <a:spLocks/>
            </p:cNvSpPr>
            <p:nvPr/>
          </p:nvSpPr>
          <p:spPr bwMode="auto">
            <a:xfrm>
              <a:off x="4810" y="2710"/>
              <a:ext cx="89" cy="41"/>
            </a:xfrm>
            <a:custGeom>
              <a:avLst/>
              <a:gdLst/>
              <a:ahLst/>
              <a:cxnLst>
                <a:cxn ang="0">
                  <a:pos x="192" y="0"/>
                </a:cxn>
                <a:cxn ang="0">
                  <a:pos x="137" y="72"/>
                </a:cxn>
                <a:cxn ang="0">
                  <a:pos x="133" y="73"/>
                </a:cxn>
                <a:cxn ang="0">
                  <a:pos x="125" y="76"/>
                </a:cxn>
                <a:cxn ang="0">
                  <a:pos x="111" y="79"/>
                </a:cxn>
                <a:cxn ang="0">
                  <a:pos x="93" y="84"/>
                </a:cxn>
                <a:cxn ang="0">
                  <a:pos x="72" y="87"/>
                </a:cxn>
                <a:cxn ang="0">
                  <a:pos x="49" y="91"/>
                </a:cxn>
                <a:cxn ang="0">
                  <a:pos x="25" y="92"/>
                </a:cxn>
                <a:cxn ang="0">
                  <a:pos x="0" y="92"/>
                </a:cxn>
                <a:cxn ang="0">
                  <a:pos x="77" y="0"/>
                </a:cxn>
                <a:cxn ang="0">
                  <a:pos x="192" y="0"/>
                </a:cxn>
              </a:cxnLst>
              <a:rect l="0" t="0" r="r" b="b"/>
              <a:pathLst>
                <a:path w="192" h="92">
                  <a:moveTo>
                    <a:pt x="192" y="0"/>
                  </a:moveTo>
                  <a:lnTo>
                    <a:pt x="137" y="72"/>
                  </a:lnTo>
                  <a:lnTo>
                    <a:pt x="133" y="73"/>
                  </a:lnTo>
                  <a:lnTo>
                    <a:pt x="125" y="76"/>
                  </a:lnTo>
                  <a:lnTo>
                    <a:pt x="111" y="79"/>
                  </a:lnTo>
                  <a:lnTo>
                    <a:pt x="93" y="84"/>
                  </a:lnTo>
                  <a:lnTo>
                    <a:pt x="72" y="87"/>
                  </a:lnTo>
                  <a:lnTo>
                    <a:pt x="49" y="91"/>
                  </a:lnTo>
                  <a:lnTo>
                    <a:pt x="25" y="92"/>
                  </a:lnTo>
                  <a:lnTo>
                    <a:pt x="0" y="92"/>
                  </a:lnTo>
                  <a:lnTo>
                    <a:pt x="77" y="0"/>
                  </a:lnTo>
                  <a:lnTo>
                    <a:pt x="192" y="0"/>
                  </a:lnTo>
                  <a:close/>
                </a:path>
              </a:pathLst>
            </a:custGeom>
            <a:solidFill>
              <a:srgbClr val="59FF00"/>
            </a:solidFill>
            <a:ln w="9525">
              <a:noFill/>
              <a:round/>
              <a:headEnd/>
              <a:tailEnd/>
            </a:ln>
          </p:spPr>
          <p:txBody>
            <a:bodyPr/>
            <a:lstStyle/>
            <a:p>
              <a:endParaRPr lang="fr-FR"/>
            </a:p>
          </p:txBody>
        </p:sp>
        <p:sp>
          <p:nvSpPr>
            <p:cNvPr id="131" name="Freeform 131"/>
            <p:cNvSpPr>
              <a:spLocks/>
            </p:cNvSpPr>
            <p:nvPr/>
          </p:nvSpPr>
          <p:spPr bwMode="auto">
            <a:xfrm>
              <a:off x="4769" y="2717"/>
              <a:ext cx="48" cy="34"/>
            </a:xfrm>
            <a:custGeom>
              <a:avLst/>
              <a:gdLst/>
              <a:ahLst/>
              <a:cxnLst>
                <a:cxn ang="0">
                  <a:pos x="106" y="0"/>
                </a:cxn>
                <a:cxn ang="0">
                  <a:pos x="65" y="74"/>
                </a:cxn>
                <a:cxn ang="0">
                  <a:pos x="62" y="75"/>
                </a:cxn>
                <a:cxn ang="0">
                  <a:pos x="58" y="77"/>
                </a:cxn>
                <a:cxn ang="0">
                  <a:pos x="50" y="78"/>
                </a:cxn>
                <a:cxn ang="0">
                  <a:pos x="39" y="78"/>
                </a:cxn>
                <a:cxn ang="0">
                  <a:pos x="29" y="77"/>
                </a:cxn>
                <a:cxn ang="0">
                  <a:pos x="19" y="73"/>
                </a:cxn>
                <a:cxn ang="0">
                  <a:pos x="8" y="66"/>
                </a:cxn>
                <a:cxn ang="0">
                  <a:pos x="0" y="56"/>
                </a:cxn>
                <a:cxn ang="0">
                  <a:pos x="1" y="53"/>
                </a:cxn>
                <a:cxn ang="0">
                  <a:pos x="3" y="49"/>
                </a:cxn>
                <a:cxn ang="0">
                  <a:pos x="6" y="42"/>
                </a:cxn>
                <a:cxn ang="0">
                  <a:pos x="9" y="34"/>
                </a:cxn>
                <a:cxn ang="0">
                  <a:pos x="15" y="25"/>
                </a:cxn>
                <a:cxn ang="0">
                  <a:pos x="22" y="17"/>
                </a:cxn>
                <a:cxn ang="0">
                  <a:pos x="30" y="10"/>
                </a:cxn>
                <a:cxn ang="0">
                  <a:pos x="39" y="4"/>
                </a:cxn>
                <a:cxn ang="0">
                  <a:pos x="106" y="0"/>
                </a:cxn>
              </a:cxnLst>
              <a:rect l="0" t="0" r="r" b="b"/>
              <a:pathLst>
                <a:path w="106" h="78">
                  <a:moveTo>
                    <a:pt x="106" y="0"/>
                  </a:moveTo>
                  <a:lnTo>
                    <a:pt x="65" y="74"/>
                  </a:lnTo>
                  <a:lnTo>
                    <a:pt x="62" y="75"/>
                  </a:lnTo>
                  <a:lnTo>
                    <a:pt x="58" y="77"/>
                  </a:lnTo>
                  <a:lnTo>
                    <a:pt x="50" y="78"/>
                  </a:lnTo>
                  <a:lnTo>
                    <a:pt x="39" y="78"/>
                  </a:lnTo>
                  <a:lnTo>
                    <a:pt x="29" y="77"/>
                  </a:lnTo>
                  <a:lnTo>
                    <a:pt x="19" y="73"/>
                  </a:lnTo>
                  <a:lnTo>
                    <a:pt x="8" y="66"/>
                  </a:lnTo>
                  <a:lnTo>
                    <a:pt x="0" y="56"/>
                  </a:lnTo>
                  <a:lnTo>
                    <a:pt x="1" y="53"/>
                  </a:lnTo>
                  <a:lnTo>
                    <a:pt x="3" y="49"/>
                  </a:lnTo>
                  <a:lnTo>
                    <a:pt x="6" y="42"/>
                  </a:lnTo>
                  <a:lnTo>
                    <a:pt x="9" y="34"/>
                  </a:lnTo>
                  <a:lnTo>
                    <a:pt x="15" y="25"/>
                  </a:lnTo>
                  <a:lnTo>
                    <a:pt x="22" y="17"/>
                  </a:lnTo>
                  <a:lnTo>
                    <a:pt x="30" y="10"/>
                  </a:lnTo>
                  <a:lnTo>
                    <a:pt x="39" y="4"/>
                  </a:lnTo>
                  <a:lnTo>
                    <a:pt x="106" y="0"/>
                  </a:lnTo>
                  <a:close/>
                </a:path>
              </a:pathLst>
            </a:custGeom>
            <a:solidFill>
              <a:srgbClr val="59FF00"/>
            </a:solidFill>
            <a:ln w="9525">
              <a:noFill/>
              <a:round/>
              <a:headEnd/>
              <a:tailEnd/>
            </a:ln>
          </p:spPr>
          <p:txBody>
            <a:bodyPr/>
            <a:lstStyle/>
            <a:p>
              <a:endParaRPr lang="fr-FR"/>
            </a:p>
          </p:txBody>
        </p:sp>
        <p:sp>
          <p:nvSpPr>
            <p:cNvPr id="132" name="Freeform 132"/>
            <p:cNvSpPr>
              <a:spLocks/>
            </p:cNvSpPr>
            <p:nvPr/>
          </p:nvSpPr>
          <p:spPr bwMode="auto">
            <a:xfrm>
              <a:off x="4737" y="2717"/>
              <a:ext cx="25" cy="23"/>
            </a:xfrm>
            <a:custGeom>
              <a:avLst/>
              <a:gdLst/>
              <a:ahLst/>
              <a:cxnLst>
                <a:cxn ang="0">
                  <a:pos x="55" y="0"/>
                </a:cxn>
                <a:cxn ang="0">
                  <a:pos x="0" y="14"/>
                </a:cxn>
                <a:cxn ang="0">
                  <a:pos x="2" y="15"/>
                </a:cxn>
                <a:cxn ang="0">
                  <a:pos x="3" y="19"/>
                </a:cxn>
                <a:cxn ang="0">
                  <a:pos x="6" y="24"/>
                </a:cxn>
                <a:cxn ang="0">
                  <a:pos x="10" y="29"/>
                </a:cxn>
                <a:cxn ang="0">
                  <a:pos x="14" y="36"/>
                </a:cxn>
                <a:cxn ang="0">
                  <a:pos x="21" y="42"/>
                </a:cxn>
                <a:cxn ang="0">
                  <a:pos x="28" y="48"/>
                </a:cxn>
                <a:cxn ang="0">
                  <a:pos x="36" y="52"/>
                </a:cxn>
                <a:cxn ang="0">
                  <a:pos x="40" y="51"/>
                </a:cxn>
                <a:cxn ang="0">
                  <a:pos x="45" y="44"/>
                </a:cxn>
                <a:cxn ang="0">
                  <a:pos x="52" y="29"/>
                </a:cxn>
                <a:cxn ang="0">
                  <a:pos x="55" y="0"/>
                </a:cxn>
              </a:cxnLst>
              <a:rect l="0" t="0" r="r" b="b"/>
              <a:pathLst>
                <a:path w="55" h="52">
                  <a:moveTo>
                    <a:pt x="55" y="0"/>
                  </a:moveTo>
                  <a:lnTo>
                    <a:pt x="0" y="14"/>
                  </a:lnTo>
                  <a:lnTo>
                    <a:pt x="2" y="15"/>
                  </a:lnTo>
                  <a:lnTo>
                    <a:pt x="3" y="19"/>
                  </a:lnTo>
                  <a:lnTo>
                    <a:pt x="6" y="24"/>
                  </a:lnTo>
                  <a:lnTo>
                    <a:pt x="10" y="29"/>
                  </a:lnTo>
                  <a:lnTo>
                    <a:pt x="14" y="36"/>
                  </a:lnTo>
                  <a:lnTo>
                    <a:pt x="21" y="42"/>
                  </a:lnTo>
                  <a:lnTo>
                    <a:pt x="28" y="48"/>
                  </a:lnTo>
                  <a:lnTo>
                    <a:pt x="36" y="52"/>
                  </a:lnTo>
                  <a:lnTo>
                    <a:pt x="40" y="51"/>
                  </a:lnTo>
                  <a:lnTo>
                    <a:pt x="45" y="44"/>
                  </a:lnTo>
                  <a:lnTo>
                    <a:pt x="52" y="29"/>
                  </a:lnTo>
                  <a:lnTo>
                    <a:pt x="55" y="0"/>
                  </a:lnTo>
                  <a:close/>
                </a:path>
              </a:pathLst>
            </a:custGeom>
            <a:solidFill>
              <a:srgbClr val="59FF00"/>
            </a:solidFill>
            <a:ln w="9525">
              <a:noFill/>
              <a:round/>
              <a:headEnd/>
              <a:tailEnd/>
            </a:ln>
          </p:spPr>
          <p:txBody>
            <a:bodyPr/>
            <a:lstStyle/>
            <a:p>
              <a:endParaRPr lang="fr-FR"/>
            </a:p>
          </p:txBody>
        </p:sp>
        <p:sp>
          <p:nvSpPr>
            <p:cNvPr id="133" name="Freeform 133"/>
            <p:cNvSpPr>
              <a:spLocks/>
            </p:cNvSpPr>
            <p:nvPr/>
          </p:nvSpPr>
          <p:spPr bwMode="auto">
            <a:xfrm>
              <a:off x="4741" y="2699"/>
              <a:ext cx="23" cy="9"/>
            </a:xfrm>
            <a:custGeom>
              <a:avLst/>
              <a:gdLst/>
              <a:ahLst/>
              <a:cxnLst>
                <a:cxn ang="0">
                  <a:pos x="0" y="20"/>
                </a:cxn>
                <a:cxn ang="0">
                  <a:pos x="48" y="0"/>
                </a:cxn>
                <a:cxn ang="0">
                  <a:pos x="51" y="13"/>
                </a:cxn>
                <a:cxn ang="0">
                  <a:pos x="0" y="20"/>
                </a:cxn>
              </a:cxnLst>
              <a:rect l="0" t="0" r="r" b="b"/>
              <a:pathLst>
                <a:path w="51" h="20">
                  <a:moveTo>
                    <a:pt x="0" y="20"/>
                  </a:moveTo>
                  <a:lnTo>
                    <a:pt x="48" y="0"/>
                  </a:lnTo>
                  <a:lnTo>
                    <a:pt x="51" y="13"/>
                  </a:lnTo>
                  <a:lnTo>
                    <a:pt x="0" y="20"/>
                  </a:lnTo>
                  <a:close/>
                </a:path>
              </a:pathLst>
            </a:custGeom>
            <a:solidFill>
              <a:srgbClr val="59FF00"/>
            </a:solidFill>
            <a:ln w="9525">
              <a:noFill/>
              <a:round/>
              <a:headEnd/>
              <a:tailEnd/>
            </a:ln>
          </p:spPr>
          <p:txBody>
            <a:bodyPr/>
            <a:lstStyle/>
            <a:p>
              <a:endParaRPr lang="fr-FR"/>
            </a:p>
          </p:txBody>
        </p:sp>
        <p:sp>
          <p:nvSpPr>
            <p:cNvPr id="134" name="Freeform 134"/>
            <p:cNvSpPr>
              <a:spLocks/>
            </p:cNvSpPr>
            <p:nvPr/>
          </p:nvSpPr>
          <p:spPr bwMode="auto">
            <a:xfrm>
              <a:off x="4781" y="2681"/>
              <a:ext cx="44" cy="21"/>
            </a:xfrm>
            <a:custGeom>
              <a:avLst/>
              <a:gdLst/>
              <a:ahLst/>
              <a:cxnLst>
                <a:cxn ang="0">
                  <a:pos x="0" y="48"/>
                </a:cxn>
                <a:cxn ang="0">
                  <a:pos x="0" y="23"/>
                </a:cxn>
                <a:cxn ang="0">
                  <a:pos x="1" y="23"/>
                </a:cxn>
                <a:cxn ang="0">
                  <a:pos x="6" y="20"/>
                </a:cxn>
                <a:cxn ang="0">
                  <a:pos x="13" y="18"/>
                </a:cxn>
                <a:cxn ang="0">
                  <a:pos x="21" y="15"/>
                </a:cxn>
                <a:cxn ang="0">
                  <a:pos x="30" y="11"/>
                </a:cxn>
                <a:cxn ang="0">
                  <a:pos x="39" y="8"/>
                </a:cxn>
                <a:cxn ang="0">
                  <a:pos x="48" y="3"/>
                </a:cxn>
                <a:cxn ang="0">
                  <a:pos x="58" y="0"/>
                </a:cxn>
                <a:cxn ang="0">
                  <a:pos x="97" y="48"/>
                </a:cxn>
                <a:cxn ang="0">
                  <a:pos x="0" y="48"/>
                </a:cxn>
              </a:cxnLst>
              <a:rect l="0" t="0" r="r" b="b"/>
              <a:pathLst>
                <a:path w="97" h="48">
                  <a:moveTo>
                    <a:pt x="0" y="48"/>
                  </a:moveTo>
                  <a:lnTo>
                    <a:pt x="0" y="23"/>
                  </a:lnTo>
                  <a:lnTo>
                    <a:pt x="1" y="23"/>
                  </a:lnTo>
                  <a:lnTo>
                    <a:pt x="6" y="20"/>
                  </a:lnTo>
                  <a:lnTo>
                    <a:pt x="13" y="18"/>
                  </a:lnTo>
                  <a:lnTo>
                    <a:pt x="21" y="15"/>
                  </a:lnTo>
                  <a:lnTo>
                    <a:pt x="30" y="11"/>
                  </a:lnTo>
                  <a:lnTo>
                    <a:pt x="39" y="8"/>
                  </a:lnTo>
                  <a:lnTo>
                    <a:pt x="48" y="3"/>
                  </a:lnTo>
                  <a:lnTo>
                    <a:pt x="58" y="0"/>
                  </a:lnTo>
                  <a:lnTo>
                    <a:pt x="97" y="48"/>
                  </a:lnTo>
                  <a:lnTo>
                    <a:pt x="0" y="48"/>
                  </a:lnTo>
                  <a:close/>
                </a:path>
              </a:pathLst>
            </a:custGeom>
            <a:solidFill>
              <a:srgbClr val="59FF00"/>
            </a:solidFill>
            <a:ln w="9525">
              <a:noFill/>
              <a:round/>
              <a:headEnd/>
              <a:tailEnd/>
            </a:ln>
          </p:spPr>
          <p:txBody>
            <a:bodyPr/>
            <a:lstStyle/>
            <a:p>
              <a:endParaRPr lang="fr-FR"/>
            </a:p>
          </p:txBody>
        </p:sp>
        <p:sp>
          <p:nvSpPr>
            <p:cNvPr id="135" name="Freeform 135"/>
            <p:cNvSpPr>
              <a:spLocks/>
            </p:cNvSpPr>
            <p:nvPr/>
          </p:nvSpPr>
          <p:spPr bwMode="auto">
            <a:xfrm>
              <a:off x="4821" y="2667"/>
              <a:ext cx="79" cy="34"/>
            </a:xfrm>
            <a:custGeom>
              <a:avLst/>
              <a:gdLst/>
              <a:ahLst/>
              <a:cxnLst>
                <a:cxn ang="0">
                  <a:pos x="68" y="74"/>
                </a:cxn>
                <a:cxn ang="0">
                  <a:pos x="0" y="27"/>
                </a:cxn>
                <a:cxn ang="0">
                  <a:pos x="2" y="26"/>
                </a:cxn>
                <a:cxn ang="0">
                  <a:pos x="7" y="23"/>
                </a:cxn>
                <a:cxn ang="0">
                  <a:pos x="14" y="20"/>
                </a:cxn>
                <a:cxn ang="0">
                  <a:pos x="26" y="15"/>
                </a:cxn>
                <a:cxn ang="0">
                  <a:pos x="39" y="11"/>
                </a:cxn>
                <a:cxn ang="0">
                  <a:pos x="55" y="6"/>
                </a:cxn>
                <a:cxn ang="0">
                  <a:pos x="73" y="3"/>
                </a:cxn>
                <a:cxn ang="0">
                  <a:pos x="94" y="0"/>
                </a:cxn>
                <a:cxn ang="0">
                  <a:pos x="173" y="77"/>
                </a:cxn>
                <a:cxn ang="0">
                  <a:pos x="68" y="74"/>
                </a:cxn>
              </a:cxnLst>
              <a:rect l="0" t="0" r="r" b="b"/>
              <a:pathLst>
                <a:path w="173" h="77">
                  <a:moveTo>
                    <a:pt x="68" y="74"/>
                  </a:moveTo>
                  <a:lnTo>
                    <a:pt x="0" y="27"/>
                  </a:lnTo>
                  <a:lnTo>
                    <a:pt x="2" y="26"/>
                  </a:lnTo>
                  <a:lnTo>
                    <a:pt x="7" y="23"/>
                  </a:lnTo>
                  <a:lnTo>
                    <a:pt x="14" y="20"/>
                  </a:lnTo>
                  <a:lnTo>
                    <a:pt x="26" y="15"/>
                  </a:lnTo>
                  <a:lnTo>
                    <a:pt x="39" y="11"/>
                  </a:lnTo>
                  <a:lnTo>
                    <a:pt x="55" y="6"/>
                  </a:lnTo>
                  <a:lnTo>
                    <a:pt x="73" y="3"/>
                  </a:lnTo>
                  <a:lnTo>
                    <a:pt x="94" y="0"/>
                  </a:lnTo>
                  <a:lnTo>
                    <a:pt x="173" y="77"/>
                  </a:lnTo>
                  <a:lnTo>
                    <a:pt x="68" y="74"/>
                  </a:lnTo>
                  <a:close/>
                </a:path>
              </a:pathLst>
            </a:custGeom>
            <a:solidFill>
              <a:srgbClr val="59FF00"/>
            </a:solidFill>
            <a:ln w="9525">
              <a:noFill/>
              <a:round/>
              <a:headEnd/>
              <a:tailEnd/>
            </a:ln>
          </p:spPr>
          <p:txBody>
            <a:bodyPr/>
            <a:lstStyle/>
            <a:p>
              <a:endParaRPr lang="fr-FR"/>
            </a:p>
          </p:txBody>
        </p:sp>
        <p:sp>
          <p:nvSpPr>
            <p:cNvPr id="136" name="Freeform 136"/>
            <p:cNvSpPr>
              <a:spLocks/>
            </p:cNvSpPr>
            <p:nvPr/>
          </p:nvSpPr>
          <p:spPr bwMode="auto">
            <a:xfrm>
              <a:off x="4886" y="2666"/>
              <a:ext cx="79" cy="35"/>
            </a:xfrm>
            <a:custGeom>
              <a:avLst/>
              <a:gdLst/>
              <a:ahLst/>
              <a:cxnLst>
                <a:cxn ang="0">
                  <a:pos x="0" y="2"/>
                </a:cxn>
                <a:cxn ang="0">
                  <a:pos x="2" y="2"/>
                </a:cxn>
                <a:cxn ang="0">
                  <a:pos x="10" y="1"/>
                </a:cxn>
                <a:cxn ang="0">
                  <a:pos x="20" y="1"/>
                </a:cxn>
                <a:cxn ang="0">
                  <a:pos x="34" y="0"/>
                </a:cxn>
                <a:cxn ang="0">
                  <a:pos x="50" y="1"/>
                </a:cxn>
                <a:cxn ang="0">
                  <a:pos x="66" y="2"/>
                </a:cxn>
                <a:cxn ang="0">
                  <a:pos x="81" y="4"/>
                </a:cxn>
                <a:cxn ang="0">
                  <a:pos x="96" y="8"/>
                </a:cxn>
                <a:cxn ang="0">
                  <a:pos x="99" y="9"/>
                </a:cxn>
                <a:cxn ang="0">
                  <a:pos x="103" y="11"/>
                </a:cxn>
                <a:cxn ang="0">
                  <a:pos x="112" y="16"/>
                </a:cxn>
                <a:cxn ang="0">
                  <a:pos x="123" y="23"/>
                </a:cxn>
                <a:cxn ang="0">
                  <a:pos x="134" y="33"/>
                </a:cxn>
                <a:cxn ang="0">
                  <a:pos x="146" y="46"/>
                </a:cxn>
                <a:cxn ang="0">
                  <a:pos x="159" y="62"/>
                </a:cxn>
                <a:cxn ang="0">
                  <a:pos x="170" y="81"/>
                </a:cxn>
                <a:cxn ang="0">
                  <a:pos x="73" y="81"/>
                </a:cxn>
                <a:cxn ang="0">
                  <a:pos x="0" y="2"/>
                </a:cxn>
              </a:cxnLst>
              <a:rect l="0" t="0" r="r" b="b"/>
              <a:pathLst>
                <a:path w="170" h="81">
                  <a:moveTo>
                    <a:pt x="0" y="2"/>
                  </a:moveTo>
                  <a:lnTo>
                    <a:pt x="2" y="2"/>
                  </a:lnTo>
                  <a:lnTo>
                    <a:pt x="10" y="1"/>
                  </a:lnTo>
                  <a:lnTo>
                    <a:pt x="20" y="1"/>
                  </a:lnTo>
                  <a:lnTo>
                    <a:pt x="34" y="0"/>
                  </a:lnTo>
                  <a:lnTo>
                    <a:pt x="50" y="1"/>
                  </a:lnTo>
                  <a:lnTo>
                    <a:pt x="66" y="2"/>
                  </a:lnTo>
                  <a:lnTo>
                    <a:pt x="81" y="4"/>
                  </a:lnTo>
                  <a:lnTo>
                    <a:pt x="96" y="8"/>
                  </a:lnTo>
                  <a:lnTo>
                    <a:pt x="99" y="9"/>
                  </a:lnTo>
                  <a:lnTo>
                    <a:pt x="103" y="11"/>
                  </a:lnTo>
                  <a:lnTo>
                    <a:pt x="112" y="16"/>
                  </a:lnTo>
                  <a:lnTo>
                    <a:pt x="123" y="23"/>
                  </a:lnTo>
                  <a:lnTo>
                    <a:pt x="134" y="33"/>
                  </a:lnTo>
                  <a:lnTo>
                    <a:pt x="146" y="46"/>
                  </a:lnTo>
                  <a:lnTo>
                    <a:pt x="159" y="62"/>
                  </a:lnTo>
                  <a:lnTo>
                    <a:pt x="170" y="81"/>
                  </a:lnTo>
                  <a:lnTo>
                    <a:pt x="73" y="81"/>
                  </a:lnTo>
                  <a:lnTo>
                    <a:pt x="0" y="2"/>
                  </a:lnTo>
                  <a:close/>
                </a:path>
              </a:pathLst>
            </a:custGeom>
            <a:solidFill>
              <a:srgbClr val="59FF00"/>
            </a:solidFill>
            <a:ln w="9525">
              <a:noFill/>
              <a:round/>
              <a:headEnd/>
              <a:tailEnd/>
            </a:ln>
          </p:spPr>
          <p:txBody>
            <a:bodyPr/>
            <a:lstStyle/>
            <a:p>
              <a:endParaRPr lang="fr-FR"/>
            </a:p>
          </p:txBody>
        </p:sp>
        <p:sp>
          <p:nvSpPr>
            <p:cNvPr id="137" name="Freeform 137"/>
            <p:cNvSpPr>
              <a:spLocks/>
            </p:cNvSpPr>
            <p:nvPr/>
          </p:nvSpPr>
          <p:spPr bwMode="auto">
            <a:xfrm>
              <a:off x="4860" y="2598"/>
              <a:ext cx="64" cy="31"/>
            </a:xfrm>
            <a:custGeom>
              <a:avLst/>
              <a:gdLst/>
              <a:ahLst/>
              <a:cxnLst>
                <a:cxn ang="0">
                  <a:pos x="138" y="74"/>
                </a:cxn>
                <a:cxn ang="0">
                  <a:pos x="137" y="71"/>
                </a:cxn>
                <a:cxn ang="0">
                  <a:pos x="134" y="67"/>
                </a:cxn>
                <a:cxn ang="0">
                  <a:pos x="128" y="60"/>
                </a:cxn>
                <a:cxn ang="0">
                  <a:pos x="120" y="49"/>
                </a:cxn>
                <a:cxn ang="0">
                  <a:pos x="111" y="38"/>
                </a:cxn>
                <a:cxn ang="0">
                  <a:pos x="100" y="26"/>
                </a:cxn>
                <a:cxn ang="0">
                  <a:pos x="89" y="13"/>
                </a:cxn>
                <a:cxn ang="0">
                  <a:pos x="77" y="0"/>
                </a:cxn>
                <a:cxn ang="0">
                  <a:pos x="0" y="0"/>
                </a:cxn>
                <a:cxn ang="0">
                  <a:pos x="3" y="2"/>
                </a:cxn>
                <a:cxn ang="0">
                  <a:pos x="11" y="7"/>
                </a:cxn>
                <a:cxn ang="0">
                  <a:pos x="25" y="16"/>
                </a:cxn>
                <a:cxn ang="0">
                  <a:pos x="43" y="26"/>
                </a:cxn>
                <a:cxn ang="0">
                  <a:pos x="63" y="38"/>
                </a:cxn>
                <a:cxn ang="0">
                  <a:pos x="88" y="49"/>
                </a:cxn>
                <a:cxn ang="0">
                  <a:pos x="112" y="62"/>
                </a:cxn>
                <a:cxn ang="0">
                  <a:pos x="138" y="74"/>
                </a:cxn>
              </a:cxnLst>
              <a:rect l="0" t="0" r="r" b="b"/>
              <a:pathLst>
                <a:path w="138" h="74">
                  <a:moveTo>
                    <a:pt x="138" y="74"/>
                  </a:moveTo>
                  <a:lnTo>
                    <a:pt x="137" y="71"/>
                  </a:lnTo>
                  <a:lnTo>
                    <a:pt x="134" y="67"/>
                  </a:lnTo>
                  <a:lnTo>
                    <a:pt x="128" y="60"/>
                  </a:lnTo>
                  <a:lnTo>
                    <a:pt x="120" y="49"/>
                  </a:lnTo>
                  <a:lnTo>
                    <a:pt x="111" y="38"/>
                  </a:lnTo>
                  <a:lnTo>
                    <a:pt x="100" y="26"/>
                  </a:lnTo>
                  <a:lnTo>
                    <a:pt x="89" y="13"/>
                  </a:lnTo>
                  <a:lnTo>
                    <a:pt x="77" y="0"/>
                  </a:lnTo>
                  <a:lnTo>
                    <a:pt x="0" y="0"/>
                  </a:lnTo>
                  <a:lnTo>
                    <a:pt x="3" y="2"/>
                  </a:lnTo>
                  <a:lnTo>
                    <a:pt x="11" y="7"/>
                  </a:lnTo>
                  <a:lnTo>
                    <a:pt x="25" y="16"/>
                  </a:lnTo>
                  <a:lnTo>
                    <a:pt x="43" y="26"/>
                  </a:lnTo>
                  <a:lnTo>
                    <a:pt x="63" y="38"/>
                  </a:lnTo>
                  <a:lnTo>
                    <a:pt x="88" y="49"/>
                  </a:lnTo>
                  <a:lnTo>
                    <a:pt x="112" y="62"/>
                  </a:lnTo>
                  <a:lnTo>
                    <a:pt x="138" y="74"/>
                  </a:lnTo>
                  <a:close/>
                </a:path>
              </a:pathLst>
            </a:custGeom>
            <a:solidFill>
              <a:srgbClr val="59FF00"/>
            </a:solidFill>
            <a:ln w="9525">
              <a:noFill/>
              <a:round/>
              <a:headEnd/>
              <a:tailEnd/>
            </a:ln>
          </p:spPr>
          <p:txBody>
            <a:bodyPr/>
            <a:lstStyle/>
            <a:p>
              <a:endParaRPr lang="fr-FR"/>
            </a:p>
          </p:txBody>
        </p:sp>
        <p:sp>
          <p:nvSpPr>
            <p:cNvPr id="138" name="Freeform 138"/>
            <p:cNvSpPr>
              <a:spLocks/>
            </p:cNvSpPr>
            <p:nvPr/>
          </p:nvSpPr>
          <p:spPr bwMode="auto">
            <a:xfrm>
              <a:off x="4829" y="2568"/>
              <a:ext cx="56" cy="16"/>
            </a:xfrm>
            <a:custGeom>
              <a:avLst/>
              <a:gdLst/>
              <a:ahLst/>
              <a:cxnLst>
                <a:cxn ang="0">
                  <a:pos x="122" y="36"/>
                </a:cxn>
                <a:cxn ang="0">
                  <a:pos x="96" y="0"/>
                </a:cxn>
                <a:cxn ang="0">
                  <a:pos x="0" y="3"/>
                </a:cxn>
                <a:cxn ang="0">
                  <a:pos x="1" y="5"/>
                </a:cxn>
                <a:cxn ang="0">
                  <a:pos x="7" y="9"/>
                </a:cxn>
                <a:cxn ang="0">
                  <a:pos x="16" y="18"/>
                </a:cxn>
                <a:cxn ang="0">
                  <a:pos x="32" y="32"/>
                </a:cxn>
                <a:cxn ang="0">
                  <a:pos x="122" y="36"/>
                </a:cxn>
              </a:cxnLst>
              <a:rect l="0" t="0" r="r" b="b"/>
              <a:pathLst>
                <a:path w="122" h="36">
                  <a:moveTo>
                    <a:pt x="122" y="36"/>
                  </a:moveTo>
                  <a:lnTo>
                    <a:pt x="96" y="0"/>
                  </a:lnTo>
                  <a:lnTo>
                    <a:pt x="0" y="3"/>
                  </a:lnTo>
                  <a:lnTo>
                    <a:pt x="1" y="5"/>
                  </a:lnTo>
                  <a:lnTo>
                    <a:pt x="7" y="9"/>
                  </a:lnTo>
                  <a:lnTo>
                    <a:pt x="16" y="18"/>
                  </a:lnTo>
                  <a:lnTo>
                    <a:pt x="32" y="32"/>
                  </a:lnTo>
                  <a:lnTo>
                    <a:pt x="122" y="36"/>
                  </a:lnTo>
                  <a:close/>
                </a:path>
              </a:pathLst>
            </a:custGeom>
            <a:solidFill>
              <a:srgbClr val="59FF00"/>
            </a:solidFill>
            <a:ln w="9525">
              <a:noFill/>
              <a:round/>
              <a:headEnd/>
              <a:tailEnd/>
            </a:ln>
          </p:spPr>
          <p:txBody>
            <a:bodyPr/>
            <a:lstStyle/>
            <a:p>
              <a:endParaRPr lang="fr-FR"/>
            </a:p>
          </p:txBody>
        </p:sp>
        <p:sp>
          <p:nvSpPr>
            <p:cNvPr id="139" name="Freeform 139"/>
            <p:cNvSpPr>
              <a:spLocks/>
            </p:cNvSpPr>
            <p:nvPr/>
          </p:nvSpPr>
          <p:spPr bwMode="auto">
            <a:xfrm>
              <a:off x="4821" y="2545"/>
              <a:ext cx="44" cy="12"/>
            </a:xfrm>
            <a:custGeom>
              <a:avLst/>
              <a:gdLst/>
              <a:ahLst/>
              <a:cxnLst>
                <a:cxn ang="0">
                  <a:pos x="98" y="29"/>
                </a:cxn>
                <a:cxn ang="0">
                  <a:pos x="72" y="0"/>
                </a:cxn>
                <a:cxn ang="0">
                  <a:pos x="1" y="0"/>
                </a:cxn>
                <a:cxn ang="0">
                  <a:pos x="0" y="1"/>
                </a:cxn>
                <a:cxn ang="0">
                  <a:pos x="0" y="6"/>
                </a:cxn>
                <a:cxn ang="0">
                  <a:pos x="4" y="14"/>
                </a:cxn>
                <a:cxn ang="0">
                  <a:pos x="12" y="25"/>
                </a:cxn>
                <a:cxn ang="0">
                  <a:pos x="98" y="29"/>
                </a:cxn>
              </a:cxnLst>
              <a:rect l="0" t="0" r="r" b="b"/>
              <a:pathLst>
                <a:path w="98" h="29">
                  <a:moveTo>
                    <a:pt x="98" y="29"/>
                  </a:moveTo>
                  <a:lnTo>
                    <a:pt x="72" y="0"/>
                  </a:lnTo>
                  <a:lnTo>
                    <a:pt x="1" y="0"/>
                  </a:lnTo>
                  <a:lnTo>
                    <a:pt x="0" y="1"/>
                  </a:lnTo>
                  <a:lnTo>
                    <a:pt x="0" y="6"/>
                  </a:lnTo>
                  <a:lnTo>
                    <a:pt x="4" y="14"/>
                  </a:lnTo>
                  <a:lnTo>
                    <a:pt x="12" y="25"/>
                  </a:lnTo>
                  <a:lnTo>
                    <a:pt x="98" y="29"/>
                  </a:lnTo>
                  <a:close/>
                </a:path>
              </a:pathLst>
            </a:custGeom>
            <a:solidFill>
              <a:srgbClr val="59FF00"/>
            </a:solidFill>
            <a:ln w="9525">
              <a:noFill/>
              <a:round/>
              <a:headEnd/>
              <a:tailEnd/>
            </a:ln>
          </p:spPr>
          <p:txBody>
            <a:bodyPr/>
            <a:lstStyle/>
            <a:p>
              <a:endParaRPr lang="fr-FR"/>
            </a:p>
          </p:txBody>
        </p:sp>
        <p:sp>
          <p:nvSpPr>
            <p:cNvPr id="140" name="Freeform 140"/>
            <p:cNvSpPr>
              <a:spLocks/>
            </p:cNvSpPr>
            <p:nvPr/>
          </p:nvSpPr>
          <p:spPr bwMode="auto">
            <a:xfrm>
              <a:off x="4842" y="2516"/>
              <a:ext cx="39" cy="36"/>
            </a:xfrm>
            <a:custGeom>
              <a:avLst/>
              <a:gdLst/>
              <a:ahLst/>
              <a:cxnLst>
                <a:cxn ang="0">
                  <a:pos x="16" y="22"/>
                </a:cxn>
                <a:cxn ang="0">
                  <a:pos x="0" y="0"/>
                </a:cxn>
                <a:cxn ang="0">
                  <a:pos x="54" y="25"/>
                </a:cxn>
                <a:cxn ang="0">
                  <a:pos x="59" y="30"/>
                </a:cxn>
                <a:cxn ang="0">
                  <a:pos x="69" y="41"/>
                </a:cxn>
                <a:cxn ang="0">
                  <a:pos x="78" y="60"/>
                </a:cxn>
                <a:cxn ang="0">
                  <a:pos x="83" y="83"/>
                </a:cxn>
                <a:cxn ang="0">
                  <a:pos x="16" y="22"/>
                </a:cxn>
              </a:cxnLst>
              <a:rect l="0" t="0" r="r" b="b"/>
              <a:pathLst>
                <a:path w="83" h="83">
                  <a:moveTo>
                    <a:pt x="16" y="22"/>
                  </a:moveTo>
                  <a:lnTo>
                    <a:pt x="0" y="0"/>
                  </a:lnTo>
                  <a:lnTo>
                    <a:pt x="54" y="25"/>
                  </a:lnTo>
                  <a:lnTo>
                    <a:pt x="59" y="30"/>
                  </a:lnTo>
                  <a:lnTo>
                    <a:pt x="69" y="41"/>
                  </a:lnTo>
                  <a:lnTo>
                    <a:pt x="78" y="60"/>
                  </a:lnTo>
                  <a:lnTo>
                    <a:pt x="83" y="83"/>
                  </a:lnTo>
                  <a:lnTo>
                    <a:pt x="16" y="22"/>
                  </a:lnTo>
                  <a:close/>
                </a:path>
              </a:pathLst>
            </a:custGeom>
            <a:solidFill>
              <a:srgbClr val="59FF00"/>
            </a:solidFill>
            <a:ln w="9525">
              <a:noFill/>
              <a:round/>
              <a:headEnd/>
              <a:tailEnd/>
            </a:ln>
          </p:spPr>
          <p:txBody>
            <a:bodyPr/>
            <a:lstStyle/>
            <a:p>
              <a:endParaRPr lang="fr-FR"/>
            </a:p>
          </p:txBody>
        </p:sp>
        <p:sp>
          <p:nvSpPr>
            <p:cNvPr id="141" name="Freeform 141"/>
            <p:cNvSpPr>
              <a:spLocks/>
            </p:cNvSpPr>
            <p:nvPr/>
          </p:nvSpPr>
          <p:spPr bwMode="auto">
            <a:xfrm>
              <a:off x="4884" y="2550"/>
              <a:ext cx="24" cy="36"/>
            </a:xfrm>
            <a:custGeom>
              <a:avLst/>
              <a:gdLst/>
              <a:ahLst/>
              <a:cxnLst>
                <a:cxn ang="0">
                  <a:pos x="0" y="26"/>
                </a:cxn>
                <a:cxn ang="0">
                  <a:pos x="12" y="0"/>
                </a:cxn>
                <a:cxn ang="0">
                  <a:pos x="14" y="1"/>
                </a:cxn>
                <a:cxn ang="0">
                  <a:pos x="17" y="2"/>
                </a:cxn>
                <a:cxn ang="0">
                  <a:pos x="22" y="7"/>
                </a:cxn>
                <a:cxn ang="0">
                  <a:pos x="27" y="12"/>
                </a:cxn>
                <a:cxn ang="0">
                  <a:pos x="33" y="20"/>
                </a:cxn>
                <a:cxn ang="0">
                  <a:pos x="40" y="30"/>
                </a:cxn>
                <a:cxn ang="0">
                  <a:pos x="47" y="43"/>
                </a:cxn>
                <a:cxn ang="0">
                  <a:pos x="54" y="58"/>
                </a:cxn>
                <a:cxn ang="0">
                  <a:pos x="45" y="87"/>
                </a:cxn>
                <a:cxn ang="0">
                  <a:pos x="44" y="84"/>
                </a:cxn>
                <a:cxn ang="0">
                  <a:pos x="40" y="78"/>
                </a:cxn>
                <a:cxn ang="0">
                  <a:pos x="34" y="70"/>
                </a:cxn>
                <a:cxn ang="0">
                  <a:pos x="29" y="61"/>
                </a:cxn>
                <a:cxn ang="0">
                  <a:pos x="21" y="51"/>
                </a:cxn>
                <a:cxn ang="0">
                  <a:pos x="14" y="40"/>
                </a:cxn>
                <a:cxn ang="0">
                  <a:pos x="7" y="31"/>
                </a:cxn>
                <a:cxn ang="0">
                  <a:pos x="0" y="26"/>
                </a:cxn>
              </a:cxnLst>
              <a:rect l="0" t="0" r="r" b="b"/>
              <a:pathLst>
                <a:path w="54" h="87">
                  <a:moveTo>
                    <a:pt x="0" y="26"/>
                  </a:moveTo>
                  <a:lnTo>
                    <a:pt x="12" y="0"/>
                  </a:lnTo>
                  <a:lnTo>
                    <a:pt x="14" y="1"/>
                  </a:lnTo>
                  <a:lnTo>
                    <a:pt x="17" y="2"/>
                  </a:lnTo>
                  <a:lnTo>
                    <a:pt x="22" y="7"/>
                  </a:lnTo>
                  <a:lnTo>
                    <a:pt x="27" y="12"/>
                  </a:lnTo>
                  <a:lnTo>
                    <a:pt x="33" y="20"/>
                  </a:lnTo>
                  <a:lnTo>
                    <a:pt x="40" y="30"/>
                  </a:lnTo>
                  <a:lnTo>
                    <a:pt x="47" y="43"/>
                  </a:lnTo>
                  <a:lnTo>
                    <a:pt x="54" y="58"/>
                  </a:lnTo>
                  <a:lnTo>
                    <a:pt x="45" y="87"/>
                  </a:lnTo>
                  <a:lnTo>
                    <a:pt x="44" y="84"/>
                  </a:lnTo>
                  <a:lnTo>
                    <a:pt x="40" y="78"/>
                  </a:lnTo>
                  <a:lnTo>
                    <a:pt x="34" y="70"/>
                  </a:lnTo>
                  <a:lnTo>
                    <a:pt x="29" y="61"/>
                  </a:lnTo>
                  <a:lnTo>
                    <a:pt x="21" y="51"/>
                  </a:lnTo>
                  <a:lnTo>
                    <a:pt x="14" y="40"/>
                  </a:lnTo>
                  <a:lnTo>
                    <a:pt x="7" y="31"/>
                  </a:lnTo>
                  <a:lnTo>
                    <a:pt x="0" y="26"/>
                  </a:lnTo>
                  <a:close/>
                </a:path>
              </a:pathLst>
            </a:custGeom>
            <a:solidFill>
              <a:srgbClr val="59FF00"/>
            </a:solidFill>
            <a:ln w="9525">
              <a:noFill/>
              <a:round/>
              <a:headEnd/>
              <a:tailEnd/>
            </a:ln>
          </p:spPr>
          <p:txBody>
            <a:bodyPr/>
            <a:lstStyle/>
            <a:p>
              <a:endParaRPr lang="fr-FR"/>
            </a:p>
          </p:txBody>
        </p:sp>
        <p:sp>
          <p:nvSpPr>
            <p:cNvPr id="142" name="Freeform 142"/>
            <p:cNvSpPr>
              <a:spLocks/>
            </p:cNvSpPr>
            <p:nvPr/>
          </p:nvSpPr>
          <p:spPr bwMode="auto">
            <a:xfrm>
              <a:off x="4913" y="2586"/>
              <a:ext cx="12" cy="26"/>
            </a:xfrm>
            <a:custGeom>
              <a:avLst/>
              <a:gdLst/>
              <a:ahLst/>
              <a:cxnLst>
                <a:cxn ang="0">
                  <a:pos x="0" y="22"/>
                </a:cxn>
                <a:cxn ang="0">
                  <a:pos x="7" y="0"/>
                </a:cxn>
                <a:cxn ang="0">
                  <a:pos x="27" y="63"/>
                </a:cxn>
                <a:cxn ang="0">
                  <a:pos x="0" y="22"/>
                </a:cxn>
              </a:cxnLst>
              <a:rect l="0" t="0" r="r" b="b"/>
              <a:pathLst>
                <a:path w="27" h="63">
                  <a:moveTo>
                    <a:pt x="0" y="22"/>
                  </a:moveTo>
                  <a:lnTo>
                    <a:pt x="7" y="0"/>
                  </a:lnTo>
                  <a:lnTo>
                    <a:pt x="27" y="63"/>
                  </a:lnTo>
                  <a:lnTo>
                    <a:pt x="0" y="22"/>
                  </a:lnTo>
                  <a:close/>
                </a:path>
              </a:pathLst>
            </a:custGeom>
            <a:solidFill>
              <a:srgbClr val="59FF00"/>
            </a:solidFill>
            <a:ln w="9525">
              <a:noFill/>
              <a:round/>
              <a:headEnd/>
              <a:tailEnd/>
            </a:ln>
          </p:spPr>
          <p:txBody>
            <a:bodyPr/>
            <a:lstStyle/>
            <a:p>
              <a:endParaRPr lang="fr-FR"/>
            </a:p>
          </p:txBody>
        </p:sp>
        <p:sp>
          <p:nvSpPr>
            <p:cNvPr id="143" name="Freeform 143"/>
            <p:cNvSpPr>
              <a:spLocks/>
            </p:cNvSpPr>
            <p:nvPr/>
          </p:nvSpPr>
          <p:spPr bwMode="auto">
            <a:xfrm>
              <a:off x="4967" y="2593"/>
              <a:ext cx="16" cy="31"/>
            </a:xfrm>
            <a:custGeom>
              <a:avLst/>
              <a:gdLst/>
              <a:ahLst/>
              <a:cxnLst>
                <a:cxn ang="0">
                  <a:pos x="13" y="0"/>
                </a:cxn>
                <a:cxn ang="0">
                  <a:pos x="16" y="4"/>
                </a:cxn>
                <a:cxn ang="0">
                  <a:pos x="23" y="19"/>
                </a:cxn>
                <a:cxn ang="0">
                  <a:pos x="31" y="42"/>
                </a:cxn>
                <a:cxn ang="0">
                  <a:pos x="36" y="71"/>
                </a:cxn>
                <a:cxn ang="0">
                  <a:pos x="0" y="64"/>
                </a:cxn>
                <a:cxn ang="0">
                  <a:pos x="0" y="57"/>
                </a:cxn>
                <a:cxn ang="0">
                  <a:pos x="0" y="40"/>
                </a:cxn>
                <a:cxn ang="0">
                  <a:pos x="3" y="19"/>
                </a:cxn>
                <a:cxn ang="0">
                  <a:pos x="13" y="0"/>
                </a:cxn>
              </a:cxnLst>
              <a:rect l="0" t="0" r="r" b="b"/>
              <a:pathLst>
                <a:path w="36" h="71">
                  <a:moveTo>
                    <a:pt x="13" y="0"/>
                  </a:moveTo>
                  <a:lnTo>
                    <a:pt x="16" y="4"/>
                  </a:lnTo>
                  <a:lnTo>
                    <a:pt x="23" y="19"/>
                  </a:lnTo>
                  <a:lnTo>
                    <a:pt x="31" y="42"/>
                  </a:lnTo>
                  <a:lnTo>
                    <a:pt x="36" y="71"/>
                  </a:lnTo>
                  <a:lnTo>
                    <a:pt x="0" y="64"/>
                  </a:lnTo>
                  <a:lnTo>
                    <a:pt x="0" y="57"/>
                  </a:lnTo>
                  <a:lnTo>
                    <a:pt x="0" y="40"/>
                  </a:lnTo>
                  <a:lnTo>
                    <a:pt x="3" y="19"/>
                  </a:lnTo>
                  <a:lnTo>
                    <a:pt x="13" y="0"/>
                  </a:lnTo>
                  <a:close/>
                </a:path>
              </a:pathLst>
            </a:custGeom>
            <a:solidFill>
              <a:srgbClr val="21BA00"/>
            </a:solidFill>
            <a:ln w="9525">
              <a:noFill/>
              <a:round/>
              <a:headEnd/>
              <a:tailEnd/>
            </a:ln>
          </p:spPr>
          <p:txBody>
            <a:bodyPr/>
            <a:lstStyle/>
            <a:p>
              <a:endParaRPr lang="fr-FR"/>
            </a:p>
          </p:txBody>
        </p:sp>
        <p:sp>
          <p:nvSpPr>
            <p:cNvPr id="144" name="Freeform 144"/>
            <p:cNvSpPr>
              <a:spLocks/>
            </p:cNvSpPr>
            <p:nvPr/>
          </p:nvSpPr>
          <p:spPr bwMode="auto">
            <a:xfrm>
              <a:off x="4966" y="2631"/>
              <a:ext cx="24" cy="39"/>
            </a:xfrm>
            <a:custGeom>
              <a:avLst/>
              <a:gdLst/>
              <a:ahLst/>
              <a:cxnLst>
                <a:cxn ang="0">
                  <a:pos x="0" y="0"/>
                </a:cxn>
                <a:cxn ang="0">
                  <a:pos x="45" y="16"/>
                </a:cxn>
                <a:cxn ang="0">
                  <a:pos x="56" y="90"/>
                </a:cxn>
                <a:cxn ang="0">
                  <a:pos x="55" y="90"/>
                </a:cxn>
                <a:cxn ang="0">
                  <a:pos x="50" y="87"/>
                </a:cxn>
                <a:cxn ang="0">
                  <a:pos x="44" y="83"/>
                </a:cxn>
                <a:cxn ang="0">
                  <a:pos x="37" y="75"/>
                </a:cxn>
                <a:cxn ang="0">
                  <a:pos x="28" y="63"/>
                </a:cxn>
                <a:cxn ang="0">
                  <a:pos x="19" y="48"/>
                </a:cxn>
                <a:cxn ang="0">
                  <a:pos x="10" y="26"/>
                </a:cxn>
                <a:cxn ang="0">
                  <a:pos x="0" y="0"/>
                </a:cxn>
              </a:cxnLst>
              <a:rect l="0" t="0" r="r" b="b"/>
              <a:pathLst>
                <a:path w="56" h="90">
                  <a:moveTo>
                    <a:pt x="0" y="0"/>
                  </a:moveTo>
                  <a:lnTo>
                    <a:pt x="45" y="16"/>
                  </a:lnTo>
                  <a:lnTo>
                    <a:pt x="56" y="90"/>
                  </a:lnTo>
                  <a:lnTo>
                    <a:pt x="55" y="90"/>
                  </a:lnTo>
                  <a:lnTo>
                    <a:pt x="50" y="87"/>
                  </a:lnTo>
                  <a:lnTo>
                    <a:pt x="44" y="83"/>
                  </a:lnTo>
                  <a:lnTo>
                    <a:pt x="37" y="75"/>
                  </a:lnTo>
                  <a:lnTo>
                    <a:pt x="28" y="63"/>
                  </a:lnTo>
                  <a:lnTo>
                    <a:pt x="19" y="48"/>
                  </a:lnTo>
                  <a:lnTo>
                    <a:pt x="10" y="26"/>
                  </a:lnTo>
                  <a:lnTo>
                    <a:pt x="0" y="0"/>
                  </a:lnTo>
                  <a:close/>
                </a:path>
              </a:pathLst>
            </a:custGeom>
            <a:solidFill>
              <a:srgbClr val="21BA00"/>
            </a:solidFill>
            <a:ln w="9525">
              <a:noFill/>
              <a:round/>
              <a:headEnd/>
              <a:tailEnd/>
            </a:ln>
          </p:spPr>
          <p:txBody>
            <a:bodyPr/>
            <a:lstStyle/>
            <a:p>
              <a:endParaRPr lang="fr-FR"/>
            </a:p>
          </p:txBody>
        </p:sp>
        <p:sp>
          <p:nvSpPr>
            <p:cNvPr id="145" name="Freeform 145"/>
            <p:cNvSpPr>
              <a:spLocks/>
            </p:cNvSpPr>
            <p:nvPr/>
          </p:nvSpPr>
          <p:spPr bwMode="auto">
            <a:xfrm>
              <a:off x="5002" y="2624"/>
              <a:ext cx="23" cy="48"/>
            </a:xfrm>
            <a:custGeom>
              <a:avLst/>
              <a:gdLst/>
              <a:ahLst/>
              <a:cxnLst>
                <a:cxn ang="0">
                  <a:pos x="0" y="112"/>
                </a:cxn>
                <a:cxn ang="0">
                  <a:pos x="0" y="31"/>
                </a:cxn>
                <a:cxn ang="0">
                  <a:pos x="51" y="0"/>
                </a:cxn>
                <a:cxn ang="0">
                  <a:pos x="49" y="3"/>
                </a:cxn>
                <a:cxn ang="0">
                  <a:pos x="43" y="14"/>
                </a:cxn>
                <a:cxn ang="0">
                  <a:pos x="35" y="28"/>
                </a:cxn>
                <a:cxn ang="0">
                  <a:pos x="25" y="45"/>
                </a:cxn>
                <a:cxn ang="0">
                  <a:pos x="16" y="63"/>
                </a:cxn>
                <a:cxn ang="0">
                  <a:pos x="8" y="82"/>
                </a:cxn>
                <a:cxn ang="0">
                  <a:pos x="2" y="99"/>
                </a:cxn>
                <a:cxn ang="0">
                  <a:pos x="0" y="112"/>
                </a:cxn>
              </a:cxnLst>
              <a:rect l="0" t="0" r="r" b="b"/>
              <a:pathLst>
                <a:path w="51" h="112">
                  <a:moveTo>
                    <a:pt x="0" y="112"/>
                  </a:moveTo>
                  <a:lnTo>
                    <a:pt x="0" y="31"/>
                  </a:lnTo>
                  <a:lnTo>
                    <a:pt x="51" y="0"/>
                  </a:lnTo>
                  <a:lnTo>
                    <a:pt x="49" y="3"/>
                  </a:lnTo>
                  <a:lnTo>
                    <a:pt x="43" y="14"/>
                  </a:lnTo>
                  <a:lnTo>
                    <a:pt x="35" y="28"/>
                  </a:lnTo>
                  <a:lnTo>
                    <a:pt x="25" y="45"/>
                  </a:lnTo>
                  <a:lnTo>
                    <a:pt x="16" y="63"/>
                  </a:lnTo>
                  <a:lnTo>
                    <a:pt x="8" y="82"/>
                  </a:lnTo>
                  <a:lnTo>
                    <a:pt x="2" y="99"/>
                  </a:lnTo>
                  <a:lnTo>
                    <a:pt x="0" y="112"/>
                  </a:lnTo>
                  <a:close/>
                </a:path>
              </a:pathLst>
            </a:custGeom>
            <a:solidFill>
              <a:srgbClr val="21BA00"/>
            </a:solidFill>
            <a:ln w="9525">
              <a:noFill/>
              <a:round/>
              <a:headEnd/>
              <a:tailEnd/>
            </a:ln>
          </p:spPr>
          <p:txBody>
            <a:bodyPr/>
            <a:lstStyle/>
            <a:p>
              <a:endParaRPr lang="fr-FR"/>
            </a:p>
          </p:txBody>
        </p:sp>
        <p:sp>
          <p:nvSpPr>
            <p:cNvPr id="146" name="Freeform 146"/>
            <p:cNvSpPr>
              <a:spLocks/>
            </p:cNvSpPr>
            <p:nvPr/>
          </p:nvSpPr>
          <p:spPr bwMode="auto">
            <a:xfrm>
              <a:off x="4989" y="2600"/>
              <a:ext cx="23" cy="28"/>
            </a:xfrm>
            <a:custGeom>
              <a:avLst/>
              <a:gdLst/>
              <a:ahLst/>
              <a:cxnLst>
                <a:cxn ang="0">
                  <a:pos x="19" y="67"/>
                </a:cxn>
                <a:cxn ang="0">
                  <a:pos x="0" y="0"/>
                </a:cxn>
                <a:cxn ang="0">
                  <a:pos x="3" y="1"/>
                </a:cxn>
                <a:cxn ang="0">
                  <a:pos x="7" y="5"/>
                </a:cxn>
                <a:cxn ang="0">
                  <a:pos x="14" y="10"/>
                </a:cxn>
                <a:cxn ang="0">
                  <a:pos x="22" y="16"/>
                </a:cxn>
                <a:cxn ang="0">
                  <a:pos x="31" y="23"/>
                </a:cxn>
                <a:cxn ang="0">
                  <a:pos x="39" y="30"/>
                </a:cxn>
                <a:cxn ang="0">
                  <a:pos x="46" y="36"/>
                </a:cxn>
                <a:cxn ang="0">
                  <a:pos x="51" y="42"/>
                </a:cxn>
                <a:cxn ang="0">
                  <a:pos x="19" y="67"/>
                </a:cxn>
              </a:cxnLst>
              <a:rect l="0" t="0" r="r" b="b"/>
              <a:pathLst>
                <a:path w="51" h="67">
                  <a:moveTo>
                    <a:pt x="19" y="67"/>
                  </a:moveTo>
                  <a:lnTo>
                    <a:pt x="0" y="0"/>
                  </a:lnTo>
                  <a:lnTo>
                    <a:pt x="3" y="1"/>
                  </a:lnTo>
                  <a:lnTo>
                    <a:pt x="7" y="5"/>
                  </a:lnTo>
                  <a:lnTo>
                    <a:pt x="14" y="10"/>
                  </a:lnTo>
                  <a:lnTo>
                    <a:pt x="22" y="16"/>
                  </a:lnTo>
                  <a:lnTo>
                    <a:pt x="31" y="23"/>
                  </a:lnTo>
                  <a:lnTo>
                    <a:pt x="39" y="30"/>
                  </a:lnTo>
                  <a:lnTo>
                    <a:pt x="46" y="36"/>
                  </a:lnTo>
                  <a:lnTo>
                    <a:pt x="51" y="42"/>
                  </a:lnTo>
                  <a:lnTo>
                    <a:pt x="19" y="67"/>
                  </a:lnTo>
                  <a:close/>
                </a:path>
              </a:pathLst>
            </a:custGeom>
            <a:solidFill>
              <a:srgbClr val="21BA00"/>
            </a:solidFill>
            <a:ln w="9525">
              <a:noFill/>
              <a:round/>
              <a:headEnd/>
              <a:tailEnd/>
            </a:ln>
          </p:spPr>
          <p:txBody>
            <a:bodyPr/>
            <a:lstStyle/>
            <a:p>
              <a:endParaRPr lang="fr-FR"/>
            </a:p>
          </p:txBody>
        </p:sp>
        <p:sp>
          <p:nvSpPr>
            <p:cNvPr id="147" name="Freeform 147"/>
            <p:cNvSpPr>
              <a:spLocks/>
            </p:cNvSpPr>
            <p:nvPr/>
          </p:nvSpPr>
          <p:spPr bwMode="auto">
            <a:xfrm>
              <a:off x="4817" y="2519"/>
              <a:ext cx="27" cy="19"/>
            </a:xfrm>
            <a:custGeom>
              <a:avLst/>
              <a:gdLst/>
              <a:ahLst/>
              <a:cxnLst>
                <a:cxn ang="0">
                  <a:pos x="60" y="39"/>
                </a:cxn>
                <a:cxn ang="0">
                  <a:pos x="59" y="38"/>
                </a:cxn>
                <a:cxn ang="0">
                  <a:pos x="56" y="34"/>
                </a:cxn>
                <a:cxn ang="0">
                  <a:pos x="51" y="30"/>
                </a:cxn>
                <a:cxn ang="0">
                  <a:pos x="44" y="23"/>
                </a:cxn>
                <a:cxn ang="0">
                  <a:pos x="36" y="17"/>
                </a:cxn>
                <a:cxn ang="0">
                  <a:pos x="28" y="10"/>
                </a:cxn>
                <a:cxn ang="0">
                  <a:pos x="19" y="4"/>
                </a:cxn>
                <a:cxn ang="0">
                  <a:pos x="8" y="0"/>
                </a:cxn>
                <a:cxn ang="0">
                  <a:pos x="6" y="4"/>
                </a:cxn>
                <a:cxn ang="0">
                  <a:pos x="3" y="15"/>
                </a:cxn>
                <a:cxn ang="0">
                  <a:pos x="0" y="30"/>
                </a:cxn>
                <a:cxn ang="0">
                  <a:pos x="6" y="45"/>
                </a:cxn>
                <a:cxn ang="0">
                  <a:pos x="60" y="39"/>
                </a:cxn>
              </a:cxnLst>
              <a:rect l="0" t="0" r="r" b="b"/>
              <a:pathLst>
                <a:path w="60" h="45">
                  <a:moveTo>
                    <a:pt x="60" y="39"/>
                  </a:moveTo>
                  <a:lnTo>
                    <a:pt x="59" y="38"/>
                  </a:lnTo>
                  <a:lnTo>
                    <a:pt x="56" y="34"/>
                  </a:lnTo>
                  <a:lnTo>
                    <a:pt x="51" y="30"/>
                  </a:lnTo>
                  <a:lnTo>
                    <a:pt x="44" y="23"/>
                  </a:lnTo>
                  <a:lnTo>
                    <a:pt x="36" y="17"/>
                  </a:lnTo>
                  <a:lnTo>
                    <a:pt x="28" y="10"/>
                  </a:lnTo>
                  <a:lnTo>
                    <a:pt x="19" y="4"/>
                  </a:lnTo>
                  <a:lnTo>
                    <a:pt x="8" y="0"/>
                  </a:lnTo>
                  <a:lnTo>
                    <a:pt x="6" y="4"/>
                  </a:lnTo>
                  <a:lnTo>
                    <a:pt x="3" y="15"/>
                  </a:lnTo>
                  <a:lnTo>
                    <a:pt x="0" y="30"/>
                  </a:lnTo>
                  <a:lnTo>
                    <a:pt x="6" y="45"/>
                  </a:lnTo>
                  <a:lnTo>
                    <a:pt x="60" y="39"/>
                  </a:lnTo>
                  <a:close/>
                </a:path>
              </a:pathLst>
            </a:custGeom>
            <a:solidFill>
              <a:srgbClr val="59FF00"/>
            </a:solidFill>
            <a:ln w="9525">
              <a:noFill/>
              <a:round/>
              <a:headEnd/>
              <a:tailEnd/>
            </a:ln>
          </p:spPr>
          <p:txBody>
            <a:bodyPr/>
            <a:lstStyle/>
            <a:p>
              <a:endParaRPr lang="fr-FR"/>
            </a:p>
          </p:txBody>
        </p:sp>
        <p:sp>
          <p:nvSpPr>
            <p:cNvPr id="148" name="Freeform 148"/>
            <p:cNvSpPr>
              <a:spLocks/>
            </p:cNvSpPr>
            <p:nvPr/>
          </p:nvSpPr>
          <p:spPr bwMode="auto">
            <a:xfrm>
              <a:off x="4967" y="2341"/>
              <a:ext cx="429" cy="276"/>
            </a:xfrm>
            <a:custGeom>
              <a:avLst/>
              <a:gdLst/>
              <a:ahLst/>
              <a:cxnLst>
                <a:cxn ang="0">
                  <a:pos x="437" y="625"/>
                </a:cxn>
                <a:cxn ang="0">
                  <a:pos x="474" y="635"/>
                </a:cxn>
                <a:cxn ang="0">
                  <a:pos x="524" y="641"/>
                </a:cxn>
                <a:cxn ang="0">
                  <a:pos x="555" y="636"/>
                </a:cxn>
                <a:cxn ang="0">
                  <a:pos x="628" y="619"/>
                </a:cxn>
                <a:cxn ang="0">
                  <a:pos x="688" y="594"/>
                </a:cxn>
                <a:cxn ang="0">
                  <a:pos x="732" y="559"/>
                </a:cxn>
                <a:cxn ang="0">
                  <a:pos x="800" y="489"/>
                </a:cxn>
                <a:cxn ang="0">
                  <a:pos x="936" y="209"/>
                </a:cxn>
                <a:cxn ang="0">
                  <a:pos x="878" y="212"/>
                </a:cxn>
                <a:cxn ang="0">
                  <a:pos x="789" y="226"/>
                </a:cxn>
                <a:cxn ang="0">
                  <a:pos x="747" y="238"/>
                </a:cxn>
                <a:cxn ang="0">
                  <a:pos x="690" y="258"/>
                </a:cxn>
                <a:cxn ang="0">
                  <a:pos x="623" y="298"/>
                </a:cxn>
                <a:cxn ang="0">
                  <a:pos x="606" y="313"/>
                </a:cxn>
                <a:cxn ang="0">
                  <a:pos x="573" y="344"/>
                </a:cxn>
                <a:cxn ang="0">
                  <a:pos x="554" y="349"/>
                </a:cxn>
                <a:cxn ang="0">
                  <a:pos x="533" y="211"/>
                </a:cxn>
                <a:cxn ang="0">
                  <a:pos x="523" y="167"/>
                </a:cxn>
                <a:cxn ang="0">
                  <a:pos x="484" y="69"/>
                </a:cxn>
                <a:cxn ang="0">
                  <a:pos x="436" y="3"/>
                </a:cxn>
                <a:cxn ang="0">
                  <a:pos x="408" y="28"/>
                </a:cxn>
                <a:cxn ang="0">
                  <a:pos x="371" y="82"/>
                </a:cxn>
                <a:cxn ang="0">
                  <a:pos x="355" y="125"/>
                </a:cxn>
                <a:cxn ang="0">
                  <a:pos x="329" y="195"/>
                </a:cxn>
                <a:cxn ang="0">
                  <a:pos x="311" y="269"/>
                </a:cxn>
                <a:cxn ang="0">
                  <a:pos x="300" y="323"/>
                </a:cxn>
                <a:cxn ang="0">
                  <a:pos x="287" y="349"/>
                </a:cxn>
                <a:cxn ang="0">
                  <a:pos x="268" y="313"/>
                </a:cxn>
                <a:cxn ang="0">
                  <a:pos x="240" y="265"/>
                </a:cxn>
                <a:cxn ang="0">
                  <a:pos x="218" y="243"/>
                </a:cxn>
                <a:cxn ang="0">
                  <a:pos x="168" y="203"/>
                </a:cxn>
                <a:cxn ang="0">
                  <a:pos x="109" y="170"/>
                </a:cxn>
                <a:cxn ang="0">
                  <a:pos x="0" y="277"/>
                </a:cxn>
                <a:cxn ang="0">
                  <a:pos x="7" y="339"/>
                </a:cxn>
                <a:cxn ang="0">
                  <a:pos x="29" y="430"/>
                </a:cxn>
                <a:cxn ang="0">
                  <a:pos x="53" y="475"/>
                </a:cxn>
                <a:cxn ang="0">
                  <a:pos x="107" y="543"/>
                </a:cxn>
                <a:cxn ang="0">
                  <a:pos x="189" y="609"/>
                </a:cxn>
                <a:cxn ang="0">
                  <a:pos x="199" y="611"/>
                </a:cxn>
                <a:cxn ang="0">
                  <a:pos x="227" y="615"/>
                </a:cxn>
                <a:cxn ang="0">
                  <a:pos x="266" y="621"/>
                </a:cxn>
                <a:cxn ang="0">
                  <a:pos x="311" y="624"/>
                </a:cxn>
                <a:cxn ang="0">
                  <a:pos x="358" y="620"/>
                </a:cxn>
                <a:cxn ang="0">
                  <a:pos x="378" y="615"/>
                </a:cxn>
                <a:cxn ang="0">
                  <a:pos x="397" y="613"/>
                </a:cxn>
                <a:cxn ang="0">
                  <a:pos x="427" y="621"/>
                </a:cxn>
              </a:cxnLst>
              <a:rect l="0" t="0" r="r" b="b"/>
              <a:pathLst>
                <a:path w="940" h="641">
                  <a:moveTo>
                    <a:pt x="427" y="621"/>
                  </a:moveTo>
                  <a:lnTo>
                    <a:pt x="430" y="622"/>
                  </a:lnTo>
                  <a:lnTo>
                    <a:pt x="437" y="625"/>
                  </a:lnTo>
                  <a:lnTo>
                    <a:pt x="446" y="628"/>
                  </a:lnTo>
                  <a:lnTo>
                    <a:pt x="459" y="632"/>
                  </a:lnTo>
                  <a:lnTo>
                    <a:pt x="474" y="635"/>
                  </a:lnTo>
                  <a:lnTo>
                    <a:pt x="490" y="639"/>
                  </a:lnTo>
                  <a:lnTo>
                    <a:pt x="507" y="641"/>
                  </a:lnTo>
                  <a:lnTo>
                    <a:pt x="524" y="641"/>
                  </a:lnTo>
                  <a:lnTo>
                    <a:pt x="528" y="641"/>
                  </a:lnTo>
                  <a:lnTo>
                    <a:pt x="539" y="640"/>
                  </a:lnTo>
                  <a:lnTo>
                    <a:pt x="555" y="636"/>
                  </a:lnTo>
                  <a:lnTo>
                    <a:pt x="577" y="633"/>
                  </a:lnTo>
                  <a:lnTo>
                    <a:pt x="601" y="627"/>
                  </a:lnTo>
                  <a:lnTo>
                    <a:pt x="628" y="619"/>
                  </a:lnTo>
                  <a:lnTo>
                    <a:pt x="657" y="609"/>
                  </a:lnTo>
                  <a:lnTo>
                    <a:pt x="684" y="596"/>
                  </a:lnTo>
                  <a:lnTo>
                    <a:pt x="688" y="594"/>
                  </a:lnTo>
                  <a:lnTo>
                    <a:pt x="698" y="587"/>
                  </a:lnTo>
                  <a:lnTo>
                    <a:pt x="712" y="575"/>
                  </a:lnTo>
                  <a:lnTo>
                    <a:pt x="732" y="559"/>
                  </a:lnTo>
                  <a:lnTo>
                    <a:pt x="752" y="539"/>
                  </a:lnTo>
                  <a:lnTo>
                    <a:pt x="776" y="515"/>
                  </a:lnTo>
                  <a:lnTo>
                    <a:pt x="800" y="489"/>
                  </a:lnTo>
                  <a:lnTo>
                    <a:pt x="822" y="458"/>
                  </a:lnTo>
                  <a:lnTo>
                    <a:pt x="940" y="209"/>
                  </a:lnTo>
                  <a:lnTo>
                    <a:pt x="936" y="209"/>
                  </a:lnTo>
                  <a:lnTo>
                    <a:pt x="923" y="210"/>
                  </a:lnTo>
                  <a:lnTo>
                    <a:pt x="903" y="211"/>
                  </a:lnTo>
                  <a:lnTo>
                    <a:pt x="878" y="212"/>
                  </a:lnTo>
                  <a:lnTo>
                    <a:pt x="849" y="216"/>
                  </a:lnTo>
                  <a:lnTo>
                    <a:pt x="819" y="220"/>
                  </a:lnTo>
                  <a:lnTo>
                    <a:pt x="789" y="226"/>
                  </a:lnTo>
                  <a:lnTo>
                    <a:pt x="761" y="234"/>
                  </a:lnTo>
                  <a:lnTo>
                    <a:pt x="757" y="235"/>
                  </a:lnTo>
                  <a:lnTo>
                    <a:pt x="747" y="238"/>
                  </a:lnTo>
                  <a:lnTo>
                    <a:pt x="732" y="242"/>
                  </a:lnTo>
                  <a:lnTo>
                    <a:pt x="712" y="249"/>
                  </a:lnTo>
                  <a:lnTo>
                    <a:pt x="690" y="258"/>
                  </a:lnTo>
                  <a:lnTo>
                    <a:pt x="667" y="269"/>
                  </a:lnTo>
                  <a:lnTo>
                    <a:pt x="645" y="283"/>
                  </a:lnTo>
                  <a:lnTo>
                    <a:pt x="623" y="298"/>
                  </a:lnTo>
                  <a:lnTo>
                    <a:pt x="621" y="300"/>
                  </a:lnTo>
                  <a:lnTo>
                    <a:pt x="615" y="304"/>
                  </a:lnTo>
                  <a:lnTo>
                    <a:pt x="606" y="313"/>
                  </a:lnTo>
                  <a:lnTo>
                    <a:pt x="596" y="323"/>
                  </a:lnTo>
                  <a:lnTo>
                    <a:pt x="584" y="333"/>
                  </a:lnTo>
                  <a:lnTo>
                    <a:pt x="573" y="344"/>
                  </a:lnTo>
                  <a:lnTo>
                    <a:pt x="563" y="354"/>
                  </a:lnTo>
                  <a:lnTo>
                    <a:pt x="555" y="362"/>
                  </a:lnTo>
                  <a:lnTo>
                    <a:pt x="554" y="349"/>
                  </a:lnTo>
                  <a:lnTo>
                    <a:pt x="551" y="314"/>
                  </a:lnTo>
                  <a:lnTo>
                    <a:pt x="544" y="265"/>
                  </a:lnTo>
                  <a:lnTo>
                    <a:pt x="533" y="211"/>
                  </a:lnTo>
                  <a:lnTo>
                    <a:pt x="532" y="205"/>
                  </a:lnTo>
                  <a:lnTo>
                    <a:pt x="529" y="190"/>
                  </a:lnTo>
                  <a:lnTo>
                    <a:pt x="523" y="167"/>
                  </a:lnTo>
                  <a:lnTo>
                    <a:pt x="514" y="139"/>
                  </a:lnTo>
                  <a:lnTo>
                    <a:pt x="500" y="105"/>
                  </a:lnTo>
                  <a:lnTo>
                    <a:pt x="484" y="69"/>
                  </a:lnTo>
                  <a:lnTo>
                    <a:pt x="463" y="34"/>
                  </a:lnTo>
                  <a:lnTo>
                    <a:pt x="438" y="0"/>
                  </a:lnTo>
                  <a:lnTo>
                    <a:pt x="436" y="3"/>
                  </a:lnTo>
                  <a:lnTo>
                    <a:pt x="429" y="7"/>
                  </a:lnTo>
                  <a:lnTo>
                    <a:pt x="419" y="17"/>
                  </a:lnTo>
                  <a:lnTo>
                    <a:pt x="408" y="28"/>
                  </a:lnTo>
                  <a:lnTo>
                    <a:pt x="395" y="43"/>
                  </a:lnTo>
                  <a:lnTo>
                    <a:pt x="383" y="61"/>
                  </a:lnTo>
                  <a:lnTo>
                    <a:pt x="371" y="82"/>
                  </a:lnTo>
                  <a:lnTo>
                    <a:pt x="362" y="106"/>
                  </a:lnTo>
                  <a:lnTo>
                    <a:pt x="359" y="111"/>
                  </a:lnTo>
                  <a:lnTo>
                    <a:pt x="355" y="125"/>
                  </a:lnTo>
                  <a:lnTo>
                    <a:pt x="347" y="144"/>
                  </a:lnTo>
                  <a:lnTo>
                    <a:pt x="339" y="169"/>
                  </a:lnTo>
                  <a:lnTo>
                    <a:pt x="329" y="195"/>
                  </a:lnTo>
                  <a:lnTo>
                    <a:pt x="321" y="222"/>
                  </a:lnTo>
                  <a:lnTo>
                    <a:pt x="315" y="247"/>
                  </a:lnTo>
                  <a:lnTo>
                    <a:pt x="311" y="269"/>
                  </a:lnTo>
                  <a:lnTo>
                    <a:pt x="309" y="277"/>
                  </a:lnTo>
                  <a:lnTo>
                    <a:pt x="304" y="298"/>
                  </a:lnTo>
                  <a:lnTo>
                    <a:pt x="300" y="323"/>
                  </a:lnTo>
                  <a:lnTo>
                    <a:pt x="297" y="346"/>
                  </a:lnTo>
                  <a:lnTo>
                    <a:pt x="288" y="353"/>
                  </a:lnTo>
                  <a:lnTo>
                    <a:pt x="287" y="349"/>
                  </a:lnTo>
                  <a:lnTo>
                    <a:pt x="282" y="341"/>
                  </a:lnTo>
                  <a:lnTo>
                    <a:pt x="275" y="329"/>
                  </a:lnTo>
                  <a:lnTo>
                    <a:pt x="268" y="313"/>
                  </a:lnTo>
                  <a:lnTo>
                    <a:pt x="259" y="296"/>
                  </a:lnTo>
                  <a:lnTo>
                    <a:pt x="249" y="280"/>
                  </a:lnTo>
                  <a:lnTo>
                    <a:pt x="240" y="265"/>
                  </a:lnTo>
                  <a:lnTo>
                    <a:pt x="230" y="254"/>
                  </a:lnTo>
                  <a:lnTo>
                    <a:pt x="227" y="250"/>
                  </a:lnTo>
                  <a:lnTo>
                    <a:pt x="218" y="243"/>
                  </a:lnTo>
                  <a:lnTo>
                    <a:pt x="205" y="232"/>
                  </a:lnTo>
                  <a:lnTo>
                    <a:pt x="188" y="218"/>
                  </a:lnTo>
                  <a:lnTo>
                    <a:pt x="168" y="203"/>
                  </a:lnTo>
                  <a:lnTo>
                    <a:pt x="149" y="189"/>
                  </a:lnTo>
                  <a:lnTo>
                    <a:pt x="128" y="178"/>
                  </a:lnTo>
                  <a:lnTo>
                    <a:pt x="109" y="170"/>
                  </a:lnTo>
                  <a:lnTo>
                    <a:pt x="9" y="148"/>
                  </a:lnTo>
                  <a:lnTo>
                    <a:pt x="0" y="272"/>
                  </a:lnTo>
                  <a:lnTo>
                    <a:pt x="0" y="277"/>
                  </a:lnTo>
                  <a:lnTo>
                    <a:pt x="1" y="292"/>
                  </a:lnTo>
                  <a:lnTo>
                    <a:pt x="3" y="313"/>
                  </a:lnTo>
                  <a:lnTo>
                    <a:pt x="7" y="339"/>
                  </a:lnTo>
                  <a:lnTo>
                    <a:pt x="11" y="368"/>
                  </a:lnTo>
                  <a:lnTo>
                    <a:pt x="18" y="399"/>
                  </a:lnTo>
                  <a:lnTo>
                    <a:pt x="29" y="430"/>
                  </a:lnTo>
                  <a:lnTo>
                    <a:pt x="41" y="458"/>
                  </a:lnTo>
                  <a:lnTo>
                    <a:pt x="45" y="462"/>
                  </a:lnTo>
                  <a:lnTo>
                    <a:pt x="53" y="475"/>
                  </a:lnTo>
                  <a:lnTo>
                    <a:pt x="67" y="495"/>
                  </a:lnTo>
                  <a:lnTo>
                    <a:pt x="85" y="518"/>
                  </a:lnTo>
                  <a:lnTo>
                    <a:pt x="107" y="543"/>
                  </a:lnTo>
                  <a:lnTo>
                    <a:pt x="132" y="567"/>
                  </a:lnTo>
                  <a:lnTo>
                    <a:pt x="160" y="590"/>
                  </a:lnTo>
                  <a:lnTo>
                    <a:pt x="189" y="609"/>
                  </a:lnTo>
                  <a:lnTo>
                    <a:pt x="190" y="609"/>
                  </a:lnTo>
                  <a:lnTo>
                    <a:pt x="194" y="610"/>
                  </a:lnTo>
                  <a:lnTo>
                    <a:pt x="199" y="611"/>
                  </a:lnTo>
                  <a:lnTo>
                    <a:pt x="206" y="612"/>
                  </a:lnTo>
                  <a:lnTo>
                    <a:pt x="215" y="614"/>
                  </a:lnTo>
                  <a:lnTo>
                    <a:pt x="227" y="615"/>
                  </a:lnTo>
                  <a:lnTo>
                    <a:pt x="238" y="618"/>
                  </a:lnTo>
                  <a:lnTo>
                    <a:pt x="252" y="619"/>
                  </a:lnTo>
                  <a:lnTo>
                    <a:pt x="266" y="621"/>
                  </a:lnTo>
                  <a:lnTo>
                    <a:pt x="280" y="622"/>
                  </a:lnTo>
                  <a:lnTo>
                    <a:pt x="296" y="622"/>
                  </a:lnTo>
                  <a:lnTo>
                    <a:pt x="311" y="624"/>
                  </a:lnTo>
                  <a:lnTo>
                    <a:pt x="327" y="622"/>
                  </a:lnTo>
                  <a:lnTo>
                    <a:pt x="343" y="622"/>
                  </a:lnTo>
                  <a:lnTo>
                    <a:pt x="358" y="620"/>
                  </a:lnTo>
                  <a:lnTo>
                    <a:pt x="373" y="618"/>
                  </a:lnTo>
                  <a:lnTo>
                    <a:pt x="374" y="618"/>
                  </a:lnTo>
                  <a:lnTo>
                    <a:pt x="378" y="615"/>
                  </a:lnTo>
                  <a:lnTo>
                    <a:pt x="383" y="614"/>
                  </a:lnTo>
                  <a:lnTo>
                    <a:pt x="389" y="613"/>
                  </a:lnTo>
                  <a:lnTo>
                    <a:pt x="397" y="613"/>
                  </a:lnTo>
                  <a:lnTo>
                    <a:pt x="407" y="614"/>
                  </a:lnTo>
                  <a:lnTo>
                    <a:pt x="417" y="617"/>
                  </a:lnTo>
                  <a:lnTo>
                    <a:pt x="427" y="621"/>
                  </a:lnTo>
                  <a:close/>
                </a:path>
              </a:pathLst>
            </a:custGeom>
            <a:solidFill>
              <a:srgbClr val="000000"/>
            </a:solidFill>
            <a:ln w="9525">
              <a:noFill/>
              <a:round/>
              <a:headEnd/>
              <a:tailEnd/>
            </a:ln>
          </p:spPr>
          <p:txBody>
            <a:bodyPr/>
            <a:lstStyle/>
            <a:p>
              <a:endParaRPr lang="fr-FR"/>
            </a:p>
          </p:txBody>
        </p:sp>
        <p:sp>
          <p:nvSpPr>
            <p:cNvPr id="149" name="Freeform 149"/>
            <p:cNvSpPr>
              <a:spLocks/>
            </p:cNvSpPr>
            <p:nvPr/>
          </p:nvSpPr>
          <p:spPr bwMode="auto">
            <a:xfrm>
              <a:off x="5000" y="2304"/>
              <a:ext cx="102" cy="131"/>
            </a:xfrm>
            <a:custGeom>
              <a:avLst/>
              <a:gdLst/>
              <a:ahLst/>
              <a:cxnLst>
                <a:cxn ang="0">
                  <a:pos x="223" y="304"/>
                </a:cxn>
                <a:cxn ang="0">
                  <a:pos x="219" y="192"/>
                </a:cxn>
                <a:cxn ang="0">
                  <a:pos x="219" y="189"/>
                </a:cxn>
                <a:cxn ang="0">
                  <a:pos x="218" y="179"/>
                </a:cxn>
                <a:cxn ang="0">
                  <a:pos x="216" y="165"/>
                </a:cxn>
                <a:cxn ang="0">
                  <a:pos x="213" y="146"/>
                </a:cxn>
                <a:cxn ang="0">
                  <a:pos x="208" y="127"/>
                </a:cxn>
                <a:cxn ang="0">
                  <a:pos x="201" y="105"/>
                </a:cxn>
                <a:cxn ang="0">
                  <a:pos x="191" y="85"/>
                </a:cxn>
                <a:cxn ang="0">
                  <a:pos x="178" y="67"/>
                </a:cxn>
                <a:cxn ang="0">
                  <a:pos x="177" y="65"/>
                </a:cxn>
                <a:cxn ang="0">
                  <a:pos x="171" y="60"/>
                </a:cxn>
                <a:cxn ang="0">
                  <a:pos x="163" y="53"/>
                </a:cxn>
                <a:cxn ang="0">
                  <a:pos x="153" y="44"/>
                </a:cxn>
                <a:cxn ang="0">
                  <a:pos x="138" y="35"/>
                </a:cxn>
                <a:cxn ang="0">
                  <a:pos x="122" y="25"/>
                </a:cxn>
                <a:cxn ang="0">
                  <a:pos x="101" y="16"/>
                </a:cxn>
                <a:cxn ang="0">
                  <a:pos x="79" y="9"/>
                </a:cxn>
                <a:cxn ang="0">
                  <a:pos x="9" y="0"/>
                </a:cxn>
                <a:cxn ang="0">
                  <a:pos x="2" y="90"/>
                </a:cxn>
                <a:cxn ang="0">
                  <a:pos x="0" y="100"/>
                </a:cxn>
                <a:cxn ang="0">
                  <a:pos x="2" y="126"/>
                </a:cxn>
                <a:cxn ang="0">
                  <a:pos x="7" y="158"/>
                </a:cxn>
                <a:cxn ang="0">
                  <a:pos x="21" y="189"/>
                </a:cxn>
                <a:cxn ang="0">
                  <a:pos x="24" y="190"/>
                </a:cxn>
                <a:cxn ang="0">
                  <a:pos x="28" y="195"/>
                </a:cxn>
                <a:cxn ang="0">
                  <a:pos x="36" y="202"/>
                </a:cxn>
                <a:cxn ang="0">
                  <a:pos x="48" y="211"/>
                </a:cxn>
                <a:cxn ang="0">
                  <a:pos x="62" y="221"/>
                </a:cxn>
                <a:cxn ang="0">
                  <a:pos x="78" y="233"/>
                </a:cxn>
                <a:cxn ang="0">
                  <a:pos x="96" y="244"/>
                </a:cxn>
                <a:cxn ang="0">
                  <a:pos x="117" y="256"/>
                </a:cxn>
                <a:cxn ang="0">
                  <a:pos x="119" y="257"/>
                </a:cxn>
                <a:cxn ang="0">
                  <a:pos x="127" y="260"/>
                </a:cxn>
                <a:cxn ang="0">
                  <a:pos x="139" y="266"/>
                </a:cxn>
                <a:cxn ang="0">
                  <a:pos x="153" y="273"/>
                </a:cxn>
                <a:cxn ang="0">
                  <a:pos x="170" y="280"/>
                </a:cxn>
                <a:cxn ang="0">
                  <a:pos x="187" y="288"/>
                </a:cxn>
                <a:cxn ang="0">
                  <a:pos x="206" y="296"/>
                </a:cxn>
                <a:cxn ang="0">
                  <a:pos x="223" y="304"/>
                </a:cxn>
              </a:cxnLst>
              <a:rect l="0" t="0" r="r" b="b"/>
              <a:pathLst>
                <a:path w="223" h="304">
                  <a:moveTo>
                    <a:pt x="223" y="304"/>
                  </a:moveTo>
                  <a:lnTo>
                    <a:pt x="219" y="192"/>
                  </a:lnTo>
                  <a:lnTo>
                    <a:pt x="219" y="189"/>
                  </a:lnTo>
                  <a:lnTo>
                    <a:pt x="218" y="179"/>
                  </a:lnTo>
                  <a:lnTo>
                    <a:pt x="216" y="165"/>
                  </a:lnTo>
                  <a:lnTo>
                    <a:pt x="213" y="146"/>
                  </a:lnTo>
                  <a:lnTo>
                    <a:pt x="208" y="127"/>
                  </a:lnTo>
                  <a:lnTo>
                    <a:pt x="201" y="105"/>
                  </a:lnTo>
                  <a:lnTo>
                    <a:pt x="191" y="85"/>
                  </a:lnTo>
                  <a:lnTo>
                    <a:pt x="178" y="67"/>
                  </a:lnTo>
                  <a:lnTo>
                    <a:pt x="177" y="65"/>
                  </a:lnTo>
                  <a:lnTo>
                    <a:pt x="171" y="60"/>
                  </a:lnTo>
                  <a:lnTo>
                    <a:pt x="163" y="53"/>
                  </a:lnTo>
                  <a:lnTo>
                    <a:pt x="153" y="44"/>
                  </a:lnTo>
                  <a:lnTo>
                    <a:pt x="138" y="35"/>
                  </a:lnTo>
                  <a:lnTo>
                    <a:pt x="122" y="25"/>
                  </a:lnTo>
                  <a:lnTo>
                    <a:pt x="101" y="16"/>
                  </a:lnTo>
                  <a:lnTo>
                    <a:pt x="79" y="9"/>
                  </a:lnTo>
                  <a:lnTo>
                    <a:pt x="9" y="0"/>
                  </a:lnTo>
                  <a:lnTo>
                    <a:pt x="2" y="90"/>
                  </a:lnTo>
                  <a:lnTo>
                    <a:pt x="0" y="100"/>
                  </a:lnTo>
                  <a:lnTo>
                    <a:pt x="2" y="126"/>
                  </a:lnTo>
                  <a:lnTo>
                    <a:pt x="7" y="158"/>
                  </a:lnTo>
                  <a:lnTo>
                    <a:pt x="21" y="189"/>
                  </a:lnTo>
                  <a:lnTo>
                    <a:pt x="24" y="190"/>
                  </a:lnTo>
                  <a:lnTo>
                    <a:pt x="28" y="195"/>
                  </a:lnTo>
                  <a:lnTo>
                    <a:pt x="36" y="202"/>
                  </a:lnTo>
                  <a:lnTo>
                    <a:pt x="48" y="211"/>
                  </a:lnTo>
                  <a:lnTo>
                    <a:pt x="62" y="221"/>
                  </a:lnTo>
                  <a:lnTo>
                    <a:pt x="78" y="233"/>
                  </a:lnTo>
                  <a:lnTo>
                    <a:pt x="96" y="244"/>
                  </a:lnTo>
                  <a:lnTo>
                    <a:pt x="117" y="256"/>
                  </a:lnTo>
                  <a:lnTo>
                    <a:pt x="119" y="257"/>
                  </a:lnTo>
                  <a:lnTo>
                    <a:pt x="127" y="260"/>
                  </a:lnTo>
                  <a:lnTo>
                    <a:pt x="139" y="266"/>
                  </a:lnTo>
                  <a:lnTo>
                    <a:pt x="153" y="273"/>
                  </a:lnTo>
                  <a:lnTo>
                    <a:pt x="170" y="280"/>
                  </a:lnTo>
                  <a:lnTo>
                    <a:pt x="187" y="288"/>
                  </a:lnTo>
                  <a:lnTo>
                    <a:pt x="206" y="296"/>
                  </a:lnTo>
                  <a:lnTo>
                    <a:pt x="223" y="304"/>
                  </a:lnTo>
                  <a:close/>
                </a:path>
              </a:pathLst>
            </a:custGeom>
            <a:solidFill>
              <a:srgbClr val="000000"/>
            </a:solidFill>
            <a:ln w="9525">
              <a:noFill/>
              <a:round/>
              <a:headEnd/>
              <a:tailEnd/>
            </a:ln>
          </p:spPr>
          <p:txBody>
            <a:bodyPr/>
            <a:lstStyle/>
            <a:p>
              <a:endParaRPr lang="fr-FR"/>
            </a:p>
          </p:txBody>
        </p:sp>
        <p:sp>
          <p:nvSpPr>
            <p:cNvPr id="150" name="Freeform 150"/>
            <p:cNvSpPr>
              <a:spLocks/>
            </p:cNvSpPr>
            <p:nvPr/>
          </p:nvSpPr>
          <p:spPr bwMode="auto">
            <a:xfrm>
              <a:off x="5224" y="2310"/>
              <a:ext cx="101" cy="130"/>
            </a:xfrm>
            <a:custGeom>
              <a:avLst/>
              <a:gdLst/>
              <a:ahLst/>
              <a:cxnLst>
                <a:cxn ang="0">
                  <a:pos x="4" y="303"/>
                </a:cxn>
                <a:cxn ang="0">
                  <a:pos x="7" y="303"/>
                </a:cxn>
                <a:cxn ang="0">
                  <a:pos x="18" y="302"/>
                </a:cxn>
                <a:cxn ang="0">
                  <a:pos x="31" y="300"/>
                </a:cxn>
                <a:cxn ang="0">
                  <a:pos x="50" y="298"/>
                </a:cxn>
                <a:cxn ang="0">
                  <a:pos x="69" y="294"/>
                </a:cxn>
                <a:cxn ang="0">
                  <a:pos x="89" y="287"/>
                </a:cxn>
                <a:cxn ang="0">
                  <a:pos x="107" y="277"/>
                </a:cxn>
                <a:cxn ang="0">
                  <a:pos x="122" y="265"/>
                </a:cxn>
                <a:cxn ang="0">
                  <a:pos x="125" y="262"/>
                </a:cxn>
                <a:cxn ang="0">
                  <a:pos x="129" y="256"/>
                </a:cxn>
                <a:cxn ang="0">
                  <a:pos x="137" y="245"/>
                </a:cxn>
                <a:cxn ang="0">
                  <a:pos x="147" y="230"/>
                </a:cxn>
                <a:cxn ang="0">
                  <a:pos x="157" y="213"/>
                </a:cxn>
                <a:cxn ang="0">
                  <a:pos x="167" y="193"/>
                </a:cxn>
                <a:cxn ang="0">
                  <a:pos x="178" y="170"/>
                </a:cxn>
                <a:cxn ang="0">
                  <a:pos x="186" y="146"/>
                </a:cxn>
                <a:cxn ang="0">
                  <a:pos x="187" y="141"/>
                </a:cxn>
                <a:cxn ang="0">
                  <a:pos x="192" y="128"/>
                </a:cxn>
                <a:cxn ang="0">
                  <a:pos x="197" y="109"/>
                </a:cxn>
                <a:cxn ang="0">
                  <a:pos x="205" y="86"/>
                </a:cxn>
                <a:cxn ang="0">
                  <a:pos x="212" y="62"/>
                </a:cxn>
                <a:cxn ang="0">
                  <a:pos x="218" y="38"/>
                </a:cxn>
                <a:cxn ang="0">
                  <a:pos x="223" y="17"/>
                </a:cxn>
                <a:cxn ang="0">
                  <a:pos x="224" y="2"/>
                </a:cxn>
                <a:cxn ang="0">
                  <a:pos x="222" y="2"/>
                </a:cxn>
                <a:cxn ang="0">
                  <a:pos x="215" y="1"/>
                </a:cxn>
                <a:cxn ang="0">
                  <a:pos x="203" y="0"/>
                </a:cxn>
                <a:cxn ang="0">
                  <a:pos x="189" y="0"/>
                </a:cxn>
                <a:cxn ang="0">
                  <a:pos x="174" y="0"/>
                </a:cxn>
                <a:cxn ang="0">
                  <a:pos x="157" y="2"/>
                </a:cxn>
                <a:cxn ang="0">
                  <a:pos x="140" y="6"/>
                </a:cxn>
                <a:cxn ang="0">
                  <a:pos x="122" y="11"/>
                </a:cxn>
                <a:cxn ang="0">
                  <a:pos x="119" y="12"/>
                </a:cxn>
                <a:cxn ang="0">
                  <a:pos x="112" y="17"/>
                </a:cxn>
                <a:cxn ang="0">
                  <a:pos x="99" y="24"/>
                </a:cxn>
                <a:cxn ang="0">
                  <a:pos x="87" y="32"/>
                </a:cxn>
                <a:cxn ang="0">
                  <a:pos x="72" y="42"/>
                </a:cxn>
                <a:cxn ang="0">
                  <a:pos x="57" y="55"/>
                </a:cxn>
                <a:cxn ang="0">
                  <a:pos x="45" y="68"/>
                </a:cxn>
                <a:cxn ang="0">
                  <a:pos x="36" y="82"/>
                </a:cxn>
                <a:cxn ang="0">
                  <a:pos x="35" y="84"/>
                </a:cxn>
                <a:cxn ang="0">
                  <a:pos x="30" y="92"/>
                </a:cxn>
                <a:cxn ang="0">
                  <a:pos x="23" y="103"/>
                </a:cxn>
                <a:cxn ang="0">
                  <a:pos x="16" y="120"/>
                </a:cxn>
                <a:cxn ang="0">
                  <a:pos x="10" y="139"/>
                </a:cxn>
                <a:cxn ang="0">
                  <a:pos x="5" y="163"/>
                </a:cxn>
                <a:cxn ang="0">
                  <a:pos x="0" y="190"/>
                </a:cxn>
                <a:cxn ang="0">
                  <a:pos x="0" y="220"/>
                </a:cxn>
                <a:cxn ang="0">
                  <a:pos x="4" y="303"/>
                </a:cxn>
              </a:cxnLst>
              <a:rect l="0" t="0" r="r" b="b"/>
              <a:pathLst>
                <a:path w="224" h="303">
                  <a:moveTo>
                    <a:pt x="4" y="303"/>
                  </a:moveTo>
                  <a:lnTo>
                    <a:pt x="7" y="303"/>
                  </a:lnTo>
                  <a:lnTo>
                    <a:pt x="18" y="302"/>
                  </a:lnTo>
                  <a:lnTo>
                    <a:pt x="31" y="300"/>
                  </a:lnTo>
                  <a:lnTo>
                    <a:pt x="50" y="298"/>
                  </a:lnTo>
                  <a:lnTo>
                    <a:pt x="69" y="294"/>
                  </a:lnTo>
                  <a:lnTo>
                    <a:pt x="89" y="287"/>
                  </a:lnTo>
                  <a:lnTo>
                    <a:pt x="107" y="277"/>
                  </a:lnTo>
                  <a:lnTo>
                    <a:pt x="122" y="265"/>
                  </a:lnTo>
                  <a:lnTo>
                    <a:pt x="125" y="262"/>
                  </a:lnTo>
                  <a:lnTo>
                    <a:pt x="129" y="256"/>
                  </a:lnTo>
                  <a:lnTo>
                    <a:pt x="137" y="245"/>
                  </a:lnTo>
                  <a:lnTo>
                    <a:pt x="147" y="230"/>
                  </a:lnTo>
                  <a:lnTo>
                    <a:pt x="157" y="213"/>
                  </a:lnTo>
                  <a:lnTo>
                    <a:pt x="167" y="193"/>
                  </a:lnTo>
                  <a:lnTo>
                    <a:pt x="178" y="170"/>
                  </a:lnTo>
                  <a:lnTo>
                    <a:pt x="186" y="146"/>
                  </a:lnTo>
                  <a:lnTo>
                    <a:pt x="187" y="141"/>
                  </a:lnTo>
                  <a:lnTo>
                    <a:pt x="192" y="128"/>
                  </a:lnTo>
                  <a:lnTo>
                    <a:pt x="197" y="109"/>
                  </a:lnTo>
                  <a:lnTo>
                    <a:pt x="205" y="86"/>
                  </a:lnTo>
                  <a:lnTo>
                    <a:pt x="212" y="62"/>
                  </a:lnTo>
                  <a:lnTo>
                    <a:pt x="218" y="38"/>
                  </a:lnTo>
                  <a:lnTo>
                    <a:pt x="223" y="17"/>
                  </a:lnTo>
                  <a:lnTo>
                    <a:pt x="224" y="2"/>
                  </a:lnTo>
                  <a:lnTo>
                    <a:pt x="222" y="2"/>
                  </a:lnTo>
                  <a:lnTo>
                    <a:pt x="215" y="1"/>
                  </a:lnTo>
                  <a:lnTo>
                    <a:pt x="203" y="0"/>
                  </a:lnTo>
                  <a:lnTo>
                    <a:pt x="189" y="0"/>
                  </a:lnTo>
                  <a:lnTo>
                    <a:pt x="174" y="0"/>
                  </a:lnTo>
                  <a:lnTo>
                    <a:pt x="157" y="2"/>
                  </a:lnTo>
                  <a:lnTo>
                    <a:pt x="140" y="6"/>
                  </a:lnTo>
                  <a:lnTo>
                    <a:pt x="122" y="11"/>
                  </a:lnTo>
                  <a:lnTo>
                    <a:pt x="119" y="12"/>
                  </a:lnTo>
                  <a:lnTo>
                    <a:pt x="112" y="17"/>
                  </a:lnTo>
                  <a:lnTo>
                    <a:pt x="99" y="24"/>
                  </a:lnTo>
                  <a:lnTo>
                    <a:pt x="87" y="32"/>
                  </a:lnTo>
                  <a:lnTo>
                    <a:pt x="72" y="42"/>
                  </a:lnTo>
                  <a:lnTo>
                    <a:pt x="57" y="55"/>
                  </a:lnTo>
                  <a:lnTo>
                    <a:pt x="45" y="68"/>
                  </a:lnTo>
                  <a:lnTo>
                    <a:pt x="36" y="82"/>
                  </a:lnTo>
                  <a:lnTo>
                    <a:pt x="35" y="84"/>
                  </a:lnTo>
                  <a:lnTo>
                    <a:pt x="30" y="92"/>
                  </a:lnTo>
                  <a:lnTo>
                    <a:pt x="23" y="103"/>
                  </a:lnTo>
                  <a:lnTo>
                    <a:pt x="16" y="120"/>
                  </a:lnTo>
                  <a:lnTo>
                    <a:pt x="10" y="139"/>
                  </a:lnTo>
                  <a:lnTo>
                    <a:pt x="5" y="163"/>
                  </a:lnTo>
                  <a:lnTo>
                    <a:pt x="0" y="190"/>
                  </a:lnTo>
                  <a:lnTo>
                    <a:pt x="0" y="220"/>
                  </a:lnTo>
                  <a:lnTo>
                    <a:pt x="4" y="303"/>
                  </a:lnTo>
                  <a:close/>
                </a:path>
              </a:pathLst>
            </a:custGeom>
            <a:solidFill>
              <a:srgbClr val="000000"/>
            </a:solidFill>
            <a:ln w="9525">
              <a:noFill/>
              <a:round/>
              <a:headEnd/>
              <a:tailEnd/>
            </a:ln>
          </p:spPr>
          <p:txBody>
            <a:bodyPr/>
            <a:lstStyle/>
            <a:p>
              <a:endParaRPr lang="fr-FR"/>
            </a:p>
          </p:txBody>
        </p:sp>
        <p:sp>
          <p:nvSpPr>
            <p:cNvPr id="151" name="Freeform 151"/>
            <p:cNvSpPr>
              <a:spLocks/>
            </p:cNvSpPr>
            <p:nvPr/>
          </p:nvSpPr>
          <p:spPr bwMode="auto">
            <a:xfrm>
              <a:off x="5049" y="2568"/>
              <a:ext cx="70" cy="30"/>
            </a:xfrm>
            <a:custGeom>
              <a:avLst/>
              <a:gdLst/>
              <a:ahLst/>
              <a:cxnLst>
                <a:cxn ang="0">
                  <a:pos x="153" y="66"/>
                </a:cxn>
                <a:cxn ang="0">
                  <a:pos x="79" y="0"/>
                </a:cxn>
                <a:cxn ang="0">
                  <a:pos x="78" y="1"/>
                </a:cxn>
                <a:cxn ang="0">
                  <a:pos x="73" y="5"/>
                </a:cxn>
                <a:cxn ang="0">
                  <a:pos x="68" y="11"/>
                </a:cxn>
                <a:cxn ang="0">
                  <a:pos x="58" y="18"/>
                </a:cxn>
                <a:cxn ang="0">
                  <a:pos x="47" y="26"/>
                </a:cxn>
                <a:cxn ang="0">
                  <a:pos x="33" y="33"/>
                </a:cxn>
                <a:cxn ang="0">
                  <a:pos x="18" y="40"/>
                </a:cxn>
                <a:cxn ang="0">
                  <a:pos x="0" y="45"/>
                </a:cxn>
                <a:cxn ang="0">
                  <a:pos x="0" y="46"/>
                </a:cxn>
                <a:cxn ang="0">
                  <a:pos x="2" y="47"/>
                </a:cxn>
                <a:cxn ang="0">
                  <a:pos x="5" y="49"/>
                </a:cxn>
                <a:cxn ang="0">
                  <a:pos x="12" y="53"/>
                </a:cxn>
                <a:cxn ang="0">
                  <a:pos x="20" y="56"/>
                </a:cxn>
                <a:cxn ang="0">
                  <a:pos x="33" y="60"/>
                </a:cxn>
                <a:cxn ang="0">
                  <a:pos x="49" y="63"/>
                </a:cxn>
                <a:cxn ang="0">
                  <a:pos x="70" y="66"/>
                </a:cxn>
                <a:cxn ang="0">
                  <a:pos x="72" y="66"/>
                </a:cxn>
                <a:cxn ang="0">
                  <a:pos x="79" y="68"/>
                </a:cxn>
                <a:cxn ang="0">
                  <a:pos x="88" y="69"/>
                </a:cxn>
                <a:cxn ang="0">
                  <a:pos x="101" y="69"/>
                </a:cxn>
                <a:cxn ang="0">
                  <a:pos x="114" y="70"/>
                </a:cxn>
                <a:cxn ang="0">
                  <a:pos x="128" y="70"/>
                </a:cxn>
                <a:cxn ang="0">
                  <a:pos x="141" y="69"/>
                </a:cxn>
                <a:cxn ang="0">
                  <a:pos x="153" y="66"/>
                </a:cxn>
              </a:cxnLst>
              <a:rect l="0" t="0" r="r" b="b"/>
              <a:pathLst>
                <a:path w="153" h="70">
                  <a:moveTo>
                    <a:pt x="153" y="66"/>
                  </a:moveTo>
                  <a:lnTo>
                    <a:pt x="79" y="0"/>
                  </a:lnTo>
                  <a:lnTo>
                    <a:pt x="78" y="1"/>
                  </a:lnTo>
                  <a:lnTo>
                    <a:pt x="73" y="5"/>
                  </a:lnTo>
                  <a:lnTo>
                    <a:pt x="68" y="11"/>
                  </a:lnTo>
                  <a:lnTo>
                    <a:pt x="58" y="18"/>
                  </a:lnTo>
                  <a:lnTo>
                    <a:pt x="47" y="26"/>
                  </a:lnTo>
                  <a:lnTo>
                    <a:pt x="33" y="33"/>
                  </a:lnTo>
                  <a:lnTo>
                    <a:pt x="18" y="40"/>
                  </a:lnTo>
                  <a:lnTo>
                    <a:pt x="0" y="45"/>
                  </a:lnTo>
                  <a:lnTo>
                    <a:pt x="0" y="46"/>
                  </a:lnTo>
                  <a:lnTo>
                    <a:pt x="2" y="47"/>
                  </a:lnTo>
                  <a:lnTo>
                    <a:pt x="5" y="49"/>
                  </a:lnTo>
                  <a:lnTo>
                    <a:pt x="12" y="53"/>
                  </a:lnTo>
                  <a:lnTo>
                    <a:pt x="20" y="56"/>
                  </a:lnTo>
                  <a:lnTo>
                    <a:pt x="33" y="60"/>
                  </a:lnTo>
                  <a:lnTo>
                    <a:pt x="49" y="63"/>
                  </a:lnTo>
                  <a:lnTo>
                    <a:pt x="70" y="66"/>
                  </a:lnTo>
                  <a:lnTo>
                    <a:pt x="72" y="66"/>
                  </a:lnTo>
                  <a:lnTo>
                    <a:pt x="79" y="68"/>
                  </a:lnTo>
                  <a:lnTo>
                    <a:pt x="88" y="69"/>
                  </a:lnTo>
                  <a:lnTo>
                    <a:pt x="101" y="69"/>
                  </a:lnTo>
                  <a:lnTo>
                    <a:pt x="114" y="70"/>
                  </a:lnTo>
                  <a:lnTo>
                    <a:pt x="128" y="70"/>
                  </a:lnTo>
                  <a:lnTo>
                    <a:pt x="141" y="69"/>
                  </a:lnTo>
                  <a:lnTo>
                    <a:pt x="153" y="66"/>
                  </a:lnTo>
                  <a:close/>
                </a:path>
              </a:pathLst>
            </a:custGeom>
            <a:solidFill>
              <a:srgbClr val="21BA00"/>
            </a:solidFill>
            <a:ln w="9525">
              <a:noFill/>
              <a:round/>
              <a:headEnd/>
              <a:tailEnd/>
            </a:ln>
          </p:spPr>
          <p:txBody>
            <a:bodyPr/>
            <a:lstStyle/>
            <a:p>
              <a:endParaRPr lang="fr-FR"/>
            </a:p>
          </p:txBody>
        </p:sp>
        <p:sp>
          <p:nvSpPr>
            <p:cNvPr id="152" name="Freeform 152"/>
            <p:cNvSpPr>
              <a:spLocks/>
            </p:cNvSpPr>
            <p:nvPr/>
          </p:nvSpPr>
          <p:spPr bwMode="auto">
            <a:xfrm>
              <a:off x="4998" y="2537"/>
              <a:ext cx="75" cy="38"/>
            </a:xfrm>
            <a:custGeom>
              <a:avLst/>
              <a:gdLst/>
              <a:ahLst/>
              <a:cxnLst>
                <a:cxn ang="0">
                  <a:pos x="167" y="58"/>
                </a:cxn>
                <a:cxn ang="0">
                  <a:pos x="86" y="89"/>
                </a:cxn>
                <a:cxn ang="0">
                  <a:pos x="84" y="88"/>
                </a:cxn>
                <a:cxn ang="0">
                  <a:pos x="78" y="83"/>
                </a:cxn>
                <a:cxn ang="0">
                  <a:pos x="69" y="76"/>
                </a:cxn>
                <a:cxn ang="0">
                  <a:pos x="57" y="67"/>
                </a:cxn>
                <a:cxn ang="0">
                  <a:pos x="45" y="55"/>
                </a:cxn>
                <a:cxn ang="0">
                  <a:pos x="30" y="40"/>
                </a:cxn>
                <a:cxn ang="0">
                  <a:pos x="15" y="21"/>
                </a:cxn>
                <a:cxn ang="0">
                  <a:pos x="0" y="0"/>
                </a:cxn>
                <a:cxn ang="0">
                  <a:pos x="147" y="15"/>
                </a:cxn>
                <a:cxn ang="0">
                  <a:pos x="167" y="58"/>
                </a:cxn>
              </a:cxnLst>
              <a:rect l="0" t="0" r="r" b="b"/>
              <a:pathLst>
                <a:path w="167" h="89">
                  <a:moveTo>
                    <a:pt x="167" y="58"/>
                  </a:moveTo>
                  <a:lnTo>
                    <a:pt x="86" y="89"/>
                  </a:lnTo>
                  <a:lnTo>
                    <a:pt x="84" y="88"/>
                  </a:lnTo>
                  <a:lnTo>
                    <a:pt x="78" y="83"/>
                  </a:lnTo>
                  <a:lnTo>
                    <a:pt x="69" y="76"/>
                  </a:lnTo>
                  <a:lnTo>
                    <a:pt x="57" y="67"/>
                  </a:lnTo>
                  <a:lnTo>
                    <a:pt x="45" y="55"/>
                  </a:lnTo>
                  <a:lnTo>
                    <a:pt x="30" y="40"/>
                  </a:lnTo>
                  <a:lnTo>
                    <a:pt x="15" y="21"/>
                  </a:lnTo>
                  <a:lnTo>
                    <a:pt x="0" y="0"/>
                  </a:lnTo>
                  <a:lnTo>
                    <a:pt x="147" y="15"/>
                  </a:lnTo>
                  <a:lnTo>
                    <a:pt x="167" y="58"/>
                  </a:lnTo>
                  <a:close/>
                </a:path>
              </a:pathLst>
            </a:custGeom>
            <a:solidFill>
              <a:srgbClr val="21BA00"/>
            </a:solidFill>
            <a:ln w="9525">
              <a:noFill/>
              <a:round/>
              <a:headEnd/>
              <a:tailEnd/>
            </a:ln>
          </p:spPr>
          <p:txBody>
            <a:bodyPr/>
            <a:lstStyle/>
            <a:p>
              <a:endParaRPr lang="fr-FR"/>
            </a:p>
          </p:txBody>
        </p:sp>
        <p:sp>
          <p:nvSpPr>
            <p:cNvPr id="153" name="Freeform 153"/>
            <p:cNvSpPr>
              <a:spLocks/>
            </p:cNvSpPr>
            <p:nvPr/>
          </p:nvSpPr>
          <p:spPr bwMode="auto">
            <a:xfrm>
              <a:off x="4985" y="2490"/>
              <a:ext cx="66" cy="40"/>
            </a:xfrm>
            <a:custGeom>
              <a:avLst/>
              <a:gdLst/>
              <a:ahLst/>
              <a:cxnLst>
                <a:cxn ang="0">
                  <a:pos x="145" y="93"/>
                </a:cxn>
                <a:cxn ang="0">
                  <a:pos x="82" y="13"/>
                </a:cxn>
                <a:cxn ang="0">
                  <a:pos x="1" y="0"/>
                </a:cxn>
                <a:cxn ang="0">
                  <a:pos x="0" y="7"/>
                </a:cxn>
                <a:cxn ang="0">
                  <a:pos x="0" y="24"/>
                </a:cxn>
                <a:cxn ang="0">
                  <a:pos x="5" y="48"/>
                </a:cxn>
                <a:cxn ang="0">
                  <a:pos x="18" y="77"/>
                </a:cxn>
                <a:cxn ang="0">
                  <a:pos x="145" y="93"/>
                </a:cxn>
              </a:cxnLst>
              <a:rect l="0" t="0" r="r" b="b"/>
              <a:pathLst>
                <a:path w="145" h="93">
                  <a:moveTo>
                    <a:pt x="145" y="93"/>
                  </a:moveTo>
                  <a:lnTo>
                    <a:pt x="82" y="13"/>
                  </a:lnTo>
                  <a:lnTo>
                    <a:pt x="1" y="0"/>
                  </a:lnTo>
                  <a:lnTo>
                    <a:pt x="0" y="7"/>
                  </a:lnTo>
                  <a:lnTo>
                    <a:pt x="0" y="24"/>
                  </a:lnTo>
                  <a:lnTo>
                    <a:pt x="5" y="48"/>
                  </a:lnTo>
                  <a:lnTo>
                    <a:pt x="18" y="77"/>
                  </a:lnTo>
                  <a:lnTo>
                    <a:pt x="145" y="93"/>
                  </a:lnTo>
                  <a:close/>
                </a:path>
              </a:pathLst>
            </a:custGeom>
            <a:solidFill>
              <a:srgbClr val="21BA00"/>
            </a:solidFill>
            <a:ln w="9525">
              <a:noFill/>
              <a:round/>
              <a:headEnd/>
              <a:tailEnd/>
            </a:ln>
          </p:spPr>
          <p:txBody>
            <a:bodyPr/>
            <a:lstStyle/>
            <a:p>
              <a:endParaRPr lang="fr-FR"/>
            </a:p>
          </p:txBody>
        </p:sp>
        <p:sp>
          <p:nvSpPr>
            <p:cNvPr id="154" name="Freeform 154"/>
            <p:cNvSpPr>
              <a:spLocks/>
            </p:cNvSpPr>
            <p:nvPr/>
          </p:nvSpPr>
          <p:spPr bwMode="auto">
            <a:xfrm>
              <a:off x="4979" y="2437"/>
              <a:ext cx="31" cy="41"/>
            </a:xfrm>
            <a:custGeom>
              <a:avLst/>
              <a:gdLst/>
              <a:ahLst/>
              <a:cxnLst>
                <a:cxn ang="0">
                  <a:pos x="70" y="95"/>
                </a:cxn>
                <a:cxn ang="0">
                  <a:pos x="10" y="0"/>
                </a:cxn>
                <a:cxn ang="0">
                  <a:pos x="7" y="8"/>
                </a:cxn>
                <a:cxn ang="0">
                  <a:pos x="3" y="26"/>
                </a:cxn>
                <a:cxn ang="0">
                  <a:pos x="0" y="53"/>
                </a:cxn>
                <a:cxn ang="0">
                  <a:pos x="3" y="79"/>
                </a:cxn>
                <a:cxn ang="0">
                  <a:pos x="4" y="80"/>
                </a:cxn>
                <a:cxn ang="0">
                  <a:pos x="6" y="82"/>
                </a:cxn>
                <a:cxn ang="0">
                  <a:pos x="11" y="85"/>
                </a:cxn>
                <a:cxn ang="0">
                  <a:pos x="18" y="88"/>
                </a:cxn>
                <a:cxn ang="0">
                  <a:pos x="26" y="92"/>
                </a:cxn>
                <a:cxn ang="0">
                  <a:pos x="37" y="94"/>
                </a:cxn>
                <a:cxn ang="0">
                  <a:pos x="52" y="95"/>
                </a:cxn>
                <a:cxn ang="0">
                  <a:pos x="70" y="95"/>
                </a:cxn>
              </a:cxnLst>
              <a:rect l="0" t="0" r="r" b="b"/>
              <a:pathLst>
                <a:path w="70" h="95">
                  <a:moveTo>
                    <a:pt x="70" y="95"/>
                  </a:moveTo>
                  <a:lnTo>
                    <a:pt x="10" y="0"/>
                  </a:lnTo>
                  <a:lnTo>
                    <a:pt x="7" y="8"/>
                  </a:lnTo>
                  <a:lnTo>
                    <a:pt x="3" y="26"/>
                  </a:lnTo>
                  <a:lnTo>
                    <a:pt x="0" y="53"/>
                  </a:lnTo>
                  <a:lnTo>
                    <a:pt x="3" y="79"/>
                  </a:lnTo>
                  <a:lnTo>
                    <a:pt x="4" y="80"/>
                  </a:lnTo>
                  <a:lnTo>
                    <a:pt x="6" y="82"/>
                  </a:lnTo>
                  <a:lnTo>
                    <a:pt x="11" y="85"/>
                  </a:lnTo>
                  <a:lnTo>
                    <a:pt x="18" y="88"/>
                  </a:lnTo>
                  <a:lnTo>
                    <a:pt x="26" y="92"/>
                  </a:lnTo>
                  <a:lnTo>
                    <a:pt x="37" y="94"/>
                  </a:lnTo>
                  <a:lnTo>
                    <a:pt x="52" y="95"/>
                  </a:lnTo>
                  <a:lnTo>
                    <a:pt x="70" y="95"/>
                  </a:lnTo>
                  <a:close/>
                </a:path>
              </a:pathLst>
            </a:custGeom>
            <a:solidFill>
              <a:srgbClr val="21BA00"/>
            </a:solidFill>
            <a:ln w="9525">
              <a:noFill/>
              <a:round/>
              <a:headEnd/>
              <a:tailEnd/>
            </a:ln>
          </p:spPr>
          <p:txBody>
            <a:bodyPr/>
            <a:lstStyle/>
            <a:p>
              <a:endParaRPr lang="fr-FR"/>
            </a:p>
          </p:txBody>
        </p:sp>
        <p:sp>
          <p:nvSpPr>
            <p:cNvPr id="155" name="Freeform 155"/>
            <p:cNvSpPr>
              <a:spLocks/>
            </p:cNvSpPr>
            <p:nvPr/>
          </p:nvSpPr>
          <p:spPr bwMode="auto">
            <a:xfrm>
              <a:off x="4983" y="2414"/>
              <a:ext cx="51" cy="67"/>
            </a:xfrm>
            <a:custGeom>
              <a:avLst/>
              <a:gdLst/>
              <a:ahLst/>
              <a:cxnLst>
                <a:cxn ang="0">
                  <a:pos x="104" y="156"/>
                </a:cxn>
                <a:cxn ang="0">
                  <a:pos x="0" y="0"/>
                </a:cxn>
                <a:cxn ang="0">
                  <a:pos x="3" y="1"/>
                </a:cxn>
                <a:cxn ang="0">
                  <a:pos x="13" y="4"/>
                </a:cxn>
                <a:cxn ang="0">
                  <a:pos x="28" y="10"/>
                </a:cxn>
                <a:cxn ang="0">
                  <a:pos x="47" y="17"/>
                </a:cxn>
                <a:cxn ang="0">
                  <a:pos x="66" y="25"/>
                </a:cxn>
                <a:cxn ang="0">
                  <a:pos x="84" y="34"/>
                </a:cxn>
                <a:cxn ang="0">
                  <a:pos x="100" y="45"/>
                </a:cxn>
                <a:cxn ang="0">
                  <a:pos x="111" y="55"/>
                </a:cxn>
                <a:cxn ang="0">
                  <a:pos x="111" y="63"/>
                </a:cxn>
                <a:cxn ang="0">
                  <a:pos x="110" y="84"/>
                </a:cxn>
                <a:cxn ang="0">
                  <a:pos x="108" y="116"/>
                </a:cxn>
                <a:cxn ang="0">
                  <a:pos x="104" y="156"/>
                </a:cxn>
              </a:cxnLst>
              <a:rect l="0" t="0" r="r" b="b"/>
              <a:pathLst>
                <a:path w="111" h="156">
                  <a:moveTo>
                    <a:pt x="104" y="156"/>
                  </a:moveTo>
                  <a:lnTo>
                    <a:pt x="0" y="0"/>
                  </a:lnTo>
                  <a:lnTo>
                    <a:pt x="3" y="1"/>
                  </a:lnTo>
                  <a:lnTo>
                    <a:pt x="13" y="4"/>
                  </a:lnTo>
                  <a:lnTo>
                    <a:pt x="28" y="10"/>
                  </a:lnTo>
                  <a:lnTo>
                    <a:pt x="47" y="17"/>
                  </a:lnTo>
                  <a:lnTo>
                    <a:pt x="66" y="25"/>
                  </a:lnTo>
                  <a:lnTo>
                    <a:pt x="84" y="34"/>
                  </a:lnTo>
                  <a:lnTo>
                    <a:pt x="100" y="45"/>
                  </a:lnTo>
                  <a:lnTo>
                    <a:pt x="111" y="55"/>
                  </a:lnTo>
                  <a:lnTo>
                    <a:pt x="111" y="63"/>
                  </a:lnTo>
                  <a:lnTo>
                    <a:pt x="110" y="84"/>
                  </a:lnTo>
                  <a:lnTo>
                    <a:pt x="108" y="116"/>
                  </a:lnTo>
                  <a:lnTo>
                    <a:pt x="104" y="156"/>
                  </a:lnTo>
                  <a:close/>
                </a:path>
              </a:pathLst>
            </a:custGeom>
            <a:solidFill>
              <a:srgbClr val="21BA00"/>
            </a:solidFill>
            <a:ln w="9525">
              <a:noFill/>
              <a:round/>
              <a:headEnd/>
              <a:tailEnd/>
            </a:ln>
          </p:spPr>
          <p:txBody>
            <a:bodyPr/>
            <a:lstStyle/>
            <a:p>
              <a:endParaRPr lang="fr-FR"/>
            </a:p>
          </p:txBody>
        </p:sp>
        <p:sp>
          <p:nvSpPr>
            <p:cNvPr id="156" name="Freeform 156"/>
            <p:cNvSpPr>
              <a:spLocks/>
            </p:cNvSpPr>
            <p:nvPr/>
          </p:nvSpPr>
          <p:spPr bwMode="auto">
            <a:xfrm>
              <a:off x="5041" y="2447"/>
              <a:ext cx="35" cy="79"/>
            </a:xfrm>
            <a:custGeom>
              <a:avLst/>
              <a:gdLst/>
              <a:ahLst/>
              <a:cxnLst>
                <a:cxn ang="0">
                  <a:pos x="0" y="119"/>
                </a:cxn>
                <a:cxn ang="0">
                  <a:pos x="16" y="0"/>
                </a:cxn>
                <a:cxn ang="0">
                  <a:pos x="17" y="1"/>
                </a:cxn>
                <a:cxn ang="0">
                  <a:pos x="21" y="3"/>
                </a:cxn>
                <a:cxn ang="0">
                  <a:pos x="28" y="9"/>
                </a:cxn>
                <a:cxn ang="0">
                  <a:pos x="36" y="16"/>
                </a:cxn>
                <a:cxn ang="0">
                  <a:pos x="46" y="25"/>
                </a:cxn>
                <a:cxn ang="0">
                  <a:pos x="56" y="37"/>
                </a:cxn>
                <a:cxn ang="0">
                  <a:pos x="65" y="51"/>
                </a:cxn>
                <a:cxn ang="0">
                  <a:pos x="76" y="67"/>
                </a:cxn>
                <a:cxn ang="0">
                  <a:pos x="47" y="182"/>
                </a:cxn>
                <a:cxn ang="0">
                  <a:pos x="0" y="119"/>
                </a:cxn>
              </a:cxnLst>
              <a:rect l="0" t="0" r="r" b="b"/>
              <a:pathLst>
                <a:path w="76" h="182">
                  <a:moveTo>
                    <a:pt x="0" y="119"/>
                  </a:moveTo>
                  <a:lnTo>
                    <a:pt x="16" y="0"/>
                  </a:lnTo>
                  <a:lnTo>
                    <a:pt x="17" y="1"/>
                  </a:lnTo>
                  <a:lnTo>
                    <a:pt x="21" y="3"/>
                  </a:lnTo>
                  <a:lnTo>
                    <a:pt x="28" y="9"/>
                  </a:lnTo>
                  <a:lnTo>
                    <a:pt x="36" y="16"/>
                  </a:lnTo>
                  <a:lnTo>
                    <a:pt x="46" y="25"/>
                  </a:lnTo>
                  <a:lnTo>
                    <a:pt x="56" y="37"/>
                  </a:lnTo>
                  <a:lnTo>
                    <a:pt x="65" y="51"/>
                  </a:lnTo>
                  <a:lnTo>
                    <a:pt x="76" y="67"/>
                  </a:lnTo>
                  <a:lnTo>
                    <a:pt x="47" y="182"/>
                  </a:lnTo>
                  <a:lnTo>
                    <a:pt x="0" y="119"/>
                  </a:lnTo>
                  <a:close/>
                </a:path>
              </a:pathLst>
            </a:custGeom>
            <a:solidFill>
              <a:srgbClr val="21BA00"/>
            </a:solidFill>
            <a:ln w="9525">
              <a:noFill/>
              <a:round/>
              <a:headEnd/>
              <a:tailEnd/>
            </a:ln>
          </p:spPr>
          <p:txBody>
            <a:bodyPr/>
            <a:lstStyle/>
            <a:p>
              <a:endParaRPr lang="fr-FR"/>
            </a:p>
          </p:txBody>
        </p:sp>
        <p:sp>
          <p:nvSpPr>
            <p:cNvPr id="157" name="Freeform 157"/>
            <p:cNvSpPr>
              <a:spLocks/>
            </p:cNvSpPr>
            <p:nvPr/>
          </p:nvSpPr>
          <p:spPr bwMode="auto">
            <a:xfrm>
              <a:off x="5076" y="2497"/>
              <a:ext cx="53" cy="89"/>
            </a:xfrm>
            <a:custGeom>
              <a:avLst/>
              <a:gdLst/>
              <a:ahLst/>
              <a:cxnLst>
                <a:cxn ang="0">
                  <a:pos x="0" y="96"/>
                </a:cxn>
                <a:cxn ang="0">
                  <a:pos x="19" y="0"/>
                </a:cxn>
                <a:cxn ang="0">
                  <a:pos x="23" y="5"/>
                </a:cxn>
                <a:cxn ang="0">
                  <a:pos x="30" y="18"/>
                </a:cxn>
                <a:cxn ang="0">
                  <a:pos x="42" y="39"/>
                </a:cxn>
                <a:cxn ang="0">
                  <a:pos x="56" y="66"/>
                </a:cxn>
                <a:cxn ang="0">
                  <a:pos x="72" y="97"/>
                </a:cxn>
                <a:cxn ang="0">
                  <a:pos x="87" y="129"/>
                </a:cxn>
                <a:cxn ang="0">
                  <a:pos x="102" y="162"/>
                </a:cxn>
                <a:cxn ang="0">
                  <a:pos x="115" y="195"/>
                </a:cxn>
                <a:cxn ang="0">
                  <a:pos x="115" y="205"/>
                </a:cxn>
                <a:cxn ang="0">
                  <a:pos x="0" y="96"/>
                </a:cxn>
              </a:cxnLst>
              <a:rect l="0" t="0" r="r" b="b"/>
              <a:pathLst>
                <a:path w="115" h="205">
                  <a:moveTo>
                    <a:pt x="0" y="96"/>
                  </a:moveTo>
                  <a:lnTo>
                    <a:pt x="19" y="0"/>
                  </a:lnTo>
                  <a:lnTo>
                    <a:pt x="23" y="5"/>
                  </a:lnTo>
                  <a:lnTo>
                    <a:pt x="30" y="18"/>
                  </a:lnTo>
                  <a:lnTo>
                    <a:pt x="42" y="39"/>
                  </a:lnTo>
                  <a:lnTo>
                    <a:pt x="56" y="66"/>
                  </a:lnTo>
                  <a:lnTo>
                    <a:pt x="72" y="97"/>
                  </a:lnTo>
                  <a:lnTo>
                    <a:pt x="87" y="129"/>
                  </a:lnTo>
                  <a:lnTo>
                    <a:pt x="102" y="162"/>
                  </a:lnTo>
                  <a:lnTo>
                    <a:pt x="115" y="195"/>
                  </a:lnTo>
                  <a:lnTo>
                    <a:pt x="115" y="205"/>
                  </a:lnTo>
                  <a:lnTo>
                    <a:pt x="0" y="96"/>
                  </a:lnTo>
                  <a:close/>
                </a:path>
              </a:pathLst>
            </a:custGeom>
            <a:solidFill>
              <a:srgbClr val="21BA00"/>
            </a:solidFill>
            <a:ln w="9525">
              <a:noFill/>
              <a:round/>
              <a:headEnd/>
              <a:tailEnd/>
            </a:ln>
          </p:spPr>
          <p:txBody>
            <a:bodyPr/>
            <a:lstStyle/>
            <a:p>
              <a:endParaRPr lang="fr-FR"/>
            </a:p>
          </p:txBody>
        </p:sp>
        <p:sp>
          <p:nvSpPr>
            <p:cNvPr id="158" name="Freeform 158"/>
            <p:cNvSpPr>
              <a:spLocks/>
            </p:cNvSpPr>
            <p:nvPr/>
          </p:nvSpPr>
          <p:spPr bwMode="auto">
            <a:xfrm>
              <a:off x="5037" y="2391"/>
              <a:ext cx="50" cy="29"/>
            </a:xfrm>
            <a:custGeom>
              <a:avLst/>
              <a:gdLst/>
              <a:ahLst/>
              <a:cxnLst>
                <a:cxn ang="0">
                  <a:pos x="110" y="66"/>
                </a:cxn>
                <a:cxn ang="0">
                  <a:pos x="74" y="3"/>
                </a:cxn>
                <a:cxn ang="0">
                  <a:pos x="0" y="0"/>
                </a:cxn>
                <a:cxn ang="0">
                  <a:pos x="2" y="2"/>
                </a:cxn>
                <a:cxn ang="0">
                  <a:pos x="9" y="9"/>
                </a:cxn>
                <a:cxn ang="0">
                  <a:pos x="21" y="17"/>
                </a:cxn>
                <a:cxn ang="0">
                  <a:pos x="35" y="28"/>
                </a:cxn>
                <a:cxn ang="0">
                  <a:pos x="51" y="40"/>
                </a:cxn>
                <a:cxn ang="0">
                  <a:pos x="69" y="50"/>
                </a:cxn>
                <a:cxn ang="0">
                  <a:pos x="89" y="59"/>
                </a:cxn>
                <a:cxn ang="0">
                  <a:pos x="110" y="66"/>
                </a:cxn>
              </a:cxnLst>
              <a:rect l="0" t="0" r="r" b="b"/>
              <a:pathLst>
                <a:path w="110" h="66">
                  <a:moveTo>
                    <a:pt x="110" y="66"/>
                  </a:moveTo>
                  <a:lnTo>
                    <a:pt x="74" y="3"/>
                  </a:lnTo>
                  <a:lnTo>
                    <a:pt x="0" y="0"/>
                  </a:lnTo>
                  <a:lnTo>
                    <a:pt x="2" y="2"/>
                  </a:lnTo>
                  <a:lnTo>
                    <a:pt x="9" y="9"/>
                  </a:lnTo>
                  <a:lnTo>
                    <a:pt x="21" y="17"/>
                  </a:lnTo>
                  <a:lnTo>
                    <a:pt x="35" y="28"/>
                  </a:lnTo>
                  <a:lnTo>
                    <a:pt x="51" y="40"/>
                  </a:lnTo>
                  <a:lnTo>
                    <a:pt x="69" y="50"/>
                  </a:lnTo>
                  <a:lnTo>
                    <a:pt x="89" y="59"/>
                  </a:lnTo>
                  <a:lnTo>
                    <a:pt x="110" y="66"/>
                  </a:lnTo>
                  <a:close/>
                </a:path>
              </a:pathLst>
            </a:custGeom>
            <a:solidFill>
              <a:srgbClr val="21BA00"/>
            </a:solidFill>
            <a:ln w="9525">
              <a:noFill/>
              <a:round/>
              <a:headEnd/>
              <a:tailEnd/>
            </a:ln>
          </p:spPr>
          <p:txBody>
            <a:bodyPr/>
            <a:lstStyle/>
            <a:p>
              <a:endParaRPr lang="fr-FR"/>
            </a:p>
          </p:txBody>
        </p:sp>
        <p:sp>
          <p:nvSpPr>
            <p:cNvPr id="159" name="Freeform 159"/>
            <p:cNvSpPr>
              <a:spLocks/>
            </p:cNvSpPr>
            <p:nvPr/>
          </p:nvSpPr>
          <p:spPr bwMode="auto">
            <a:xfrm>
              <a:off x="5012" y="2352"/>
              <a:ext cx="51" cy="30"/>
            </a:xfrm>
            <a:custGeom>
              <a:avLst/>
              <a:gdLst/>
              <a:ahLst/>
              <a:cxnLst>
                <a:cxn ang="0">
                  <a:pos x="109" y="70"/>
                </a:cxn>
                <a:cxn ang="0">
                  <a:pos x="68" y="3"/>
                </a:cxn>
                <a:cxn ang="0">
                  <a:pos x="0" y="0"/>
                </a:cxn>
                <a:cxn ang="0">
                  <a:pos x="0" y="8"/>
                </a:cxn>
                <a:cxn ang="0">
                  <a:pos x="2" y="27"/>
                </a:cxn>
                <a:cxn ang="0">
                  <a:pos x="9" y="52"/>
                </a:cxn>
                <a:cxn ang="0">
                  <a:pos x="25" y="70"/>
                </a:cxn>
                <a:cxn ang="0">
                  <a:pos x="109" y="70"/>
                </a:cxn>
              </a:cxnLst>
              <a:rect l="0" t="0" r="r" b="b"/>
              <a:pathLst>
                <a:path w="109" h="70">
                  <a:moveTo>
                    <a:pt x="109" y="70"/>
                  </a:moveTo>
                  <a:lnTo>
                    <a:pt x="68" y="3"/>
                  </a:lnTo>
                  <a:lnTo>
                    <a:pt x="0" y="0"/>
                  </a:lnTo>
                  <a:lnTo>
                    <a:pt x="0" y="8"/>
                  </a:lnTo>
                  <a:lnTo>
                    <a:pt x="2" y="27"/>
                  </a:lnTo>
                  <a:lnTo>
                    <a:pt x="9" y="52"/>
                  </a:lnTo>
                  <a:lnTo>
                    <a:pt x="25" y="70"/>
                  </a:lnTo>
                  <a:lnTo>
                    <a:pt x="109" y="70"/>
                  </a:lnTo>
                  <a:close/>
                </a:path>
              </a:pathLst>
            </a:custGeom>
            <a:solidFill>
              <a:srgbClr val="21BA00"/>
            </a:solidFill>
            <a:ln w="9525">
              <a:noFill/>
              <a:round/>
              <a:headEnd/>
              <a:tailEnd/>
            </a:ln>
          </p:spPr>
          <p:txBody>
            <a:bodyPr/>
            <a:lstStyle/>
            <a:p>
              <a:endParaRPr lang="fr-FR"/>
            </a:p>
          </p:txBody>
        </p:sp>
        <p:sp>
          <p:nvSpPr>
            <p:cNvPr id="160" name="Freeform 160"/>
            <p:cNvSpPr>
              <a:spLocks/>
            </p:cNvSpPr>
            <p:nvPr/>
          </p:nvSpPr>
          <p:spPr bwMode="auto">
            <a:xfrm>
              <a:off x="5014" y="2322"/>
              <a:ext cx="22" cy="22"/>
            </a:xfrm>
            <a:custGeom>
              <a:avLst/>
              <a:gdLst/>
              <a:ahLst/>
              <a:cxnLst>
                <a:cxn ang="0">
                  <a:pos x="49" y="52"/>
                </a:cxn>
                <a:cxn ang="0">
                  <a:pos x="0" y="0"/>
                </a:cxn>
                <a:cxn ang="0">
                  <a:pos x="0" y="6"/>
                </a:cxn>
                <a:cxn ang="0">
                  <a:pos x="0" y="20"/>
                </a:cxn>
                <a:cxn ang="0">
                  <a:pos x="0" y="36"/>
                </a:cxn>
                <a:cxn ang="0">
                  <a:pos x="0" y="49"/>
                </a:cxn>
                <a:cxn ang="0">
                  <a:pos x="49" y="52"/>
                </a:cxn>
              </a:cxnLst>
              <a:rect l="0" t="0" r="r" b="b"/>
              <a:pathLst>
                <a:path w="49" h="52">
                  <a:moveTo>
                    <a:pt x="49" y="52"/>
                  </a:moveTo>
                  <a:lnTo>
                    <a:pt x="0" y="0"/>
                  </a:lnTo>
                  <a:lnTo>
                    <a:pt x="0" y="6"/>
                  </a:lnTo>
                  <a:lnTo>
                    <a:pt x="0" y="20"/>
                  </a:lnTo>
                  <a:lnTo>
                    <a:pt x="0" y="36"/>
                  </a:lnTo>
                  <a:lnTo>
                    <a:pt x="0" y="49"/>
                  </a:lnTo>
                  <a:lnTo>
                    <a:pt x="49" y="52"/>
                  </a:lnTo>
                  <a:close/>
                </a:path>
              </a:pathLst>
            </a:custGeom>
            <a:solidFill>
              <a:srgbClr val="21BA00"/>
            </a:solidFill>
            <a:ln w="9525">
              <a:noFill/>
              <a:round/>
              <a:headEnd/>
              <a:tailEnd/>
            </a:ln>
          </p:spPr>
          <p:txBody>
            <a:bodyPr/>
            <a:lstStyle/>
            <a:p>
              <a:endParaRPr lang="fr-FR"/>
            </a:p>
          </p:txBody>
        </p:sp>
        <p:sp>
          <p:nvSpPr>
            <p:cNvPr id="161" name="Freeform 161"/>
            <p:cNvSpPr>
              <a:spLocks/>
            </p:cNvSpPr>
            <p:nvPr/>
          </p:nvSpPr>
          <p:spPr bwMode="auto">
            <a:xfrm>
              <a:off x="5030" y="2319"/>
              <a:ext cx="31" cy="32"/>
            </a:xfrm>
            <a:custGeom>
              <a:avLst/>
              <a:gdLst/>
              <a:ahLst/>
              <a:cxnLst>
                <a:cxn ang="0">
                  <a:pos x="0" y="1"/>
                </a:cxn>
                <a:cxn ang="0">
                  <a:pos x="1" y="1"/>
                </a:cxn>
                <a:cxn ang="0">
                  <a:pos x="6" y="0"/>
                </a:cxn>
                <a:cxn ang="0">
                  <a:pos x="12" y="0"/>
                </a:cxn>
                <a:cxn ang="0">
                  <a:pos x="20" y="1"/>
                </a:cxn>
                <a:cxn ang="0">
                  <a:pos x="30" y="4"/>
                </a:cxn>
                <a:cxn ang="0">
                  <a:pos x="42" y="9"/>
                </a:cxn>
                <a:cxn ang="0">
                  <a:pos x="54" y="17"/>
                </a:cxn>
                <a:cxn ang="0">
                  <a:pos x="67" y="30"/>
                </a:cxn>
                <a:cxn ang="0">
                  <a:pos x="64" y="72"/>
                </a:cxn>
                <a:cxn ang="0">
                  <a:pos x="61" y="70"/>
                </a:cxn>
                <a:cxn ang="0">
                  <a:pos x="56" y="63"/>
                </a:cxn>
                <a:cxn ang="0">
                  <a:pos x="47" y="54"/>
                </a:cxn>
                <a:cxn ang="0">
                  <a:pos x="37" y="41"/>
                </a:cxn>
                <a:cxn ang="0">
                  <a:pos x="27" y="30"/>
                </a:cxn>
                <a:cxn ang="0">
                  <a:pos x="16" y="18"/>
                </a:cxn>
                <a:cxn ang="0">
                  <a:pos x="7" y="8"/>
                </a:cxn>
                <a:cxn ang="0">
                  <a:pos x="0" y="1"/>
                </a:cxn>
              </a:cxnLst>
              <a:rect l="0" t="0" r="r" b="b"/>
              <a:pathLst>
                <a:path w="67" h="72">
                  <a:moveTo>
                    <a:pt x="0" y="1"/>
                  </a:moveTo>
                  <a:lnTo>
                    <a:pt x="1" y="1"/>
                  </a:lnTo>
                  <a:lnTo>
                    <a:pt x="6" y="0"/>
                  </a:lnTo>
                  <a:lnTo>
                    <a:pt x="12" y="0"/>
                  </a:lnTo>
                  <a:lnTo>
                    <a:pt x="20" y="1"/>
                  </a:lnTo>
                  <a:lnTo>
                    <a:pt x="30" y="4"/>
                  </a:lnTo>
                  <a:lnTo>
                    <a:pt x="42" y="9"/>
                  </a:lnTo>
                  <a:lnTo>
                    <a:pt x="54" y="17"/>
                  </a:lnTo>
                  <a:lnTo>
                    <a:pt x="67" y="30"/>
                  </a:lnTo>
                  <a:lnTo>
                    <a:pt x="64" y="72"/>
                  </a:lnTo>
                  <a:lnTo>
                    <a:pt x="61" y="70"/>
                  </a:lnTo>
                  <a:lnTo>
                    <a:pt x="56" y="63"/>
                  </a:lnTo>
                  <a:lnTo>
                    <a:pt x="47" y="54"/>
                  </a:lnTo>
                  <a:lnTo>
                    <a:pt x="37" y="41"/>
                  </a:lnTo>
                  <a:lnTo>
                    <a:pt x="27" y="30"/>
                  </a:lnTo>
                  <a:lnTo>
                    <a:pt x="16" y="18"/>
                  </a:lnTo>
                  <a:lnTo>
                    <a:pt x="7" y="8"/>
                  </a:lnTo>
                  <a:lnTo>
                    <a:pt x="0" y="1"/>
                  </a:lnTo>
                  <a:close/>
                </a:path>
              </a:pathLst>
            </a:custGeom>
            <a:solidFill>
              <a:srgbClr val="21BA00"/>
            </a:solidFill>
            <a:ln w="9525">
              <a:noFill/>
              <a:round/>
              <a:headEnd/>
              <a:tailEnd/>
            </a:ln>
          </p:spPr>
          <p:txBody>
            <a:bodyPr/>
            <a:lstStyle/>
            <a:p>
              <a:endParaRPr lang="fr-FR"/>
            </a:p>
          </p:txBody>
        </p:sp>
        <p:sp>
          <p:nvSpPr>
            <p:cNvPr id="162" name="Freeform 162"/>
            <p:cNvSpPr>
              <a:spLocks/>
            </p:cNvSpPr>
            <p:nvPr/>
          </p:nvSpPr>
          <p:spPr bwMode="auto">
            <a:xfrm>
              <a:off x="5072" y="2348"/>
              <a:ext cx="20" cy="62"/>
            </a:xfrm>
            <a:custGeom>
              <a:avLst/>
              <a:gdLst/>
              <a:ahLst/>
              <a:cxnLst>
                <a:cxn ang="0">
                  <a:pos x="0" y="0"/>
                </a:cxn>
                <a:cxn ang="0">
                  <a:pos x="0" y="57"/>
                </a:cxn>
                <a:cxn ang="0">
                  <a:pos x="45" y="143"/>
                </a:cxn>
                <a:cxn ang="0">
                  <a:pos x="45" y="140"/>
                </a:cxn>
                <a:cxn ang="0">
                  <a:pos x="44" y="130"/>
                </a:cxn>
                <a:cxn ang="0">
                  <a:pos x="41" y="115"/>
                </a:cxn>
                <a:cxn ang="0">
                  <a:pos x="37" y="95"/>
                </a:cxn>
                <a:cxn ang="0">
                  <a:pos x="31" y="73"/>
                </a:cxn>
                <a:cxn ang="0">
                  <a:pos x="23" y="49"/>
                </a:cxn>
                <a:cxn ang="0">
                  <a:pos x="13" y="24"/>
                </a:cxn>
                <a:cxn ang="0">
                  <a:pos x="0" y="0"/>
                </a:cxn>
              </a:cxnLst>
              <a:rect l="0" t="0" r="r" b="b"/>
              <a:pathLst>
                <a:path w="45" h="143">
                  <a:moveTo>
                    <a:pt x="0" y="0"/>
                  </a:moveTo>
                  <a:lnTo>
                    <a:pt x="0" y="57"/>
                  </a:lnTo>
                  <a:lnTo>
                    <a:pt x="45" y="143"/>
                  </a:lnTo>
                  <a:lnTo>
                    <a:pt x="45" y="140"/>
                  </a:lnTo>
                  <a:lnTo>
                    <a:pt x="44" y="130"/>
                  </a:lnTo>
                  <a:lnTo>
                    <a:pt x="41" y="115"/>
                  </a:lnTo>
                  <a:lnTo>
                    <a:pt x="37" y="95"/>
                  </a:lnTo>
                  <a:lnTo>
                    <a:pt x="31" y="73"/>
                  </a:lnTo>
                  <a:lnTo>
                    <a:pt x="23" y="49"/>
                  </a:lnTo>
                  <a:lnTo>
                    <a:pt x="13" y="24"/>
                  </a:lnTo>
                  <a:lnTo>
                    <a:pt x="0" y="0"/>
                  </a:lnTo>
                  <a:close/>
                </a:path>
              </a:pathLst>
            </a:custGeom>
            <a:solidFill>
              <a:srgbClr val="21BA00"/>
            </a:solidFill>
            <a:ln w="9525">
              <a:noFill/>
              <a:round/>
              <a:headEnd/>
              <a:tailEnd/>
            </a:ln>
          </p:spPr>
          <p:txBody>
            <a:bodyPr/>
            <a:lstStyle/>
            <a:p>
              <a:endParaRPr lang="fr-FR"/>
            </a:p>
          </p:txBody>
        </p:sp>
        <p:sp>
          <p:nvSpPr>
            <p:cNvPr id="163" name="Freeform 163"/>
            <p:cNvSpPr>
              <a:spLocks/>
            </p:cNvSpPr>
            <p:nvPr/>
          </p:nvSpPr>
          <p:spPr bwMode="auto">
            <a:xfrm>
              <a:off x="5115" y="2469"/>
              <a:ext cx="37" cy="85"/>
            </a:xfrm>
            <a:custGeom>
              <a:avLst/>
              <a:gdLst/>
              <a:ahLst/>
              <a:cxnLst>
                <a:cxn ang="0">
                  <a:pos x="82" y="198"/>
                </a:cxn>
                <a:cxn ang="0">
                  <a:pos x="72" y="74"/>
                </a:cxn>
                <a:cxn ang="0">
                  <a:pos x="5" y="0"/>
                </a:cxn>
                <a:cxn ang="0">
                  <a:pos x="4" y="11"/>
                </a:cxn>
                <a:cxn ang="0">
                  <a:pos x="2" y="35"/>
                </a:cxn>
                <a:cxn ang="0">
                  <a:pos x="0" y="65"/>
                </a:cxn>
                <a:cxn ang="0">
                  <a:pos x="2" y="89"/>
                </a:cxn>
                <a:cxn ang="0">
                  <a:pos x="82" y="198"/>
                </a:cxn>
              </a:cxnLst>
              <a:rect l="0" t="0" r="r" b="b"/>
              <a:pathLst>
                <a:path w="82" h="198">
                  <a:moveTo>
                    <a:pt x="82" y="198"/>
                  </a:moveTo>
                  <a:lnTo>
                    <a:pt x="72" y="74"/>
                  </a:lnTo>
                  <a:lnTo>
                    <a:pt x="5" y="0"/>
                  </a:lnTo>
                  <a:lnTo>
                    <a:pt x="4" y="11"/>
                  </a:lnTo>
                  <a:lnTo>
                    <a:pt x="2" y="35"/>
                  </a:lnTo>
                  <a:lnTo>
                    <a:pt x="0" y="65"/>
                  </a:lnTo>
                  <a:lnTo>
                    <a:pt x="2" y="89"/>
                  </a:lnTo>
                  <a:lnTo>
                    <a:pt x="82" y="198"/>
                  </a:lnTo>
                  <a:close/>
                </a:path>
              </a:pathLst>
            </a:custGeom>
            <a:solidFill>
              <a:srgbClr val="21BA00"/>
            </a:solidFill>
            <a:ln w="9525">
              <a:noFill/>
              <a:round/>
              <a:headEnd/>
              <a:tailEnd/>
            </a:ln>
          </p:spPr>
          <p:txBody>
            <a:bodyPr/>
            <a:lstStyle/>
            <a:p>
              <a:endParaRPr lang="fr-FR"/>
            </a:p>
          </p:txBody>
        </p:sp>
        <p:sp>
          <p:nvSpPr>
            <p:cNvPr id="164" name="Freeform 164"/>
            <p:cNvSpPr>
              <a:spLocks/>
            </p:cNvSpPr>
            <p:nvPr/>
          </p:nvSpPr>
          <p:spPr bwMode="auto">
            <a:xfrm>
              <a:off x="5123" y="2423"/>
              <a:ext cx="32" cy="55"/>
            </a:xfrm>
            <a:custGeom>
              <a:avLst/>
              <a:gdLst/>
              <a:ahLst/>
              <a:cxnLst>
                <a:cxn ang="0">
                  <a:pos x="67" y="128"/>
                </a:cxn>
                <a:cxn ang="0">
                  <a:pos x="69" y="77"/>
                </a:cxn>
                <a:cxn ang="0">
                  <a:pos x="23" y="0"/>
                </a:cxn>
                <a:cxn ang="0">
                  <a:pos x="20" y="4"/>
                </a:cxn>
                <a:cxn ang="0">
                  <a:pos x="11" y="16"/>
                </a:cxn>
                <a:cxn ang="0">
                  <a:pos x="2" y="39"/>
                </a:cxn>
                <a:cxn ang="0">
                  <a:pos x="0" y="74"/>
                </a:cxn>
                <a:cxn ang="0">
                  <a:pos x="67" y="128"/>
                </a:cxn>
              </a:cxnLst>
              <a:rect l="0" t="0" r="r" b="b"/>
              <a:pathLst>
                <a:path w="69" h="128">
                  <a:moveTo>
                    <a:pt x="67" y="128"/>
                  </a:moveTo>
                  <a:lnTo>
                    <a:pt x="69" y="77"/>
                  </a:lnTo>
                  <a:lnTo>
                    <a:pt x="23" y="0"/>
                  </a:lnTo>
                  <a:lnTo>
                    <a:pt x="20" y="4"/>
                  </a:lnTo>
                  <a:lnTo>
                    <a:pt x="11" y="16"/>
                  </a:lnTo>
                  <a:lnTo>
                    <a:pt x="2" y="39"/>
                  </a:lnTo>
                  <a:lnTo>
                    <a:pt x="0" y="74"/>
                  </a:lnTo>
                  <a:lnTo>
                    <a:pt x="67" y="128"/>
                  </a:lnTo>
                  <a:close/>
                </a:path>
              </a:pathLst>
            </a:custGeom>
            <a:solidFill>
              <a:srgbClr val="21BA00"/>
            </a:solidFill>
            <a:ln w="9525">
              <a:noFill/>
              <a:round/>
              <a:headEnd/>
              <a:tailEnd/>
            </a:ln>
          </p:spPr>
          <p:txBody>
            <a:bodyPr/>
            <a:lstStyle/>
            <a:p>
              <a:endParaRPr lang="fr-FR"/>
            </a:p>
          </p:txBody>
        </p:sp>
        <p:sp>
          <p:nvSpPr>
            <p:cNvPr id="165" name="Freeform 165"/>
            <p:cNvSpPr>
              <a:spLocks/>
            </p:cNvSpPr>
            <p:nvPr/>
          </p:nvSpPr>
          <p:spPr bwMode="auto">
            <a:xfrm>
              <a:off x="5139" y="2368"/>
              <a:ext cx="19" cy="59"/>
            </a:xfrm>
            <a:custGeom>
              <a:avLst/>
              <a:gdLst/>
              <a:ahLst/>
              <a:cxnLst>
                <a:cxn ang="0">
                  <a:pos x="32" y="138"/>
                </a:cxn>
                <a:cxn ang="0">
                  <a:pos x="41" y="0"/>
                </a:cxn>
                <a:cxn ang="0">
                  <a:pos x="40" y="2"/>
                </a:cxn>
                <a:cxn ang="0">
                  <a:pos x="35" y="6"/>
                </a:cxn>
                <a:cxn ang="0">
                  <a:pos x="29" y="13"/>
                </a:cxn>
                <a:cxn ang="0">
                  <a:pos x="22" y="25"/>
                </a:cxn>
                <a:cxn ang="0">
                  <a:pos x="15" y="38"/>
                </a:cxn>
                <a:cxn ang="0">
                  <a:pos x="8" y="57"/>
                </a:cxn>
                <a:cxn ang="0">
                  <a:pos x="2" y="80"/>
                </a:cxn>
                <a:cxn ang="0">
                  <a:pos x="0" y="106"/>
                </a:cxn>
                <a:cxn ang="0">
                  <a:pos x="32" y="138"/>
                </a:cxn>
              </a:cxnLst>
              <a:rect l="0" t="0" r="r" b="b"/>
              <a:pathLst>
                <a:path w="41" h="138">
                  <a:moveTo>
                    <a:pt x="32" y="138"/>
                  </a:moveTo>
                  <a:lnTo>
                    <a:pt x="41" y="0"/>
                  </a:lnTo>
                  <a:lnTo>
                    <a:pt x="40" y="2"/>
                  </a:lnTo>
                  <a:lnTo>
                    <a:pt x="35" y="6"/>
                  </a:lnTo>
                  <a:lnTo>
                    <a:pt x="29" y="13"/>
                  </a:lnTo>
                  <a:lnTo>
                    <a:pt x="22" y="25"/>
                  </a:lnTo>
                  <a:lnTo>
                    <a:pt x="15" y="38"/>
                  </a:lnTo>
                  <a:lnTo>
                    <a:pt x="8" y="57"/>
                  </a:lnTo>
                  <a:lnTo>
                    <a:pt x="2" y="80"/>
                  </a:lnTo>
                  <a:lnTo>
                    <a:pt x="0" y="106"/>
                  </a:lnTo>
                  <a:lnTo>
                    <a:pt x="32" y="138"/>
                  </a:lnTo>
                  <a:close/>
                </a:path>
              </a:pathLst>
            </a:custGeom>
            <a:solidFill>
              <a:srgbClr val="21BA00"/>
            </a:solidFill>
            <a:ln w="9525">
              <a:noFill/>
              <a:round/>
              <a:headEnd/>
              <a:tailEnd/>
            </a:ln>
          </p:spPr>
          <p:txBody>
            <a:bodyPr/>
            <a:lstStyle/>
            <a:p>
              <a:endParaRPr lang="fr-FR"/>
            </a:p>
          </p:txBody>
        </p:sp>
        <p:sp>
          <p:nvSpPr>
            <p:cNvPr id="166" name="Freeform 166"/>
            <p:cNvSpPr>
              <a:spLocks/>
            </p:cNvSpPr>
            <p:nvPr/>
          </p:nvSpPr>
          <p:spPr bwMode="auto">
            <a:xfrm>
              <a:off x="5166" y="2370"/>
              <a:ext cx="28" cy="72"/>
            </a:xfrm>
            <a:custGeom>
              <a:avLst/>
              <a:gdLst/>
              <a:ahLst/>
              <a:cxnLst>
                <a:cxn ang="0">
                  <a:pos x="0" y="167"/>
                </a:cxn>
                <a:cxn ang="0">
                  <a:pos x="13" y="0"/>
                </a:cxn>
                <a:cxn ang="0">
                  <a:pos x="15" y="2"/>
                </a:cxn>
                <a:cxn ang="0">
                  <a:pos x="20" y="8"/>
                </a:cxn>
                <a:cxn ang="0">
                  <a:pos x="27" y="19"/>
                </a:cxn>
                <a:cxn ang="0">
                  <a:pos x="35" y="32"/>
                </a:cxn>
                <a:cxn ang="0">
                  <a:pos x="44" y="49"/>
                </a:cxn>
                <a:cxn ang="0">
                  <a:pos x="52" y="67"/>
                </a:cxn>
                <a:cxn ang="0">
                  <a:pos x="59" y="88"/>
                </a:cxn>
                <a:cxn ang="0">
                  <a:pos x="64" y="110"/>
                </a:cxn>
                <a:cxn ang="0">
                  <a:pos x="64" y="126"/>
                </a:cxn>
                <a:cxn ang="0">
                  <a:pos x="0" y="167"/>
                </a:cxn>
              </a:cxnLst>
              <a:rect l="0" t="0" r="r" b="b"/>
              <a:pathLst>
                <a:path w="64" h="167">
                  <a:moveTo>
                    <a:pt x="0" y="167"/>
                  </a:moveTo>
                  <a:lnTo>
                    <a:pt x="13" y="0"/>
                  </a:lnTo>
                  <a:lnTo>
                    <a:pt x="15" y="2"/>
                  </a:lnTo>
                  <a:lnTo>
                    <a:pt x="20" y="8"/>
                  </a:lnTo>
                  <a:lnTo>
                    <a:pt x="27" y="19"/>
                  </a:lnTo>
                  <a:lnTo>
                    <a:pt x="35" y="32"/>
                  </a:lnTo>
                  <a:lnTo>
                    <a:pt x="44" y="49"/>
                  </a:lnTo>
                  <a:lnTo>
                    <a:pt x="52" y="67"/>
                  </a:lnTo>
                  <a:lnTo>
                    <a:pt x="59" y="88"/>
                  </a:lnTo>
                  <a:lnTo>
                    <a:pt x="64" y="110"/>
                  </a:lnTo>
                  <a:lnTo>
                    <a:pt x="64" y="126"/>
                  </a:lnTo>
                  <a:lnTo>
                    <a:pt x="0" y="167"/>
                  </a:lnTo>
                  <a:close/>
                </a:path>
              </a:pathLst>
            </a:custGeom>
            <a:solidFill>
              <a:srgbClr val="21BA00"/>
            </a:solidFill>
            <a:ln w="9525">
              <a:noFill/>
              <a:round/>
              <a:headEnd/>
              <a:tailEnd/>
            </a:ln>
          </p:spPr>
          <p:txBody>
            <a:bodyPr/>
            <a:lstStyle/>
            <a:p>
              <a:endParaRPr lang="fr-FR"/>
            </a:p>
          </p:txBody>
        </p:sp>
        <p:sp>
          <p:nvSpPr>
            <p:cNvPr id="167" name="Freeform 167"/>
            <p:cNvSpPr>
              <a:spLocks/>
            </p:cNvSpPr>
            <p:nvPr/>
          </p:nvSpPr>
          <p:spPr bwMode="auto">
            <a:xfrm>
              <a:off x="5166" y="2437"/>
              <a:ext cx="35" cy="53"/>
            </a:xfrm>
            <a:custGeom>
              <a:avLst/>
              <a:gdLst/>
              <a:ahLst/>
              <a:cxnLst>
                <a:cxn ang="0">
                  <a:pos x="0" y="38"/>
                </a:cxn>
                <a:cxn ang="0">
                  <a:pos x="67" y="0"/>
                </a:cxn>
                <a:cxn ang="0">
                  <a:pos x="70" y="3"/>
                </a:cxn>
                <a:cxn ang="0">
                  <a:pos x="75" y="15"/>
                </a:cxn>
                <a:cxn ang="0">
                  <a:pos x="80" y="32"/>
                </a:cxn>
                <a:cxn ang="0">
                  <a:pos x="80" y="54"/>
                </a:cxn>
                <a:cxn ang="0">
                  <a:pos x="4" y="124"/>
                </a:cxn>
                <a:cxn ang="0">
                  <a:pos x="0" y="38"/>
                </a:cxn>
              </a:cxnLst>
              <a:rect l="0" t="0" r="r" b="b"/>
              <a:pathLst>
                <a:path w="80" h="124">
                  <a:moveTo>
                    <a:pt x="0" y="38"/>
                  </a:moveTo>
                  <a:lnTo>
                    <a:pt x="67" y="0"/>
                  </a:lnTo>
                  <a:lnTo>
                    <a:pt x="70" y="3"/>
                  </a:lnTo>
                  <a:lnTo>
                    <a:pt x="75" y="15"/>
                  </a:lnTo>
                  <a:lnTo>
                    <a:pt x="80" y="32"/>
                  </a:lnTo>
                  <a:lnTo>
                    <a:pt x="80" y="54"/>
                  </a:lnTo>
                  <a:lnTo>
                    <a:pt x="4" y="124"/>
                  </a:lnTo>
                  <a:lnTo>
                    <a:pt x="0" y="38"/>
                  </a:lnTo>
                  <a:close/>
                </a:path>
              </a:pathLst>
            </a:custGeom>
            <a:solidFill>
              <a:srgbClr val="21BA00"/>
            </a:solidFill>
            <a:ln w="9525">
              <a:noFill/>
              <a:round/>
              <a:headEnd/>
              <a:tailEnd/>
            </a:ln>
          </p:spPr>
          <p:txBody>
            <a:bodyPr/>
            <a:lstStyle/>
            <a:p>
              <a:endParaRPr lang="fr-FR"/>
            </a:p>
          </p:txBody>
        </p:sp>
        <p:sp>
          <p:nvSpPr>
            <p:cNvPr id="168" name="Freeform 168"/>
            <p:cNvSpPr>
              <a:spLocks/>
            </p:cNvSpPr>
            <p:nvPr/>
          </p:nvSpPr>
          <p:spPr bwMode="auto">
            <a:xfrm>
              <a:off x="5166" y="2474"/>
              <a:ext cx="41" cy="112"/>
            </a:xfrm>
            <a:custGeom>
              <a:avLst/>
              <a:gdLst/>
              <a:ahLst/>
              <a:cxnLst>
                <a:cxn ang="0">
                  <a:pos x="0" y="70"/>
                </a:cxn>
                <a:cxn ang="0">
                  <a:pos x="0" y="263"/>
                </a:cxn>
                <a:cxn ang="0">
                  <a:pos x="3" y="260"/>
                </a:cxn>
                <a:cxn ang="0">
                  <a:pos x="7" y="254"/>
                </a:cxn>
                <a:cxn ang="0">
                  <a:pos x="14" y="245"/>
                </a:cxn>
                <a:cxn ang="0">
                  <a:pos x="23" y="233"/>
                </a:cxn>
                <a:cxn ang="0">
                  <a:pos x="34" y="218"/>
                </a:cxn>
                <a:cxn ang="0">
                  <a:pos x="44" y="200"/>
                </a:cxn>
                <a:cxn ang="0">
                  <a:pos x="53" y="181"/>
                </a:cxn>
                <a:cxn ang="0">
                  <a:pos x="61" y="160"/>
                </a:cxn>
                <a:cxn ang="0">
                  <a:pos x="66" y="142"/>
                </a:cxn>
                <a:cxn ang="0">
                  <a:pos x="76" y="97"/>
                </a:cxn>
                <a:cxn ang="0">
                  <a:pos x="86" y="44"/>
                </a:cxn>
                <a:cxn ang="0">
                  <a:pos x="90" y="0"/>
                </a:cxn>
                <a:cxn ang="0">
                  <a:pos x="0" y="70"/>
                </a:cxn>
              </a:cxnLst>
              <a:rect l="0" t="0" r="r" b="b"/>
              <a:pathLst>
                <a:path w="90" h="263">
                  <a:moveTo>
                    <a:pt x="0" y="70"/>
                  </a:moveTo>
                  <a:lnTo>
                    <a:pt x="0" y="263"/>
                  </a:lnTo>
                  <a:lnTo>
                    <a:pt x="3" y="260"/>
                  </a:lnTo>
                  <a:lnTo>
                    <a:pt x="7" y="254"/>
                  </a:lnTo>
                  <a:lnTo>
                    <a:pt x="14" y="245"/>
                  </a:lnTo>
                  <a:lnTo>
                    <a:pt x="23" y="233"/>
                  </a:lnTo>
                  <a:lnTo>
                    <a:pt x="34" y="218"/>
                  </a:lnTo>
                  <a:lnTo>
                    <a:pt x="44" y="200"/>
                  </a:lnTo>
                  <a:lnTo>
                    <a:pt x="53" y="181"/>
                  </a:lnTo>
                  <a:lnTo>
                    <a:pt x="61" y="160"/>
                  </a:lnTo>
                  <a:lnTo>
                    <a:pt x="66" y="142"/>
                  </a:lnTo>
                  <a:lnTo>
                    <a:pt x="76" y="97"/>
                  </a:lnTo>
                  <a:lnTo>
                    <a:pt x="86" y="44"/>
                  </a:lnTo>
                  <a:lnTo>
                    <a:pt x="90" y="0"/>
                  </a:lnTo>
                  <a:lnTo>
                    <a:pt x="0" y="70"/>
                  </a:lnTo>
                  <a:close/>
                </a:path>
              </a:pathLst>
            </a:custGeom>
            <a:solidFill>
              <a:srgbClr val="21BA00"/>
            </a:solidFill>
            <a:ln w="9525">
              <a:noFill/>
              <a:round/>
              <a:headEnd/>
              <a:tailEnd/>
            </a:ln>
          </p:spPr>
          <p:txBody>
            <a:bodyPr/>
            <a:lstStyle/>
            <a:p>
              <a:endParaRPr lang="fr-FR"/>
            </a:p>
          </p:txBody>
        </p:sp>
        <p:sp>
          <p:nvSpPr>
            <p:cNvPr id="169" name="Freeform 169"/>
            <p:cNvSpPr>
              <a:spLocks/>
            </p:cNvSpPr>
            <p:nvPr/>
          </p:nvSpPr>
          <p:spPr bwMode="auto">
            <a:xfrm>
              <a:off x="5235" y="2377"/>
              <a:ext cx="11" cy="48"/>
            </a:xfrm>
            <a:custGeom>
              <a:avLst/>
              <a:gdLst/>
              <a:ahLst/>
              <a:cxnLst>
                <a:cxn ang="0">
                  <a:pos x="0" y="115"/>
                </a:cxn>
                <a:cxn ang="0">
                  <a:pos x="0" y="25"/>
                </a:cxn>
                <a:cxn ang="0">
                  <a:pos x="7" y="0"/>
                </a:cxn>
                <a:cxn ang="0">
                  <a:pos x="23" y="63"/>
                </a:cxn>
                <a:cxn ang="0">
                  <a:pos x="0" y="115"/>
                </a:cxn>
              </a:cxnLst>
              <a:rect l="0" t="0" r="r" b="b"/>
              <a:pathLst>
                <a:path w="23" h="115">
                  <a:moveTo>
                    <a:pt x="0" y="115"/>
                  </a:moveTo>
                  <a:lnTo>
                    <a:pt x="0" y="25"/>
                  </a:lnTo>
                  <a:lnTo>
                    <a:pt x="7" y="0"/>
                  </a:lnTo>
                  <a:lnTo>
                    <a:pt x="23" y="63"/>
                  </a:lnTo>
                  <a:lnTo>
                    <a:pt x="0" y="115"/>
                  </a:lnTo>
                  <a:close/>
                </a:path>
              </a:pathLst>
            </a:custGeom>
            <a:solidFill>
              <a:srgbClr val="21BA00"/>
            </a:solidFill>
            <a:ln w="9525">
              <a:noFill/>
              <a:round/>
              <a:headEnd/>
              <a:tailEnd/>
            </a:ln>
          </p:spPr>
          <p:txBody>
            <a:bodyPr/>
            <a:lstStyle/>
            <a:p>
              <a:endParaRPr lang="fr-FR"/>
            </a:p>
          </p:txBody>
        </p:sp>
        <p:sp>
          <p:nvSpPr>
            <p:cNvPr id="170" name="Freeform 170"/>
            <p:cNvSpPr>
              <a:spLocks/>
            </p:cNvSpPr>
            <p:nvPr/>
          </p:nvSpPr>
          <p:spPr bwMode="auto">
            <a:xfrm>
              <a:off x="5252" y="2341"/>
              <a:ext cx="11" cy="54"/>
            </a:xfrm>
            <a:custGeom>
              <a:avLst/>
              <a:gdLst/>
              <a:ahLst/>
              <a:cxnLst>
                <a:cxn ang="0">
                  <a:pos x="4" y="125"/>
                </a:cxn>
                <a:cxn ang="0">
                  <a:pos x="0" y="23"/>
                </a:cxn>
                <a:cxn ang="0">
                  <a:pos x="17" y="0"/>
                </a:cxn>
                <a:cxn ang="0">
                  <a:pos x="26" y="83"/>
                </a:cxn>
                <a:cxn ang="0">
                  <a:pos x="4" y="125"/>
                </a:cxn>
              </a:cxnLst>
              <a:rect l="0" t="0" r="r" b="b"/>
              <a:pathLst>
                <a:path w="26" h="125">
                  <a:moveTo>
                    <a:pt x="4" y="125"/>
                  </a:moveTo>
                  <a:lnTo>
                    <a:pt x="0" y="23"/>
                  </a:lnTo>
                  <a:lnTo>
                    <a:pt x="17" y="0"/>
                  </a:lnTo>
                  <a:lnTo>
                    <a:pt x="26" y="83"/>
                  </a:lnTo>
                  <a:lnTo>
                    <a:pt x="4" y="125"/>
                  </a:lnTo>
                  <a:close/>
                </a:path>
              </a:pathLst>
            </a:custGeom>
            <a:solidFill>
              <a:srgbClr val="21BA00"/>
            </a:solidFill>
            <a:ln w="9525">
              <a:noFill/>
              <a:round/>
              <a:headEnd/>
              <a:tailEnd/>
            </a:ln>
          </p:spPr>
          <p:txBody>
            <a:bodyPr/>
            <a:lstStyle/>
            <a:p>
              <a:endParaRPr lang="fr-FR"/>
            </a:p>
          </p:txBody>
        </p:sp>
        <p:sp>
          <p:nvSpPr>
            <p:cNvPr id="171" name="Freeform 171"/>
            <p:cNvSpPr>
              <a:spLocks/>
            </p:cNvSpPr>
            <p:nvPr/>
          </p:nvSpPr>
          <p:spPr bwMode="auto">
            <a:xfrm>
              <a:off x="5267" y="2325"/>
              <a:ext cx="19" cy="39"/>
            </a:xfrm>
            <a:custGeom>
              <a:avLst/>
              <a:gdLst/>
              <a:ahLst/>
              <a:cxnLst>
                <a:cxn ang="0">
                  <a:pos x="13" y="93"/>
                </a:cxn>
                <a:cxn ang="0">
                  <a:pos x="0" y="17"/>
                </a:cxn>
                <a:cxn ang="0">
                  <a:pos x="2" y="14"/>
                </a:cxn>
                <a:cxn ang="0">
                  <a:pos x="7" y="10"/>
                </a:cxn>
                <a:cxn ang="0">
                  <a:pos x="14" y="4"/>
                </a:cxn>
                <a:cxn ang="0">
                  <a:pos x="23" y="0"/>
                </a:cxn>
                <a:cxn ang="0">
                  <a:pos x="41" y="64"/>
                </a:cxn>
                <a:cxn ang="0">
                  <a:pos x="13" y="93"/>
                </a:cxn>
              </a:cxnLst>
              <a:rect l="0" t="0" r="r" b="b"/>
              <a:pathLst>
                <a:path w="41" h="93">
                  <a:moveTo>
                    <a:pt x="13" y="93"/>
                  </a:moveTo>
                  <a:lnTo>
                    <a:pt x="0" y="17"/>
                  </a:lnTo>
                  <a:lnTo>
                    <a:pt x="2" y="14"/>
                  </a:lnTo>
                  <a:lnTo>
                    <a:pt x="7" y="10"/>
                  </a:lnTo>
                  <a:lnTo>
                    <a:pt x="14" y="4"/>
                  </a:lnTo>
                  <a:lnTo>
                    <a:pt x="23" y="0"/>
                  </a:lnTo>
                  <a:lnTo>
                    <a:pt x="41" y="64"/>
                  </a:lnTo>
                  <a:lnTo>
                    <a:pt x="13" y="93"/>
                  </a:lnTo>
                  <a:close/>
                </a:path>
              </a:pathLst>
            </a:custGeom>
            <a:solidFill>
              <a:srgbClr val="21BA00"/>
            </a:solidFill>
            <a:ln w="9525">
              <a:noFill/>
              <a:round/>
              <a:headEnd/>
              <a:tailEnd/>
            </a:ln>
          </p:spPr>
          <p:txBody>
            <a:bodyPr/>
            <a:lstStyle/>
            <a:p>
              <a:endParaRPr lang="fr-FR"/>
            </a:p>
          </p:txBody>
        </p:sp>
        <p:sp>
          <p:nvSpPr>
            <p:cNvPr id="172" name="Freeform 172"/>
            <p:cNvSpPr>
              <a:spLocks/>
            </p:cNvSpPr>
            <p:nvPr/>
          </p:nvSpPr>
          <p:spPr bwMode="auto">
            <a:xfrm>
              <a:off x="5293" y="2321"/>
              <a:ext cx="15" cy="18"/>
            </a:xfrm>
            <a:custGeom>
              <a:avLst/>
              <a:gdLst/>
              <a:ahLst/>
              <a:cxnLst>
                <a:cxn ang="0">
                  <a:pos x="3" y="43"/>
                </a:cxn>
                <a:cxn ang="0">
                  <a:pos x="0" y="7"/>
                </a:cxn>
                <a:cxn ang="0">
                  <a:pos x="35" y="0"/>
                </a:cxn>
                <a:cxn ang="0">
                  <a:pos x="3" y="43"/>
                </a:cxn>
              </a:cxnLst>
              <a:rect l="0" t="0" r="r" b="b"/>
              <a:pathLst>
                <a:path w="35" h="43">
                  <a:moveTo>
                    <a:pt x="3" y="43"/>
                  </a:moveTo>
                  <a:lnTo>
                    <a:pt x="0" y="7"/>
                  </a:lnTo>
                  <a:lnTo>
                    <a:pt x="35" y="0"/>
                  </a:lnTo>
                  <a:lnTo>
                    <a:pt x="3" y="43"/>
                  </a:lnTo>
                  <a:close/>
                </a:path>
              </a:pathLst>
            </a:custGeom>
            <a:solidFill>
              <a:srgbClr val="21BA00"/>
            </a:solidFill>
            <a:ln w="9525">
              <a:noFill/>
              <a:round/>
              <a:headEnd/>
              <a:tailEnd/>
            </a:ln>
          </p:spPr>
          <p:txBody>
            <a:bodyPr/>
            <a:lstStyle/>
            <a:p>
              <a:endParaRPr lang="fr-FR"/>
            </a:p>
          </p:txBody>
        </p:sp>
        <p:sp>
          <p:nvSpPr>
            <p:cNvPr id="173" name="Freeform 173"/>
            <p:cNvSpPr>
              <a:spLocks/>
            </p:cNvSpPr>
            <p:nvPr/>
          </p:nvSpPr>
          <p:spPr bwMode="auto">
            <a:xfrm>
              <a:off x="5248" y="2406"/>
              <a:ext cx="28" cy="22"/>
            </a:xfrm>
            <a:custGeom>
              <a:avLst/>
              <a:gdLst/>
              <a:ahLst/>
              <a:cxnLst>
                <a:cxn ang="0">
                  <a:pos x="0" y="51"/>
                </a:cxn>
                <a:cxn ang="0">
                  <a:pos x="20" y="6"/>
                </a:cxn>
                <a:cxn ang="0">
                  <a:pos x="62" y="0"/>
                </a:cxn>
                <a:cxn ang="0">
                  <a:pos x="62" y="3"/>
                </a:cxn>
                <a:cxn ang="0">
                  <a:pos x="62" y="7"/>
                </a:cxn>
                <a:cxn ang="0">
                  <a:pos x="60" y="14"/>
                </a:cxn>
                <a:cxn ang="0">
                  <a:pos x="57" y="22"/>
                </a:cxn>
                <a:cxn ang="0">
                  <a:pos x="50" y="31"/>
                </a:cxn>
                <a:cxn ang="0">
                  <a:pos x="38" y="39"/>
                </a:cxn>
                <a:cxn ang="0">
                  <a:pos x="22" y="46"/>
                </a:cxn>
                <a:cxn ang="0">
                  <a:pos x="0" y="51"/>
                </a:cxn>
              </a:cxnLst>
              <a:rect l="0" t="0" r="r" b="b"/>
              <a:pathLst>
                <a:path w="62" h="51">
                  <a:moveTo>
                    <a:pt x="0" y="51"/>
                  </a:moveTo>
                  <a:lnTo>
                    <a:pt x="20" y="6"/>
                  </a:lnTo>
                  <a:lnTo>
                    <a:pt x="62" y="0"/>
                  </a:lnTo>
                  <a:lnTo>
                    <a:pt x="62" y="3"/>
                  </a:lnTo>
                  <a:lnTo>
                    <a:pt x="62" y="7"/>
                  </a:lnTo>
                  <a:lnTo>
                    <a:pt x="60" y="14"/>
                  </a:lnTo>
                  <a:lnTo>
                    <a:pt x="57" y="22"/>
                  </a:lnTo>
                  <a:lnTo>
                    <a:pt x="50" y="31"/>
                  </a:lnTo>
                  <a:lnTo>
                    <a:pt x="38" y="39"/>
                  </a:lnTo>
                  <a:lnTo>
                    <a:pt x="22" y="46"/>
                  </a:lnTo>
                  <a:lnTo>
                    <a:pt x="0" y="51"/>
                  </a:lnTo>
                  <a:close/>
                </a:path>
              </a:pathLst>
            </a:custGeom>
            <a:solidFill>
              <a:srgbClr val="21BA00"/>
            </a:solidFill>
            <a:ln w="9525">
              <a:noFill/>
              <a:round/>
              <a:headEnd/>
              <a:tailEnd/>
            </a:ln>
          </p:spPr>
          <p:txBody>
            <a:bodyPr/>
            <a:lstStyle/>
            <a:p>
              <a:endParaRPr lang="fr-FR"/>
            </a:p>
          </p:txBody>
        </p:sp>
        <p:sp>
          <p:nvSpPr>
            <p:cNvPr id="174" name="Freeform 174"/>
            <p:cNvSpPr>
              <a:spLocks/>
            </p:cNvSpPr>
            <p:nvPr/>
          </p:nvSpPr>
          <p:spPr bwMode="auto">
            <a:xfrm>
              <a:off x="5266" y="2380"/>
              <a:ext cx="31" cy="16"/>
            </a:xfrm>
            <a:custGeom>
              <a:avLst/>
              <a:gdLst/>
              <a:ahLst/>
              <a:cxnLst>
                <a:cxn ang="0">
                  <a:pos x="0" y="35"/>
                </a:cxn>
                <a:cxn ang="0">
                  <a:pos x="25" y="0"/>
                </a:cxn>
                <a:cxn ang="0">
                  <a:pos x="66" y="6"/>
                </a:cxn>
                <a:cxn ang="0">
                  <a:pos x="65" y="8"/>
                </a:cxn>
                <a:cxn ang="0">
                  <a:pos x="63" y="13"/>
                </a:cxn>
                <a:cxn ang="0">
                  <a:pos x="58" y="20"/>
                </a:cxn>
                <a:cxn ang="0">
                  <a:pos x="53" y="27"/>
                </a:cxn>
                <a:cxn ang="0">
                  <a:pos x="43" y="32"/>
                </a:cxn>
                <a:cxn ang="0">
                  <a:pos x="32" y="37"/>
                </a:cxn>
                <a:cxn ang="0">
                  <a:pos x="17" y="38"/>
                </a:cxn>
                <a:cxn ang="0">
                  <a:pos x="0" y="35"/>
                </a:cxn>
              </a:cxnLst>
              <a:rect l="0" t="0" r="r" b="b"/>
              <a:pathLst>
                <a:path w="66" h="38">
                  <a:moveTo>
                    <a:pt x="0" y="35"/>
                  </a:moveTo>
                  <a:lnTo>
                    <a:pt x="25" y="0"/>
                  </a:lnTo>
                  <a:lnTo>
                    <a:pt x="66" y="6"/>
                  </a:lnTo>
                  <a:lnTo>
                    <a:pt x="65" y="8"/>
                  </a:lnTo>
                  <a:lnTo>
                    <a:pt x="63" y="13"/>
                  </a:lnTo>
                  <a:lnTo>
                    <a:pt x="58" y="20"/>
                  </a:lnTo>
                  <a:lnTo>
                    <a:pt x="53" y="27"/>
                  </a:lnTo>
                  <a:lnTo>
                    <a:pt x="43" y="32"/>
                  </a:lnTo>
                  <a:lnTo>
                    <a:pt x="32" y="37"/>
                  </a:lnTo>
                  <a:lnTo>
                    <a:pt x="17" y="38"/>
                  </a:lnTo>
                  <a:lnTo>
                    <a:pt x="0" y="35"/>
                  </a:lnTo>
                  <a:close/>
                </a:path>
              </a:pathLst>
            </a:custGeom>
            <a:solidFill>
              <a:srgbClr val="21BA00"/>
            </a:solidFill>
            <a:ln w="9525">
              <a:noFill/>
              <a:round/>
              <a:headEnd/>
              <a:tailEnd/>
            </a:ln>
          </p:spPr>
          <p:txBody>
            <a:bodyPr/>
            <a:lstStyle/>
            <a:p>
              <a:endParaRPr lang="fr-FR"/>
            </a:p>
          </p:txBody>
        </p:sp>
        <p:sp>
          <p:nvSpPr>
            <p:cNvPr id="175" name="Freeform 175"/>
            <p:cNvSpPr>
              <a:spLocks/>
            </p:cNvSpPr>
            <p:nvPr/>
          </p:nvSpPr>
          <p:spPr bwMode="auto">
            <a:xfrm>
              <a:off x="5285" y="2357"/>
              <a:ext cx="19" cy="13"/>
            </a:xfrm>
            <a:custGeom>
              <a:avLst/>
              <a:gdLst/>
              <a:ahLst/>
              <a:cxnLst>
                <a:cxn ang="0">
                  <a:pos x="0" y="22"/>
                </a:cxn>
                <a:cxn ang="0">
                  <a:pos x="22" y="0"/>
                </a:cxn>
                <a:cxn ang="0">
                  <a:pos x="42" y="2"/>
                </a:cxn>
                <a:cxn ang="0">
                  <a:pos x="29" y="31"/>
                </a:cxn>
                <a:cxn ang="0">
                  <a:pos x="0" y="22"/>
                </a:cxn>
              </a:cxnLst>
              <a:rect l="0" t="0" r="r" b="b"/>
              <a:pathLst>
                <a:path w="42" h="31">
                  <a:moveTo>
                    <a:pt x="0" y="22"/>
                  </a:moveTo>
                  <a:lnTo>
                    <a:pt x="22" y="0"/>
                  </a:lnTo>
                  <a:lnTo>
                    <a:pt x="42" y="2"/>
                  </a:lnTo>
                  <a:lnTo>
                    <a:pt x="29" y="31"/>
                  </a:lnTo>
                  <a:lnTo>
                    <a:pt x="0" y="22"/>
                  </a:lnTo>
                  <a:close/>
                </a:path>
              </a:pathLst>
            </a:custGeom>
            <a:solidFill>
              <a:srgbClr val="21BA00"/>
            </a:solidFill>
            <a:ln w="9525">
              <a:noFill/>
              <a:round/>
              <a:headEnd/>
              <a:tailEnd/>
            </a:ln>
          </p:spPr>
          <p:txBody>
            <a:bodyPr/>
            <a:lstStyle/>
            <a:p>
              <a:endParaRPr lang="fr-FR"/>
            </a:p>
          </p:txBody>
        </p:sp>
        <p:sp>
          <p:nvSpPr>
            <p:cNvPr id="176" name="Freeform 176"/>
            <p:cNvSpPr>
              <a:spLocks/>
            </p:cNvSpPr>
            <p:nvPr/>
          </p:nvSpPr>
          <p:spPr bwMode="auto">
            <a:xfrm>
              <a:off x="5304" y="2326"/>
              <a:ext cx="12" cy="15"/>
            </a:xfrm>
            <a:custGeom>
              <a:avLst/>
              <a:gdLst/>
              <a:ahLst/>
              <a:cxnLst>
                <a:cxn ang="0">
                  <a:pos x="0" y="29"/>
                </a:cxn>
                <a:cxn ang="0">
                  <a:pos x="25" y="0"/>
                </a:cxn>
                <a:cxn ang="0">
                  <a:pos x="16" y="34"/>
                </a:cxn>
                <a:cxn ang="0">
                  <a:pos x="0" y="29"/>
                </a:cxn>
              </a:cxnLst>
              <a:rect l="0" t="0" r="r" b="b"/>
              <a:pathLst>
                <a:path w="25" h="34">
                  <a:moveTo>
                    <a:pt x="0" y="29"/>
                  </a:moveTo>
                  <a:lnTo>
                    <a:pt x="25" y="0"/>
                  </a:lnTo>
                  <a:lnTo>
                    <a:pt x="16" y="34"/>
                  </a:lnTo>
                  <a:lnTo>
                    <a:pt x="0" y="29"/>
                  </a:lnTo>
                  <a:close/>
                </a:path>
              </a:pathLst>
            </a:custGeom>
            <a:solidFill>
              <a:srgbClr val="21BA00"/>
            </a:solidFill>
            <a:ln w="9525">
              <a:noFill/>
              <a:round/>
              <a:headEnd/>
              <a:tailEnd/>
            </a:ln>
          </p:spPr>
          <p:txBody>
            <a:bodyPr/>
            <a:lstStyle/>
            <a:p>
              <a:endParaRPr lang="fr-FR"/>
            </a:p>
          </p:txBody>
        </p:sp>
        <p:sp>
          <p:nvSpPr>
            <p:cNvPr id="177" name="Freeform 177"/>
            <p:cNvSpPr>
              <a:spLocks/>
            </p:cNvSpPr>
            <p:nvPr/>
          </p:nvSpPr>
          <p:spPr bwMode="auto">
            <a:xfrm>
              <a:off x="5191" y="2537"/>
              <a:ext cx="21" cy="29"/>
            </a:xfrm>
            <a:custGeom>
              <a:avLst/>
              <a:gdLst/>
              <a:ahLst/>
              <a:cxnLst>
                <a:cxn ang="0">
                  <a:pos x="0" y="69"/>
                </a:cxn>
                <a:cxn ang="0">
                  <a:pos x="1" y="68"/>
                </a:cxn>
                <a:cxn ang="0">
                  <a:pos x="5" y="65"/>
                </a:cxn>
                <a:cxn ang="0">
                  <a:pos x="8" y="59"/>
                </a:cxn>
                <a:cxn ang="0">
                  <a:pos x="14" y="51"/>
                </a:cxn>
                <a:cxn ang="0">
                  <a:pos x="20" y="42"/>
                </a:cxn>
                <a:cxn ang="0">
                  <a:pos x="25" y="31"/>
                </a:cxn>
                <a:cxn ang="0">
                  <a:pos x="30" y="20"/>
                </a:cxn>
                <a:cxn ang="0">
                  <a:pos x="35" y="8"/>
                </a:cxn>
                <a:cxn ang="0">
                  <a:pos x="40" y="0"/>
                </a:cxn>
                <a:cxn ang="0">
                  <a:pos x="44" y="14"/>
                </a:cxn>
                <a:cxn ang="0">
                  <a:pos x="45" y="33"/>
                </a:cxn>
                <a:cxn ang="0">
                  <a:pos x="45" y="44"/>
                </a:cxn>
                <a:cxn ang="0">
                  <a:pos x="45" y="44"/>
                </a:cxn>
                <a:cxn ang="0">
                  <a:pos x="44" y="45"/>
                </a:cxn>
                <a:cxn ang="0">
                  <a:pos x="40" y="47"/>
                </a:cxn>
                <a:cxn ang="0">
                  <a:pos x="37" y="51"/>
                </a:cxn>
                <a:cxn ang="0">
                  <a:pos x="31" y="54"/>
                </a:cxn>
                <a:cxn ang="0">
                  <a:pos x="23" y="59"/>
                </a:cxn>
                <a:cxn ang="0">
                  <a:pos x="13" y="63"/>
                </a:cxn>
                <a:cxn ang="0">
                  <a:pos x="0" y="69"/>
                </a:cxn>
              </a:cxnLst>
              <a:rect l="0" t="0" r="r" b="b"/>
              <a:pathLst>
                <a:path w="45" h="69">
                  <a:moveTo>
                    <a:pt x="0" y="69"/>
                  </a:moveTo>
                  <a:lnTo>
                    <a:pt x="1" y="68"/>
                  </a:lnTo>
                  <a:lnTo>
                    <a:pt x="5" y="65"/>
                  </a:lnTo>
                  <a:lnTo>
                    <a:pt x="8" y="59"/>
                  </a:lnTo>
                  <a:lnTo>
                    <a:pt x="14" y="51"/>
                  </a:lnTo>
                  <a:lnTo>
                    <a:pt x="20" y="42"/>
                  </a:lnTo>
                  <a:lnTo>
                    <a:pt x="25" y="31"/>
                  </a:lnTo>
                  <a:lnTo>
                    <a:pt x="30" y="20"/>
                  </a:lnTo>
                  <a:lnTo>
                    <a:pt x="35" y="8"/>
                  </a:lnTo>
                  <a:lnTo>
                    <a:pt x="40" y="0"/>
                  </a:lnTo>
                  <a:lnTo>
                    <a:pt x="44" y="14"/>
                  </a:lnTo>
                  <a:lnTo>
                    <a:pt x="45" y="33"/>
                  </a:lnTo>
                  <a:lnTo>
                    <a:pt x="45" y="44"/>
                  </a:lnTo>
                  <a:lnTo>
                    <a:pt x="45" y="44"/>
                  </a:lnTo>
                  <a:lnTo>
                    <a:pt x="44" y="45"/>
                  </a:lnTo>
                  <a:lnTo>
                    <a:pt x="40" y="47"/>
                  </a:lnTo>
                  <a:lnTo>
                    <a:pt x="37" y="51"/>
                  </a:lnTo>
                  <a:lnTo>
                    <a:pt x="31" y="54"/>
                  </a:lnTo>
                  <a:lnTo>
                    <a:pt x="23" y="59"/>
                  </a:lnTo>
                  <a:lnTo>
                    <a:pt x="13" y="63"/>
                  </a:lnTo>
                  <a:lnTo>
                    <a:pt x="0" y="69"/>
                  </a:lnTo>
                  <a:close/>
                </a:path>
              </a:pathLst>
            </a:custGeom>
            <a:solidFill>
              <a:srgbClr val="21BA00"/>
            </a:solidFill>
            <a:ln w="9525">
              <a:noFill/>
              <a:round/>
              <a:headEnd/>
              <a:tailEnd/>
            </a:ln>
          </p:spPr>
          <p:txBody>
            <a:bodyPr/>
            <a:lstStyle/>
            <a:p>
              <a:endParaRPr lang="fr-FR"/>
            </a:p>
          </p:txBody>
        </p:sp>
        <p:sp>
          <p:nvSpPr>
            <p:cNvPr id="178" name="Freeform 178"/>
            <p:cNvSpPr>
              <a:spLocks/>
            </p:cNvSpPr>
            <p:nvPr/>
          </p:nvSpPr>
          <p:spPr bwMode="auto">
            <a:xfrm>
              <a:off x="5178" y="2573"/>
              <a:ext cx="95" cy="28"/>
            </a:xfrm>
            <a:custGeom>
              <a:avLst/>
              <a:gdLst/>
              <a:ahLst/>
              <a:cxnLst>
                <a:cxn ang="0">
                  <a:pos x="0" y="54"/>
                </a:cxn>
                <a:cxn ang="0">
                  <a:pos x="54" y="0"/>
                </a:cxn>
                <a:cxn ang="0">
                  <a:pos x="205" y="26"/>
                </a:cxn>
                <a:cxn ang="0">
                  <a:pos x="203" y="27"/>
                </a:cxn>
                <a:cxn ang="0">
                  <a:pos x="198" y="30"/>
                </a:cxn>
                <a:cxn ang="0">
                  <a:pos x="189" y="35"/>
                </a:cxn>
                <a:cxn ang="0">
                  <a:pos x="177" y="41"/>
                </a:cxn>
                <a:cxn ang="0">
                  <a:pos x="160" y="48"/>
                </a:cxn>
                <a:cxn ang="0">
                  <a:pos x="141" y="53"/>
                </a:cxn>
                <a:cxn ang="0">
                  <a:pos x="119" y="59"/>
                </a:cxn>
                <a:cxn ang="0">
                  <a:pos x="92" y="64"/>
                </a:cxn>
                <a:cxn ang="0">
                  <a:pos x="90" y="64"/>
                </a:cxn>
                <a:cxn ang="0">
                  <a:pos x="83" y="65"/>
                </a:cxn>
                <a:cxn ang="0">
                  <a:pos x="73" y="66"/>
                </a:cxn>
                <a:cxn ang="0">
                  <a:pos x="60" y="66"/>
                </a:cxn>
                <a:cxn ang="0">
                  <a:pos x="46" y="66"/>
                </a:cxn>
                <a:cxn ang="0">
                  <a:pos x="30" y="64"/>
                </a:cxn>
                <a:cxn ang="0">
                  <a:pos x="15" y="60"/>
                </a:cxn>
                <a:cxn ang="0">
                  <a:pos x="0" y="54"/>
                </a:cxn>
              </a:cxnLst>
              <a:rect l="0" t="0" r="r" b="b"/>
              <a:pathLst>
                <a:path w="205" h="66">
                  <a:moveTo>
                    <a:pt x="0" y="54"/>
                  </a:moveTo>
                  <a:lnTo>
                    <a:pt x="54" y="0"/>
                  </a:lnTo>
                  <a:lnTo>
                    <a:pt x="205" y="26"/>
                  </a:lnTo>
                  <a:lnTo>
                    <a:pt x="203" y="27"/>
                  </a:lnTo>
                  <a:lnTo>
                    <a:pt x="198" y="30"/>
                  </a:lnTo>
                  <a:lnTo>
                    <a:pt x="189" y="35"/>
                  </a:lnTo>
                  <a:lnTo>
                    <a:pt x="177" y="41"/>
                  </a:lnTo>
                  <a:lnTo>
                    <a:pt x="160" y="48"/>
                  </a:lnTo>
                  <a:lnTo>
                    <a:pt x="141" y="53"/>
                  </a:lnTo>
                  <a:lnTo>
                    <a:pt x="119" y="59"/>
                  </a:lnTo>
                  <a:lnTo>
                    <a:pt x="92" y="64"/>
                  </a:lnTo>
                  <a:lnTo>
                    <a:pt x="90" y="64"/>
                  </a:lnTo>
                  <a:lnTo>
                    <a:pt x="83" y="65"/>
                  </a:lnTo>
                  <a:lnTo>
                    <a:pt x="73" y="66"/>
                  </a:lnTo>
                  <a:lnTo>
                    <a:pt x="60" y="66"/>
                  </a:lnTo>
                  <a:lnTo>
                    <a:pt x="46" y="66"/>
                  </a:lnTo>
                  <a:lnTo>
                    <a:pt x="30" y="64"/>
                  </a:lnTo>
                  <a:lnTo>
                    <a:pt x="15" y="60"/>
                  </a:lnTo>
                  <a:lnTo>
                    <a:pt x="0" y="54"/>
                  </a:lnTo>
                  <a:close/>
                </a:path>
              </a:pathLst>
            </a:custGeom>
            <a:solidFill>
              <a:srgbClr val="21BA00"/>
            </a:solidFill>
            <a:ln w="9525">
              <a:noFill/>
              <a:round/>
              <a:headEnd/>
              <a:tailEnd/>
            </a:ln>
          </p:spPr>
          <p:txBody>
            <a:bodyPr/>
            <a:lstStyle/>
            <a:p>
              <a:endParaRPr lang="fr-FR"/>
            </a:p>
          </p:txBody>
        </p:sp>
        <p:sp>
          <p:nvSpPr>
            <p:cNvPr id="179" name="Freeform 179"/>
            <p:cNvSpPr>
              <a:spLocks/>
            </p:cNvSpPr>
            <p:nvPr/>
          </p:nvSpPr>
          <p:spPr bwMode="auto">
            <a:xfrm>
              <a:off x="5225" y="2544"/>
              <a:ext cx="89" cy="31"/>
            </a:xfrm>
            <a:custGeom>
              <a:avLst/>
              <a:gdLst/>
              <a:ahLst/>
              <a:cxnLst>
                <a:cxn ang="0">
                  <a:pos x="0" y="43"/>
                </a:cxn>
                <a:cxn ang="0">
                  <a:pos x="57" y="0"/>
                </a:cxn>
                <a:cxn ang="0">
                  <a:pos x="195" y="27"/>
                </a:cxn>
                <a:cxn ang="0">
                  <a:pos x="133" y="74"/>
                </a:cxn>
                <a:cxn ang="0">
                  <a:pos x="0" y="43"/>
                </a:cxn>
              </a:cxnLst>
              <a:rect l="0" t="0" r="r" b="b"/>
              <a:pathLst>
                <a:path w="195" h="74">
                  <a:moveTo>
                    <a:pt x="0" y="43"/>
                  </a:moveTo>
                  <a:lnTo>
                    <a:pt x="57" y="0"/>
                  </a:lnTo>
                  <a:lnTo>
                    <a:pt x="195" y="27"/>
                  </a:lnTo>
                  <a:lnTo>
                    <a:pt x="133" y="74"/>
                  </a:lnTo>
                  <a:lnTo>
                    <a:pt x="0" y="43"/>
                  </a:lnTo>
                  <a:close/>
                </a:path>
              </a:pathLst>
            </a:custGeom>
            <a:solidFill>
              <a:srgbClr val="21BA00"/>
            </a:solidFill>
            <a:ln w="9525">
              <a:noFill/>
              <a:round/>
              <a:headEnd/>
              <a:tailEnd/>
            </a:ln>
          </p:spPr>
          <p:txBody>
            <a:bodyPr/>
            <a:lstStyle/>
            <a:p>
              <a:endParaRPr lang="fr-FR"/>
            </a:p>
          </p:txBody>
        </p:sp>
        <p:sp>
          <p:nvSpPr>
            <p:cNvPr id="180" name="Freeform 180"/>
            <p:cNvSpPr>
              <a:spLocks/>
            </p:cNvSpPr>
            <p:nvPr/>
          </p:nvSpPr>
          <p:spPr bwMode="auto">
            <a:xfrm>
              <a:off x="5218" y="2488"/>
              <a:ext cx="29" cy="57"/>
            </a:xfrm>
            <a:custGeom>
              <a:avLst/>
              <a:gdLst/>
              <a:ahLst/>
              <a:cxnLst>
                <a:cxn ang="0">
                  <a:pos x="12" y="132"/>
                </a:cxn>
                <a:cxn ang="0">
                  <a:pos x="0" y="62"/>
                </a:cxn>
                <a:cxn ang="0">
                  <a:pos x="1" y="60"/>
                </a:cxn>
                <a:cxn ang="0">
                  <a:pos x="5" y="56"/>
                </a:cxn>
                <a:cxn ang="0">
                  <a:pos x="12" y="49"/>
                </a:cxn>
                <a:cxn ang="0">
                  <a:pos x="20" y="40"/>
                </a:cxn>
                <a:cxn ang="0">
                  <a:pos x="28" y="30"/>
                </a:cxn>
                <a:cxn ang="0">
                  <a:pos x="39" y="20"/>
                </a:cxn>
                <a:cxn ang="0">
                  <a:pos x="48" y="10"/>
                </a:cxn>
                <a:cxn ang="0">
                  <a:pos x="57" y="0"/>
                </a:cxn>
                <a:cxn ang="0">
                  <a:pos x="63" y="100"/>
                </a:cxn>
                <a:cxn ang="0">
                  <a:pos x="12" y="132"/>
                </a:cxn>
              </a:cxnLst>
              <a:rect l="0" t="0" r="r" b="b"/>
              <a:pathLst>
                <a:path w="63" h="132">
                  <a:moveTo>
                    <a:pt x="12" y="132"/>
                  </a:moveTo>
                  <a:lnTo>
                    <a:pt x="0" y="62"/>
                  </a:lnTo>
                  <a:lnTo>
                    <a:pt x="1" y="60"/>
                  </a:lnTo>
                  <a:lnTo>
                    <a:pt x="5" y="56"/>
                  </a:lnTo>
                  <a:lnTo>
                    <a:pt x="12" y="49"/>
                  </a:lnTo>
                  <a:lnTo>
                    <a:pt x="20" y="40"/>
                  </a:lnTo>
                  <a:lnTo>
                    <a:pt x="28" y="30"/>
                  </a:lnTo>
                  <a:lnTo>
                    <a:pt x="39" y="20"/>
                  </a:lnTo>
                  <a:lnTo>
                    <a:pt x="48" y="10"/>
                  </a:lnTo>
                  <a:lnTo>
                    <a:pt x="57" y="0"/>
                  </a:lnTo>
                  <a:lnTo>
                    <a:pt x="63" y="100"/>
                  </a:lnTo>
                  <a:lnTo>
                    <a:pt x="12" y="132"/>
                  </a:lnTo>
                  <a:close/>
                </a:path>
              </a:pathLst>
            </a:custGeom>
            <a:solidFill>
              <a:srgbClr val="21BA00"/>
            </a:solidFill>
            <a:ln w="9525">
              <a:noFill/>
              <a:round/>
              <a:headEnd/>
              <a:tailEnd/>
            </a:ln>
          </p:spPr>
          <p:txBody>
            <a:bodyPr/>
            <a:lstStyle/>
            <a:p>
              <a:endParaRPr lang="fr-FR"/>
            </a:p>
          </p:txBody>
        </p:sp>
        <p:sp>
          <p:nvSpPr>
            <p:cNvPr id="181" name="Freeform 181"/>
            <p:cNvSpPr>
              <a:spLocks/>
            </p:cNvSpPr>
            <p:nvPr/>
          </p:nvSpPr>
          <p:spPr bwMode="auto">
            <a:xfrm>
              <a:off x="5259" y="2456"/>
              <a:ext cx="53" cy="64"/>
            </a:xfrm>
            <a:custGeom>
              <a:avLst/>
              <a:gdLst/>
              <a:ahLst/>
              <a:cxnLst>
                <a:cxn ang="0">
                  <a:pos x="0" y="150"/>
                </a:cxn>
                <a:cxn ang="0">
                  <a:pos x="2" y="48"/>
                </a:cxn>
                <a:cxn ang="0">
                  <a:pos x="3" y="47"/>
                </a:cxn>
                <a:cxn ang="0">
                  <a:pos x="5" y="43"/>
                </a:cxn>
                <a:cxn ang="0">
                  <a:pos x="9" y="38"/>
                </a:cxn>
                <a:cxn ang="0">
                  <a:pos x="16" y="33"/>
                </a:cxn>
                <a:cxn ang="0">
                  <a:pos x="25" y="27"/>
                </a:cxn>
                <a:cxn ang="0">
                  <a:pos x="36" y="20"/>
                </a:cxn>
                <a:cxn ang="0">
                  <a:pos x="51" y="13"/>
                </a:cxn>
                <a:cxn ang="0">
                  <a:pos x="70" y="6"/>
                </a:cxn>
                <a:cxn ang="0">
                  <a:pos x="115" y="0"/>
                </a:cxn>
                <a:cxn ang="0">
                  <a:pos x="82" y="83"/>
                </a:cxn>
                <a:cxn ang="0">
                  <a:pos x="0" y="150"/>
                </a:cxn>
              </a:cxnLst>
              <a:rect l="0" t="0" r="r" b="b"/>
              <a:pathLst>
                <a:path w="115" h="150">
                  <a:moveTo>
                    <a:pt x="0" y="150"/>
                  </a:moveTo>
                  <a:lnTo>
                    <a:pt x="2" y="48"/>
                  </a:lnTo>
                  <a:lnTo>
                    <a:pt x="3" y="47"/>
                  </a:lnTo>
                  <a:lnTo>
                    <a:pt x="5" y="43"/>
                  </a:lnTo>
                  <a:lnTo>
                    <a:pt x="9" y="38"/>
                  </a:lnTo>
                  <a:lnTo>
                    <a:pt x="16" y="33"/>
                  </a:lnTo>
                  <a:lnTo>
                    <a:pt x="25" y="27"/>
                  </a:lnTo>
                  <a:lnTo>
                    <a:pt x="36" y="20"/>
                  </a:lnTo>
                  <a:lnTo>
                    <a:pt x="51" y="13"/>
                  </a:lnTo>
                  <a:lnTo>
                    <a:pt x="70" y="6"/>
                  </a:lnTo>
                  <a:lnTo>
                    <a:pt x="115" y="0"/>
                  </a:lnTo>
                  <a:lnTo>
                    <a:pt x="82" y="83"/>
                  </a:lnTo>
                  <a:lnTo>
                    <a:pt x="0" y="150"/>
                  </a:lnTo>
                  <a:close/>
                </a:path>
              </a:pathLst>
            </a:custGeom>
            <a:solidFill>
              <a:srgbClr val="21BA00"/>
            </a:solidFill>
            <a:ln w="9525">
              <a:noFill/>
              <a:round/>
              <a:headEnd/>
              <a:tailEnd/>
            </a:ln>
          </p:spPr>
          <p:txBody>
            <a:bodyPr/>
            <a:lstStyle/>
            <a:p>
              <a:endParaRPr lang="fr-FR"/>
            </a:p>
          </p:txBody>
        </p:sp>
        <p:sp>
          <p:nvSpPr>
            <p:cNvPr id="182" name="Freeform 182"/>
            <p:cNvSpPr>
              <a:spLocks/>
            </p:cNvSpPr>
            <p:nvPr/>
          </p:nvSpPr>
          <p:spPr bwMode="auto">
            <a:xfrm>
              <a:off x="5266" y="2508"/>
              <a:ext cx="78" cy="37"/>
            </a:xfrm>
            <a:custGeom>
              <a:avLst/>
              <a:gdLst/>
              <a:ahLst/>
              <a:cxnLst>
                <a:cxn ang="0">
                  <a:pos x="0" y="55"/>
                </a:cxn>
                <a:cxn ang="0">
                  <a:pos x="66" y="0"/>
                </a:cxn>
                <a:cxn ang="0">
                  <a:pos x="169" y="13"/>
                </a:cxn>
                <a:cxn ang="0">
                  <a:pos x="168" y="15"/>
                </a:cxn>
                <a:cxn ang="0">
                  <a:pos x="164" y="21"/>
                </a:cxn>
                <a:cxn ang="0">
                  <a:pos x="159" y="30"/>
                </a:cxn>
                <a:cxn ang="0">
                  <a:pos x="152" y="42"/>
                </a:cxn>
                <a:cxn ang="0">
                  <a:pos x="144" y="53"/>
                </a:cxn>
                <a:cxn ang="0">
                  <a:pos x="134" y="66"/>
                </a:cxn>
                <a:cxn ang="0">
                  <a:pos x="126" y="78"/>
                </a:cxn>
                <a:cxn ang="0">
                  <a:pos x="117" y="87"/>
                </a:cxn>
                <a:cxn ang="0">
                  <a:pos x="0" y="55"/>
                </a:cxn>
              </a:cxnLst>
              <a:rect l="0" t="0" r="r" b="b"/>
              <a:pathLst>
                <a:path w="169" h="87">
                  <a:moveTo>
                    <a:pt x="0" y="55"/>
                  </a:moveTo>
                  <a:lnTo>
                    <a:pt x="66" y="0"/>
                  </a:lnTo>
                  <a:lnTo>
                    <a:pt x="169" y="13"/>
                  </a:lnTo>
                  <a:lnTo>
                    <a:pt x="168" y="15"/>
                  </a:lnTo>
                  <a:lnTo>
                    <a:pt x="164" y="21"/>
                  </a:lnTo>
                  <a:lnTo>
                    <a:pt x="159" y="30"/>
                  </a:lnTo>
                  <a:lnTo>
                    <a:pt x="152" y="42"/>
                  </a:lnTo>
                  <a:lnTo>
                    <a:pt x="144" y="53"/>
                  </a:lnTo>
                  <a:lnTo>
                    <a:pt x="134" y="66"/>
                  </a:lnTo>
                  <a:lnTo>
                    <a:pt x="126" y="78"/>
                  </a:lnTo>
                  <a:lnTo>
                    <a:pt x="117" y="87"/>
                  </a:lnTo>
                  <a:lnTo>
                    <a:pt x="0" y="55"/>
                  </a:lnTo>
                  <a:close/>
                </a:path>
              </a:pathLst>
            </a:custGeom>
            <a:solidFill>
              <a:srgbClr val="21BA00"/>
            </a:solidFill>
            <a:ln w="9525">
              <a:noFill/>
              <a:round/>
              <a:headEnd/>
              <a:tailEnd/>
            </a:ln>
          </p:spPr>
          <p:txBody>
            <a:bodyPr/>
            <a:lstStyle/>
            <a:p>
              <a:endParaRPr lang="fr-FR"/>
            </a:p>
          </p:txBody>
        </p:sp>
        <p:sp>
          <p:nvSpPr>
            <p:cNvPr id="183" name="Freeform 183"/>
            <p:cNvSpPr>
              <a:spLocks/>
            </p:cNvSpPr>
            <p:nvPr/>
          </p:nvSpPr>
          <p:spPr bwMode="auto">
            <a:xfrm>
              <a:off x="5316" y="2446"/>
              <a:ext cx="62" cy="53"/>
            </a:xfrm>
            <a:custGeom>
              <a:avLst/>
              <a:gdLst/>
              <a:ahLst/>
              <a:cxnLst>
                <a:cxn ang="0">
                  <a:pos x="0" y="112"/>
                </a:cxn>
                <a:cxn ang="0">
                  <a:pos x="137" y="0"/>
                </a:cxn>
                <a:cxn ang="0">
                  <a:pos x="135" y="5"/>
                </a:cxn>
                <a:cxn ang="0">
                  <a:pos x="129" y="18"/>
                </a:cxn>
                <a:cxn ang="0">
                  <a:pos x="121" y="36"/>
                </a:cxn>
                <a:cxn ang="0">
                  <a:pos x="112" y="57"/>
                </a:cxn>
                <a:cxn ang="0">
                  <a:pos x="101" y="79"/>
                </a:cxn>
                <a:cxn ang="0">
                  <a:pos x="92" y="99"/>
                </a:cxn>
                <a:cxn ang="0">
                  <a:pos x="83" y="116"/>
                </a:cxn>
                <a:cxn ang="0">
                  <a:pos x="77" y="126"/>
                </a:cxn>
                <a:cxn ang="0">
                  <a:pos x="0" y="112"/>
                </a:cxn>
              </a:cxnLst>
              <a:rect l="0" t="0" r="r" b="b"/>
              <a:pathLst>
                <a:path w="137" h="126">
                  <a:moveTo>
                    <a:pt x="0" y="112"/>
                  </a:moveTo>
                  <a:lnTo>
                    <a:pt x="137" y="0"/>
                  </a:lnTo>
                  <a:lnTo>
                    <a:pt x="135" y="5"/>
                  </a:lnTo>
                  <a:lnTo>
                    <a:pt x="129" y="18"/>
                  </a:lnTo>
                  <a:lnTo>
                    <a:pt x="121" y="36"/>
                  </a:lnTo>
                  <a:lnTo>
                    <a:pt x="112" y="57"/>
                  </a:lnTo>
                  <a:lnTo>
                    <a:pt x="101" y="79"/>
                  </a:lnTo>
                  <a:lnTo>
                    <a:pt x="92" y="99"/>
                  </a:lnTo>
                  <a:lnTo>
                    <a:pt x="83" y="116"/>
                  </a:lnTo>
                  <a:lnTo>
                    <a:pt x="77" y="126"/>
                  </a:lnTo>
                  <a:lnTo>
                    <a:pt x="0" y="112"/>
                  </a:lnTo>
                  <a:close/>
                </a:path>
              </a:pathLst>
            </a:custGeom>
            <a:solidFill>
              <a:srgbClr val="21BA00"/>
            </a:solidFill>
            <a:ln w="9525">
              <a:noFill/>
              <a:round/>
              <a:headEnd/>
              <a:tailEnd/>
            </a:ln>
          </p:spPr>
          <p:txBody>
            <a:bodyPr/>
            <a:lstStyle/>
            <a:p>
              <a:endParaRPr lang="fr-FR"/>
            </a:p>
          </p:txBody>
        </p:sp>
        <p:sp>
          <p:nvSpPr>
            <p:cNvPr id="184" name="Freeform 184"/>
            <p:cNvSpPr>
              <a:spLocks/>
            </p:cNvSpPr>
            <p:nvPr/>
          </p:nvSpPr>
          <p:spPr bwMode="auto">
            <a:xfrm>
              <a:off x="5319" y="2442"/>
              <a:ext cx="49" cy="37"/>
            </a:xfrm>
            <a:custGeom>
              <a:avLst/>
              <a:gdLst/>
              <a:ahLst/>
              <a:cxnLst>
                <a:cxn ang="0">
                  <a:pos x="0" y="87"/>
                </a:cxn>
                <a:cxn ang="0">
                  <a:pos x="18" y="13"/>
                </a:cxn>
                <a:cxn ang="0">
                  <a:pos x="108" y="0"/>
                </a:cxn>
                <a:cxn ang="0">
                  <a:pos x="0" y="87"/>
                </a:cxn>
              </a:cxnLst>
              <a:rect l="0" t="0" r="r" b="b"/>
              <a:pathLst>
                <a:path w="108" h="87">
                  <a:moveTo>
                    <a:pt x="0" y="87"/>
                  </a:moveTo>
                  <a:lnTo>
                    <a:pt x="18" y="13"/>
                  </a:lnTo>
                  <a:lnTo>
                    <a:pt x="108" y="0"/>
                  </a:lnTo>
                  <a:lnTo>
                    <a:pt x="0" y="87"/>
                  </a:lnTo>
                  <a:close/>
                </a:path>
              </a:pathLst>
            </a:custGeom>
            <a:solidFill>
              <a:srgbClr val="21BA00"/>
            </a:solidFill>
            <a:ln w="9525">
              <a:noFill/>
              <a:round/>
              <a:headEnd/>
              <a:tailEnd/>
            </a:ln>
          </p:spPr>
          <p:txBody>
            <a:bodyPr/>
            <a:lstStyle/>
            <a:p>
              <a:endParaRPr lang="fr-FR"/>
            </a:p>
          </p:txBody>
        </p:sp>
        <p:sp>
          <p:nvSpPr>
            <p:cNvPr id="185" name="Freeform 185"/>
            <p:cNvSpPr>
              <a:spLocks/>
            </p:cNvSpPr>
            <p:nvPr/>
          </p:nvSpPr>
          <p:spPr bwMode="auto">
            <a:xfrm>
              <a:off x="5290" y="2526"/>
              <a:ext cx="217" cy="247"/>
            </a:xfrm>
            <a:custGeom>
              <a:avLst/>
              <a:gdLst/>
              <a:ahLst/>
              <a:cxnLst>
                <a:cxn ang="0">
                  <a:pos x="0" y="326"/>
                </a:cxn>
                <a:cxn ang="0">
                  <a:pos x="8" y="252"/>
                </a:cxn>
                <a:cxn ang="0">
                  <a:pos x="25" y="208"/>
                </a:cxn>
                <a:cxn ang="0">
                  <a:pos x="37" y="185"/>
                </a:cxn>
                <a:cxn ang="0">
                  <a:pos x="59" y="151"/>
                </a:cxn>
                <a:cxn ang="0">
                  <a:pos x="88" y="116"/>
                </a:cxn>
                <a:cxn ang="0">
                  <a:pos x="108" y="99"/>
                </a:cxn>
                <a:cxn ang="0">
                  <a:pos x="140" y="74"/>
                </a:cxn>
                <a:cxn ang="0">
                  <a:pos x="189" y="39"/>
                </a:cxn>
                <a:cxn ang="0">
                  <a:pos x="244" y="10"/>
                </a:cxn>
                <a:cxn ang="0">
                  <a:pos x="271" y="3"/>
                </a:cxn>
                <a:cxn ang="0">
                  <a:pos x="299" y="2"/>
                </a:cxn>
                <a:cxn ang="0">
                  <a:pos x="340" y="1"/>
                </a:cxn>
                <a:cxn ang="0">
                  <a:pos x="378" y="0"/>
                </a:cxn>
                <a:cxn ang="0">
                  <a:pos x="392" y="6"/>
                </a:cxn>
                <a:cxn ang="0">
                  <a:pos x="386" y="48"/>
                </a:cxn>
                <a:cxn ang="0">
                  <a:pos x="369" y="91"/>
                </a:cxn>
                <a:cxn ang="0">
                  <a:pos x="352" y="123"/>
                </a:cxn>
                <a:cxn ang="0">
                  <a:pos x="321" y="171"/>
                </a:cxn>
                <a:cxn ang="0">
                  <a:pos x="279" y="221"/>
                </a:cxn>
                <a:cxn ang="0">
                  <a:pos x="253" y="243"/>
                </a:cxn>
                <a:cxn ang="0">
                  <a:pos x="226" y="259"/>
                </a:cxn>
                <a:cxn ang="0">
                  <a:pos x="188" y="283"/>
                </a:cxn>
                <a:cxn ang="0">
                  <a:pos x="151" y="304"/>
                </a:cxn>
                <a:cxn ang="0">
                  <a:pos x="267" y="356"/>
                </a:cxn>
                <a:cxn ang="0">
                  <a:pos x="280" y="359"/>
                </a:cxn>
                <a:cxn ang="0">
                  <a:pos x="314" y="371"/>
                </a:cxn>
                <a:cxn ang="0">
                  <a:pos x="354" y="387"/>
                </a:cxn>
                <a:cxn ang="0">
                  <a:pos x="388" y="406"/>
                </a:cxn>
                <a:cxn ang="0">
                  <a:pos x="397" y="417"/>
                </a:cxn>
                <a:cxn ang="0">
                  <a:pos x="421" y="446"/>
                </a:cxn>
                <a:cxn ang="0">
                  <a:pos x="450" y="491"/>
                </a:cxn>
                <a:cxn ang="0">
                  <a:pos x="477" y="547"/>
                </a:cxn>
                <a:cxn ang="0">
                  <a:pos x="465" y="552"/>
                </a:cxn>
                <a:cxn ang="0">
                  <a:pos x="430" y="562"/>
                </a:cxn>
                <a:cxn ang="0">
                  <a:pos x="381" y="572"/>
                </a:cxn>
                <a:cxn ang="0">
                  <a:pos x="327" y="573"/>
                </a:cxn>
                <a:cxn ang="0">
                  <a:pos x="308" y="570"/>
                </a:cxn>
                <a:cxn ang="0">
                  <a:pos x="263" y="557"/>
                </a:cxn>
                <a:cxn ang="0">
                  <a:pos x="208" y="535"/>
                </a:cxn>
                <a:cxn ang="0">
                  <a:pos x="161" y="502"/>
                </a:cxn>
                <a:cxn ang="0">
                  <a:pos x="150" y="494"/>
                </a:cxn>
                <a:cxn ang="0">
                  <a:pos x="124" y="471"/>
                </a:cxn>
                <a:cxn ang="0">
                  <a:pos x="93" y="438"/>
                </a:cxn>
                <a:cxn ang="0">
                  <a:pos x="65" y="397"/>
                </a:cxn>
                <a:cxn ang="0">
                  <a:pos x="51" y="380"/>
                </a:cxn>
                <a:cxn ang="0">
                  <a:pos x="36" y="343"/>
                </a:cxn>
              </a:cxnLst>
              <a:rect l="0" t="0" r="r" b="b"/>
              <a:pathLst>
                <a:path w="477" h="573">
                  <a:moveTo>
                    <a:pt x="0" y="340"/>
                  </a:moveTo>
                  <a:lnTo>
                    <a:pt x="0" y="326"/>
                  </a:lnTo>
                  <a:lnTo>
                    <a:pt x="2" y="294"/>
                  </a:lnTo>
                  <a:lnTo>
                    <a:pt x="8" y="252"/>
                  </a:lnTo>
                  <a:lnTo>
                    <a:pt x="22" y="212"/>
                  </a:lnTo>
                  <a:lnTo>
                    <a:pt x="25" y="208"/>
                  </a:lnTo>
                  <a:lnTo>
                    <a:pt x="29" y="199"/>
                  </a:lnTo>
                  <a:lnTo>
                    <a:pt x="37" y="185"/>
                  </a:lnTo>
                  <a:lnTo>
                    <a:pt x="48" y="169"/>
                  </a:lnTo>
                  <a:lnTo>
                    <a:pt x="59" y="151"/>
                  </a:lnTo>
                  <a:lnTo>
                    <a:pt x="73" y="133"/>
                  </a:lnTo>
                  <a:lnTo>
                    <a:pt x="88" y="116"/>
                  </a:lnTo>
                  <a:lnTo>
                    <a:pt x="103" y="102"/>
                  </a:lnTo>
                  <a:lnTo>
                    <a:pt x="108" y="99"/>
                  </a:lnTo>
                  <a:lnTo>
                    <a:pt x="120" y="89"/>
                  </a:lnTo>
                  <a:lnTo>
                    <a:pt x="140" y="74"/>
                  </a:lnTo>
                  <a:lnTo>
                    <a:pt x="163" y="56"/>
                  </a:lnTo>
                  <a:lnTo>
                    <a:pt x="189" y="39"/>
                  </a:lnTo>
                  <a:lnTo>
                    <a:pt x="217" y="23"/>
                  </a:lnTo>
                  <a:lnTo>
                    <a:pt x="244" y="10"/>
                  </a:lnTo>
                  <a:lnTo>
                    <a:pt x="267" y="3"/>
                  </a:lnTo>
                  <a:lnTo>
                    <a:pt x="271" y="3"/>
                  </a:lnTo>
                  <a:lnTo>
                    <a:pt x="283" y="3"/>
                  </a:lnTo>
                  <a:lnTo>
                    <a:pt x="299" y="2"/>
                  </a:lnTo>
                  <a:lnTo>
                    <a:pt x="320" y="1"/>
                  </a:lnTo>
                  <a:lnTo>
                    <a:pt x="340" y="1"/>
                  </a:lnTo>
                  <a:lnTo>
                    <a:pt x="361" y="0"/>
                  </a:lnTo>
                  <a:lnTo>
                    <a:pt x="378" y="0"/>
                  </a:lnTo>
                  <a:lnTo>
                    <a:pt x="391" y="0"/>
                  </a:lnTo>
                  <a:lnTo>
                    <a:pt x="392" y="6"/>
                  </a:lnTo>
                  <a:lnTo>
                    <a:pt x="392" y="22"/>
                  </a:lnTo>
                  <a:lnTo>
                    <a:pt x="386" y="48"/>
                  </a:lnTo>
                  <a:lnTo>
                    <a:pt x="371" y="86"/>
                  </a:lnTo>
                  <a:lnTo>
                    <a:pt x="369" y="91"/>
                  </a:lnTo>
                  <a:lnTo>
                    <a:pt x="362" y="104"/>
                  </a:lnTo>
                  <a:lnTo>
                    <a:pt x="352" y="123"/>
                  </a:lnTo>
                  <a:lnTo>
                    <a:pt x="338" y="146"/>
                  </a:lnTo>
                  <a:lnTo>
                    <a:pt x="321" y="171"/>
                  </a:lnTo>
                  <a:lnTo>
                    <a:pt x="301" y="198"/>
                  </a:lnTo>
                  <a:lnTo>
                    <a:pt x="279" y="221"/>
                  </a:lnTo>
                  <a:lnTo>
                    <a:pt x="256" y="241"/>
                  </a:lnTo>
                  <a:lnTo>
                    <a:pt x="253" y="243"/>
                  </a:lnTo>
                  <a:lnTo>
                    <a:pt x="241" y="250"/>
                  </a:lnTo>
                  <a:lnTo>
                    <a:pt x="226" y="259"/>
                  </a:lnTo>
                  <a:lnTo>
                    <a:pt x="208" y="271"/>
                  </a:lnTo>
                  <a:lnTo>
                    <a:pt x="188" y="283"/>
                  </a:lnTo>
                  <a:lnTo>
                    <a:pt x="169" y="295"/>
                  </a:lnTo>
                  <a:lnTo>
                    <a:pt x="151" y="304"/>
                  </a:lnTo>
                  <a:lnTo>
                    <a:pt x="138" y="311"/>
                  </a:lnTo>
                  <a:lnTo>
                    <a:pt x="267" y="356"/>
                  </a:lnTo>
                  <a:lnTo>
                    <a:pt x="270" y="357"/>
                  </a:lnTo>
                  <a:lnTo>
                    <a:pt x="280" y="359"/>
                  </a:lnTo>
                  <a:lnTo>
                    <a:pt x="295" y="364"/>
                  </a:lnTo>
                  <a:lnTo>
                    <a:pt x="314" y="371"/>
                  </a:lnTo>
                  <a:lnTo>
                    <a:pt x="335" y="378"/>
                  </a:lnTo>
                  <a:lnTo>
                    <a:pt x="354" y="387"/>
                  </a:lnTo>
                  <a:lnTo>
                    <a:pt x="373" y="396"/>
                  </a:lnTo>
                  <a:lnTo>
                    <a:pt x="388" y="406"/>
                  </a:lnTo>
                  <a:lnTo>
                    <a:pt x="390" y="409"/>
                  </a:lnTo>
                  <a:lnTo>
                    <a:pt x="397" y="417"/>
                  </a:lnTo>
                  <a:lnTo>
                    <a:pt x="407" y="430"/>
                  </a:lnTo>
                  <a:lnTo>
                    <a:pt x="421" y="446"/>
                  </a:lnTo>
                  <a:lnTo>
                    <a:pt x="435" y="466"/>
                  </a:lnTo>
                  <a:lnTo>
                    <a:pt x="450" y="491"/>
                  </a:lnTo>
                  <a:lnTo>
                    <a:pt x="465" y="517"/>
                  </a:lnTo>
                  <a:lnTo>
                    <a:pt x="477" y="547"/>
                  </a:lnTo>
                  <a:lnTo>
                    <a:pt x="474" y="548"/>
                  </a:lnTo>
                  <a:lnTo>
                    <a:pt x="465" y="552"/>
                  </a:lnTo>
                  <a:lnTo>
                    <a:pt x="449" y="557"/>
                  </a:lnTo>
                  <a:lnTo>
                    <a:pt x="430" y="562"/>
                  </a:lnTo>
                  <a:lnTo>
                    <a:pt x="407" y="568"/>
                  </a:lnTo>
                  <a:lnTo>
                    <a:pt x="381" y="572"/>
                  </a:lnTo>
                  <a:lnTo>
                    <a:pt x="354" y="573"/>
                  </a:lnTo>
                  <a:lnTo>
                    <a:pt x="327" y="573"/>
                  </a:lnTo>
                  <a:lnTo>
                    <a:pt x="322" y="572"/>
                  </a:lnTo>
                  <a:lnTo>
                    <a:pt x="308" y="570"/>
                  </a:lnTo>
                  <a:lnTo>
                    <a:pt x="287" y="564"/>
                  </a:lnTo>
                  <a:lnTo>
                    <a:pt x="263" y="557"/>
                  </a:lnTo>
                  <a:lnTo>
                    <a:pt x="235" y="547"/>
                  </a:lnTo>
                  <a:lnTo>
                    <a:pt x="208" y="535"/>
                  </a:lnTo>
                  <a:lnTo>
                    <a:pt x="182" y="521"/>
                  </a:lnTo>
                  <a:lnTo>
                    <a:pt x="161" y="502"/>
                  </a:lnTo>
                  <a:lnTo>
                    <a:pt x="157" y="500"/>
                  </a:lnTo>
                  <a:lnTo>
                    <a:pt x="150" y="494"/>
                  </a:lnTo>
                  <a:lnTo>
                    <a:pt x="138" y="484"/>
                  </a:lnTo>
                  <a:lnTo>
                    <a:pt x="124" y="471"/>
                  </a:lnTo>
                  <a:lnTo>
                    <a:pt x="108" y="456"/>
                  </a:lnTo>
                  <a:lnTo>
                    <a:pt x="93" y="438"/>
                  </a:lnTo>
                  <a:lnTo>
                    <a:pt x="78" y="418"/>
                  </a:lnTo>
                  <a:lnTo>
                    <a:pt x="65" y="397"/>
                  </a:lnTo>
                  <a:lnTo>
                    <a:pt x="60" y="393"/>
                  </a:lnTo>
                  <a:lnTo>
                    <a:pt x="51" y="380"/>
                  </a:lnTo>
                  <a:lnTo>
                    <a:pt x="42" y="363"/>
                  </a:lnTo>
                  <a:lnTo>
                    <a:pt x="36" y="343"/>
                  </a:lnTo>
                  <a:lnTo>
                    <a:pt x="0" y="340"/>
                  </a:lnTo>
                  <a:close/>
                </a:path>
              </a:pathLst>
            </a:custGeom>
            <a:solidFill>
              <a:srgbClr val="000000"/>
            </a:solidFill>
            <a:ln w="9525">
              <a:noFill/>
              <a:round/>
              <a:headEnd/>
              <a:tailEnd/>
            </a:ln>
          </p:spPr>
          <p:txBody>
            <a:bodyPr/>
            <a:lstStyle/>
            <a:p>
              <a:endParaRPr lang="fr-FR"/>
            </a:p>
          </p:txBody>
        </p:sp>
        <p:sp>
          <p:nvSpPr>
            <p:cNvPr id="186" name="Freeform 186"/>
            <p:cNvSpPr>
              <a:spLocks/>
            </p:cNvSpPr>
            <p:nvPr/>
          </p:nvSpPr>
          <p:spPr bwMode="auto">
            <a:xfrm>
              <a:off x="5388" y="2606"/>
              <a:ext cx="187" cy="79"/>
            </a:xfrm>
            <a:custGeom>
              <a:avLst/>
              <a:gdLst/>
              <a:ahLst/>
              <a:cxnLst>
                <a:cxn ang="0">
                  <a:pos x="25" y="103"/>
                </a:cxn>
                <a:cxn ang="0">
                  <a:pos x="32" y="95"/>
                </a:cxn>
                <a:cxn ang="0">
                  <a:pos x="50" y="76"/>
                </a:cxn>
                <a:cxn ang="0">
                  <a:pos x="82" y="52"/>
                </a:cxn>
                <a:cxn ang="0">
                  <a:pos x="124" y="29"/>
                </a:cxn>
                <a:cxn ang="0">
                  <a:pos x="137" y="23"/>
                </a:cxn>
                <a:cxn ang="0">
                  <a:pos x="169" y="13"/>
                </a:cxn>
                <a:cxn ang="0">
                  <a:pos x="212" y="3"/>
                </a:cxn>
                <a:cxn ang="0">
                  <a:pos x="253" y="0"/>
                </a:cxn>
                <a:cxn ang="0">
                  <a:pos x="266" y="1"/>
                </a:cxn>
                <a:cxn ang="0">
                  <a:pos x="298" y="8"/>
                </a:cxn>
                <a:cxn ang="0">
                  <a:pos x="336" y="23"/>
                </a:cxn>
                <a:cxn ang="0">
                  <a:pos x="371" y="52"/>
                </a:cxn>
                <a:cxn ang="0">
                  <a:pos x="409" y="107"/>
                </a:cxn>
                <a:cxn ang="0">
                  <a:pos x="398" y="118"/>
                </a:cxn>
                <a:cxn ang="0">
                  <a:pos x="380" y="133"/>
                </a:cxn>
                <a:cxn ang="0">
                  <a:pos x="351" y="150"/>
                </a:cxn>
                <a:cxn ang="0">
                  <a:pos x="329" y="159"/>
                </a:cxn>
                <a:cxn ang="0">
                  <a:pos x="305" y="166"/>
                </a:cxn>
                <a:cxn ang="0">
                  <a:pos x="268" y="175"/>
                </a:cxn>
                <a:cxn ang="0">
                  <a:pos x="228" y="182"/>
                </a:cxn>
                <a:cxn ang="0">
                  <a:pos x="207" y="183"/>
                </a:cxn>
                <a:cxn ang="0">
                  <a:pos x="184" y="181"/>
                </a:cxn>
                <a:cxn ang="0">
                  <a:pos x="147" y="173"/>
                </a:cxn>
                <a:cxn ang="0">
                  <a:pos x="102" y="158"/>
                </a:cxn>
                <a:cxn ang="0">
                  <a:pos x="79" y="147"/>
                </a:cxn>
                <a:cxn ang="0">
                  <a:pos x="75" y="143"/>
                </a:cxn>
                <a:cxn ang="0">
                  <a:pos x="64" y="135"/>
                </a:cxn>
                <a:cxn ang="0">
                  <a:pos x="52" y="125"/>
                </a:cxn>
                <a:cxn ang="0">
                  <a:pos x="42" y="118"/>
                </a:cxn>
                <a:cxn ang="0">
                  <a:pos x="26" y="119"/>
                </a:cxn>
                <a:cxn ang="0">
                  <a:pos x="0" y="119"/>
                </a:cxn>
              </a:cxnLst>
              <a:rect l="0" t="0" r="r" b="b"/>
              <a:pathLst>
                <a:path w="410" h="183">
                  <a:moveTo>
                    <a:pt x="0" y="119"/>
                  </a:moveTo>
                  <a:lnTo>
                    <a:pt x="25" y="103"/>
                  </a:lnTo>
                  <a:lnTo>
                    <a:pt x="26" y="101"/>
                  </a:lnTo>
                  <a:lnTo>
                    <a:pt x="32" y="95"/>
                  </a:lnTo>
                  <a:lnTo>
                    <a:pt x="40" y="87"/>
                  </a:lnTo>
                  <a:lnTo>
                    <a:pt x="50" y="76"/>
                  </a:lnTo>
                  <a:lnTo>
                    <a:pt x="65" y="64"/>
                  </a:lnTo>
                  <a:lnTo>
                    <a:pt x="82" y="52"/>
                  </a:lnTo>
                  <a:lnTo>
                    <a:pt x="102" y="39"/>
                  </a:lnTo>
                  <a:lnTo>
                    <a:pt x="124" y="29"/>
                  </a:lnTo>
                  <a:lnTo>
                    <a:pt x="128" y="28"/>
                  </a:lnTo>
                  <a:lnTo>
                    <a:pt x="137" y="23"/>
                  </a:lnTo>
                  <a:lnTo>
                    <a:pt x="152" y="19"/>
                  </a:lnTo>
                  <a:lnTo>
                    <a:pt x="169" y="13"/>
                  </a:lnTo>
                  <a:lnTo>
                    <a:pt x="190" y="7"/>
                  </a:lnTo>
                  <a:lnTo>
                    <a:pt x="212" y="3"/>
                  </a:lnTo>
                  <a:lnTo>
                    <a:pt x="233" y="0"/>
                  </a:lnTo>
                  <a:lnTo>
                    <a:pt x="253" y="0"/>
                  </a:lnTo>
                  <a:lnTo>
                    <a:pt x="257" y="0"/>
                  </a:lnTo>
                  <a:lnTo>
                    <a:pt x="266" y="1"/>
                  </a:lnTo>
                  <a:lnTo>
                    <a:pt x="281" y="4"/>
                  </a:lnTo>
                  <a:lnTo>
                    <a:pt x="298" y="8"/>
                  </a:lnTo>
                  <a:lnTo>
                    <a:pt x="317" y="14"/>
                  </a:lnTo>
                  <a:lnTo>
                    <a:pt x="336" y="23"/>
                  </a:lnTo>
                  <a:lnTo>
                    <a:pt x="355" y="36"/>
                  </a:lnTo>
                  <a:lnTo>
                    <a:pt x="371" y="52"/>
                  </a:lnTo>
                  <a:lnTo>
                    <a:pt x="410" y="106"/>
                  </a:lnTo>
                  <a:lnTo>
                    <a:pt x="409" y="107"/>
                  </a:lnTo>
                  <a:lnTo>
                    <a:pt x="405" y="112"/>
                  </a:lnTo>
                  <a:lnTo>
                    <a:pt x="398" y="118"/>
                  </a:lnTo>
                  <a:lnTo>
                    <a:pt x="390" y="125"/>
                  </a:lnTo>
                  <a:lnTo>
                    <a:pt x="380" y="133"/>
                  </a:lnTo>
                  <a:lnTo>
                    <a:pt x="366" y="142"/>
                  </a:lnTo>
                  <a:lnTo>
                    <a:pt x="351" y="150"/>
                  </a:lnTo>
                  <a:lnTo>
                    <a:pt x="333" y="158"/>
                  </a:lnTo>
                  <a:lnTo>
                    <a:pt x="329" y="159"/>
                  </a:lnTo>
                  <a:lnTo>
                    <a:pt x="320" y="162"/>
                  </a:lnTo>
                  <a:lnTo>
                    <a:pt x="305" y="166"/>
                  </a:lnTo>
                  <a:lnTo>
                    <a:pt x="288" y="171"/>
                  </a:lnTo>
                  <a:lnTo>
                    <a:pt x="268" y="175"/>
                  </a:lnTo>
                  <a:lnTo>
                    <a:pt x="248" y="180"/>
                  </a:lnTo>
                  <a:lnTo>
                    <a:pt x="228" y="182"/>
                  </a:lnTo>
                  <a:lnTo>
                    <a:pt x="211" y="183"/>
                  </a:lnTo>
                  <a:lnTo>
                    <a:pt x="207" y="183"/>
                  </a:lnTo>
                  <a:lnTo>
                    <a:pt x="198" y="182"/>
                  </a:lnTo>
                  <a:lnTo>
                    <a:pt x="184" y="181"/>
                  </a:lnTo>
                  <a:lnTo>
                    <a:pt x="167" y="178"/>
                  </a:lnTo>
                  <a:lnTo>
                    <a:pt x="147" y="173"/>
                  </a:lnTo>
                  <a:lnTo>
                    <a:pt x="125" y="167"/>
                  </a:lnTo>
                  <a:lnTo>
                    <a:pt x="102" y="158"/>
                  </a:lnTo>
                  <a:lnTo>
                    <a:pt x="80" y="148"/>
                  </a:lnTo>
                  <a:lnTo>
                    <a:pt x="79" y="147"/>
                  </a:lnTo>
                  <a:lnTo>
                    <a:pt x="78" y="145"/>
                  </a:lnTo>
                  <a:lnTo>
                    <a:pt x="75" y="143"/>
                  </a:lnTo>
                  <a:lnTo>
                    <a:pt x="70" y="140"/>
                  </a:lnTo>
                  <a:lnTo>
                    <a:pt x="64" y="135"/>
                  </a:lnTo>
                  <a:lnTo>
                    <a:pt x="58" y="130"/>
                  </a:lnTo>
                  <a:lnTo>
                    <a:pt x="52" y="125"/>
                  </a:lnTo>
                  <a:lnTo>
                    <a:pt x="45" y="119"/>
                  </a:lnTo>
                  <a:lnTo>
                    <a:pt x="42" y="118"/>
                  </a:lnTo>
                  <a:lnTo>
                    <a:pt x="35" y="117"/>
                  </a:lnTo>
                  <a:lnTo>
                    <a:pt x="26" y="119"/>
                  </a:lnTo>
                  <a:lnTo>
                    <a:pt x="12" y="129"/>
                  </a:lnTo>
                  <a:lnTo>
                    <a:pt x="0" y="119"/>
                  </a:lnTo>
                  <a:close/>
                </a:path>
              </a:pathLst>
            </a:custGeom>
            <a:solidFill>
              <a:srgbClr val="000000"/>
            </a:solidFill>
            <a:ln w="9525">
              <a:noFill/>
              <a:round/>
              <a:headEnd/>
              <a:tailEnd/>
            </a:ln>
          </p:spPr>
          <p:txBody>
            <a:bodyPr/>
            <a:lstStyle/>
            <a:p>
              <a:endParaRPr lang="fr-FR"/>
            </a:p>
          </p:txBody>
        </p:sp>
        <p:sp>
          <p:nvSpPr>
            <p:cNvPr id="187" name="Freeform 187"/>
            <p:cNvSpPr>
              <a:spLocks/>
            </p:cNvSpPr>
            <p:nvPr/>
          </p:nvSpPr>
          <p:spPr bwMode="auto">
            <a:xfrm>
              <a:off x="5301" y="2591"/>
              <a:ext cx="30" cy="63"/>
            </a:xfrm>
            <a:custGeom>
              <a:avLst/>
              <a:gdLst/>
              <a:ahLst/>
              <a:cxnLst>
                <a:cxn ang="0">
                  <a:pos x="0" y="147"/>
                </a:cxn>
                <a:cxn ang="0">
                  <a:pos x="64" y="73"/>
                </a:cxn>
                <a:cxn ang="0">
                  <a:pos x="64" y="0"/>
                </a:cxn>
                <a:cxn ang="0">
                  <a:pos x="63" y="2"/>
                </a:cxn>
                <a:cxn ang="0">
                  <a:pos x="58" y="8"/>
                </a:cxn>
                <a:cxn ang="0">
                  <a:pos x="53" y="16"/>
                </a:cxn>
                <a:cxn ang="0">
                  <a:pos x="46" y="26"/>
                </a:cxn>
                <a:cxn ang="0">
                  <a:pos x="38" y="38"/>
                </a:cxn>
                <a:cxn ang="0">
                  <a:pos x="30" y="52"/>
                </a:cxn>
                <a:cxn ang="0">
                  <a:pos x="23" y="64"/>
                </a:cxn>
                <a:cxn ang="0">
                  <a:pos x="16" y="77"/>
                </a:cxn>
                <a:cxn ang="0">
                  <a:pos x="0" y="147"/>
                </a:cxn>
              </a:cxnLst>
              <a:rect l="0" t="0" r="r" b="b"/>
              <a:pathLst>
                <a:path w="64" h="147">
                  <a:moveTo>
                    <a:pt x="0" y="147"/>
                  </a:moveTo>
                  <a:lnTo>
                    <a:pt x="64" y="73"/>
                  </a:lnTo>
                  <a:lnTo>
                    <a:pt x="64" y="0"/>
                  </a:lnTo>
                  <a:lnTo>
                    <a:pt x="63" y="2"/>
                  </a:lnTo>
                  <a:lnTo>
                    <a:pt x="58" y="8"/>
                  </a:lnTo>
                  <a:lnTo>
                    <a:pt x="53" y="16"/>
                  </a:lnTo>
                  <a:lnTo>
                    <a:pt x="46" y="26"/>
                  </a:lnTo>
                  <a:lnTo>
                    <a:pt x="38" y="38"/>
                  </a:lnTo>
                  <a:lnTo>
                    <a:pt x="30" y="52"/>
                  </a:lnTo>
                  <a:lnTo>
                    <a:pt x="23" y="64"/>
                  </a:lnTo>
                  <a:lnTo>
                    <a:pt x="16" y="77"/>
                  </a:lnTo>
                  <a:lnTo>
                    <a:pt x="0" y="147"/>
                  </a:lnTo>
                  <a:close/>
                </a:path>
              </a:pathLst>
            </a:custGeom>
            <a:solidFill>
              <a:srgbClr val="59FF00"/>
            </a:solidFill>
            <a:ln w="9525">
              <a:noFill/>
              <a:round/>
              <a:headEnd/>
              <a:tailEnd/>
            </a:ln>
          </p:spPr>
          <p:txBody>
            <a:bodyPr/>
            <a:lstStyle/>
            <a:p>
              <a:endParaRPr lang="fr-FR"/>
            </a:p>
          </p:txBody>
        </p:sp>
        <p:sp>
          <p:nvSpPr>
            <p:cNvPr id="188" name="Freeform 188"/>
            <p:cNvSpPr>
              <a:spLocks/>
            </p:cNvSpPr>
            <p:nvPr/>
          </p:nvSpPr>
          <p:spPr bwMode="auto">
            <a:xfrm>
              <a:off x="5341" y="2554"/>
              <a:ext cx="41" cy="56"/>
            </a:xfrm>
            <a:custGeom>
              <a:avLst/>
              <a:gdLst/>
              <a:ahLst/>
              <a:cxnLst>
                <a:cxn ang="0">
                  <a:pos x="4" y="132"/>
                </a:cxn>
                <a:cxn ang="0">
                  <a:pos x="0" y="61"/>
                </a:cxn>
                <a:cxn ang="0">
                  <a:pos x="1" y="60"/>
                </a:cxn>
                <a:cxn ang="0">
                  <a:pos x="4" y="56"/>
                </a:cxn>
                <a:cxn ang="0">
                  <a:pos x="8" y="51"/>
                </a:cxn>
                <a:cxn ang="0">
                  <a:pos x="13" y="44"/>
                </a:cxn>
                <a:cxn ang="0">
                  <a:pos x="20" y="36"/>
                </a:cxn>
                <a:cxn ang="0">
                  <a:pos x="28" y="29"/>
                </a:cxn>
                <a:cxn ang="0">
                  <a:pos x="36" y="22"/>
                </a:cxn>
                <a:cxn ang="0">
                  <a:pos x="45" y="17"/>
                </a:cxn>
                <a:cxn ang="0">
                  <a:pos x="90" y="0"/>
                </a:cxn>
                <a:cxn ang="0">
                  <a:pos x="87" y="38"/>
                </a:cxn>
                <a:cxn ang="0">
                  <a:pos x="4" y="132"/>
                </a:cxn>
              </a:cxnLst>
              <a:rect l="0" t="0" r="r" b="b"/>
              <a:pathLst>
                <a:path w="90" h="132">
                  <a:moveTo>
                    <a:pt x="4" y="132"/>
                  </a:moveTo>
                  <a:lnTo>
                    <a:pt x="0" y="61"/>
                  </a:lnTo>
                  <a:lnTo>
                    <a:pt x="1" y="60"/>
                  </a:lnTo>
                  <a:lnTo>
                    <a:pt x="4" y="56"/>
                  </a:lnTo>
                  <a:lnTo>
                    <a:pt x="8" y="51"/>
                  </a:lnTo>
                  <a:lnTo>
                    <a:pt x="13" y="44"/>
                  </a:lnTo>
                  <a:lnTo>
                    <a:pt x="20" y="36"/>
                  </a:lnTo>
                  <a:lnTo>
                    <a:pt x="28" y="29"/>
                  </a:lnTo>
                  <a:lnTo>
                    <a:pt x="36" y="22"/>
                  </a:lnTo>
                  <a:lnTo>
                    <a:pt x="45" y="17"/>
                  </a:lnTo>
                  <a:lnTo>
                    <a:pt x="90" y="0"/>
                  </a:lnTo>
                  <a:lnTo>
                    <a:pt x="87" y="38"/>
                  </a:lnTo>
                  <a:lnTo>
                    <a:pt x="4" y="132"/>
                  </a:lnTo>
                  <a:close/>
                </a:path>
              </a:pathLst>
            </a:custGeom>
            <a:solidFill>
              <a:srgbClr val="59FF00"/>
            </a:solidFill>
            <a:ln w="9525">
              <a:noFill/>
              <a:round/>
              <a:headEnd/>
              <a:tailEnd/>
            </a:ln>
          </p:spPr>
          <p:txBody>
            <a:bodyPr/>
            <a:lstStyle/>
            <a:p>
              <a:endParaRPr lang="fr-FR"/>
            </a:p>
          </p:txBody>
        </p:sp>
        <p:sp>
          <p:nvSpPr>
            <p:cNvPr id="189" name="Freeform 189"/>
            <p:cNvSpPr>
              <a:spLocks/>
            </p:cNvSpPr>
            <p:nvPr/>
          </p:nvSpPr>
          <p:spPr bwMode="auto">
            <a:xfrm>
              <a:off x="5393" y="2534"/>
              <a:ext cx="51" cy="34"/>
            </a:xfrm>
            <a:custGeom>
              <a:avLst/>
              <a:gdLst/>
              <a:ahLst/>
              <a:cxnLst>
                <a:cxn ang="0">
                  <a:pos x="0" y="78"/>
                </a:cxn>
                <a:cxn ang="0">
                  <a:pos x="7" y="29"/>
                </a:cxn>
                <a:cxn ang="0">
                  <a:pos x="10" y="28"/>
                </a:cxn>
                <a:cxn ang="0">
                  <a:pos x="14" y="25"/>
                </a:cxn>
                <a:cxn ang="0">
                  <a:pos x="23" y="20"/>
                </a:cxn>
                <a:cxn ang="0">
                  <a:pos x="36" y="14"/>
                </a:cxn>
                <a:cxn ang="0">
                  <a:pos x="51" y="10"/>
                </a:cxn>
                <a:cxn ang="0">
                  <a:pos x="70" y="5"/>
                </a:cxn>
                <a:cxn ang="0">
                  <a:pos x="89" y="2"/>
                </a:cxn>
                <a:cxn ang="0">
                  <a:pos x="112" y="0"/>
                </a:cxn>
                <a:cxn ang="0">
                  <a:pos x="0" y="78"/>
                </a:cxn>
              </a:cxnLst>
              <a:rect l="0" t="0" r="r" b="b"/>
              <a:pathLst>
                <a:path w="112" h="78">
                  <a:moveTo>
                    <a:pt x="0" y="78"/>
                  </a:moveTo>
                  <a:lnTo>
                    <a:pt x="7" y="29"/>
                  </a:lnTo>
                  <a:lnTo>
                    <a:pt x="10" y="28"/>
                  </a:lnTo>
                  <a:lnTo>
                    <a:pt x="14" y="25"/>
                  </a:lnTo>
                  <a:lnTo>
                    <a:pt x="23" y="20"/>
                  </a:lnTo>
                  <a:lnTo>
                    <a:pt x="36" y="14"/>
                  </a:lnTo>
                  <a:lnTo>
                    <a:pt x="51" y="10"/>
                  </a:lnTo>
                  <a:lnTo>
                    <a:pt x="70" y="5"/>
                  </a:lnTo>
                  <a:lnTo>
                    <a:pt x="89" y="2"/>
                  </a:lnTo>
                  <a:lnTo>
                    <a:pt x="112" y="0"/>
                  </a:lnTo>
                  <a:lnTo>
                    <a:pt x="0" y="78"/>
                  </a:lnTo>
                  <a:close/>
                </a:path>
              </a:pathLst>
            </a:custGeom>
            <a:solidFill>
              <a:srgbClr val="59FF00"/>
            </a:solidFill>
            <a:ln w="9525">
              <a:noFill/>
              <a:round/>
              <a:headEnd/>
              <a:tailEnd/>
            </a:ln>
          </p:spPr>
          <p:txBody>
            <a:bodyPr/>
            <a:lstStyle/>
            <a:p>
              <a:endParaRPr lang="fr-FR"/>
            </a:p>
          </p:txBody>
        </p:sp>
        <p:sp>
          <p:nvSpPr>
            <p:cNvPr id="190" name="Freeform 190"/>
            <p:cNvSpPr>
              <a:spLocks/>
            </p:cNvSpPr>
            <p:nvPr/>
          </p:nvSpPr>
          <p:spPr bwMode="auto">
            <a:xfrm>
              <a:off x="5415" y="2537"/>
              <a:ext cx="42" cy="31"/>
            </a:xfrm>
            <a:custGeom>
              <a:avLst/>
              <a:gdLst/>
              <a:ahLst/>
              <a:cxnLst>
                <a:cxn ang="0">
                  <a:pos x="0" y="73"/>
                </a:cxn>
                <a:cxn ang="0">
                  <a:pos x="92" y="0"/>
                </a:cxn>
                <a:cxn ang="0">
                  <a:pos x="90" y="10"/>
                </a:cxn>
                <a:cxn ang="0">
                  <a:pos x="83" y="29"/>
                </a:cxn>
                <a:cxn ang="0">
                  <a:pos x="74" y="53"/>
                </a:cxn>
                <a:cxn ang="0">
                  <a:pos x="63" y="71"/>
                </a:cxn>
                <a:cxn ang="0">
                  <a:pos x="0" y="73"/>
                </a:cxn>
              </a:cxnLst>
              <a:rect l="0" t="0" r="r" b="b"/>
              <a:pathLst>
                <a:path w="92" h="73">
                  <a:moveTo>
                    <a:pt x="0" y="73"/>
                  </a:moveTo>
                  <a:lnTo>
                    <a:pt x="92" y="0"/>
                  </a:lnTo>
                  <a:lnTo>
                    <a:pt x="90" y="10"/>
                  </a:lnTo>
                  <a:lnTo>
                    <a:pt x="83" y="29"/>
                  </a:lnTo>
                  <a:lnTo>
                    <a:pt x="74" y="53"/>
                  </a:lnTo>
                  <a:lnTo>
                    <a:pt x="63" y="71"/>
                  </a:lnTo>
                  <a:lnTo>
                    <a:pt x="0" y="73"/>
                  </a:lnTo>
                  <a:close/>
                </a:path>
              </a:pathLst>
            </a:custGeom>
            <a:solidFill>
              <a:srgbClr val="59FF00"/>
            </a:solidFill>
            <a:ln w="9525">
              <a:noFill/>
              <a:round/>
              <a:headEnd/>
              <a:tailEnd/>
            </a:ln>
          </p:spPr>
          <p:txBody>
            <a:bodyPr/>
            <a:lstStyle/>
            <a:p>
              <a:endParaRPr lang="fr-FR"/>
            </a:p>
          </p:txBody>
        </p:sp>
        <p:sp>
          <p:nvSpPr>
            <p:cNvPr id="191" name="Freeform 191"/>
            <p:cNvSpPr>
              <a:spLocks/>
            </p:cNvSpPr>
            <p:nvPr/>
          </p:nvSpPr>
          <p:spPr bwMode="auto">
            <a:xfrm>
              <a:off x="5374" y="2577"/>
              <a:ext cx="64" cy="23"/>
            </a:xfrm>
            <a:custGeom>
              <a:avLst/>
              <a:gdLst/>
              <a:ahLst/>
              <a:cxnLst>
                <a:cxn ang="0">
                  <a:pos x="64" y="0"/>
                </a:cxn>
                <a:cxn ang="0">
                  <a:pos x="138" y="0"/>
                </a:cxn>
                <a:cxn ang="0">
                  <a:pos x="137" y="1"/>
                </a:cxn>
                <a:cxn ang="0">
                  <a:pos x="136" y="5"/>
                </a:cxn>
                <a:cxn ang="0">
                  <a:pos x="132" y="12"/>
                </a:cxn>
                <a:cxn ang="0">
                  <a:pos x="128" y="19"/>
                </a:cxn>
                <a:cxn ang="0">
                  <a:pos x="122" y="28"/>
                </a:cxn>
                <a:cxn ang="0">
                  <a:pos x="115" y="38"/>
                </a:cxn>
                <a:cxn ang="0">
                  <a:pos x="107" y="46"/>
                </a:cxn>
                <a:cxn ang="0">
                  <a:pos x="99" y="54"/>
                </a:cxn>
                <a:cxn ang="0">
                  <a:pos x="0" y="54"/>
                </a:cxn>
                <a:cxn ang="0">
                  <a:pos x="64" y="0"/>
                </a:cxn>
              </a:cxnLst>
              <a:rect l="0" t="0" r="r" b="b"/>
              <a:pathLst>
                <a:path w="138" h="54">
                  <a:moveTo>
                    <a:pt x="64" y="0"/>
                  </a:moveTo>
                  <a:lnTo>
                    <a:pt x="138" y="0"/>
                  </a:lnTo>
                  <a:lnTo>
                    <a:pt x="137" y="1"/>
                  </a:lnTo>
                  <a:lnTo>
                    <a:pt x="136" y="5"/>
                  </a:lnTo>
                  <a:lnTo>
                    <a:pt x="132" y="12"/>
                  </a:lnTo>
                  <a:lnTo>
                    <a:pt x="128" y="19"/>
                  </a:lnTo>
                  <a:lnTo>
                    <a:pt x="122" y="28"/>
                  </a:lnTo>
                  <a:lnTo>
                    <a:pt x="115" y="38"/>
                  </a:lnTo>
                  <a:lnTo>
                    <a:pt x="107" y="46"/>
                  </a:lnTo>
                  <a:lnTo>
                    <a:pt x="99" y="54"/>
                  </a:lnTo>
                  <a:lnTo>
                    <a:pt x="0" y="54"/>
                  </a:lnTo>
                  <a:lnTo>
                    <a:pt x="64" y="0"/>
                  </a:lnTo>
                  <a:close/>
                </a:path>
              </a:pathLst>
            </a:custGeom>
            <a:solidFill>
              <a:srgbClr val="59FF00"/>
            </a:solidFill>
            <a:ln w="9525">
              <a:noFill/>
              <a:round/>
              <a:headEnd/>
              <a:tailEnd/>
            </a:ln>
          </p:spPr>
          <p:txBody>
            <a:bodyPr/>
            <a:lstStyle/>
            <a:p>
              <a:endParaRPr lang="fr-FR"/>
            </a:p>
          </p:txBody>
        </p:sp>
        <p:sp>
          <p:nvSpPr>
            <p:cNvPr id="192" name="Freeform 192"/>
            <p:cNvSpPr>
              <a:spLocks/>
            </p:cNvSpPr>
            <p:nvPr/>
          </p:nvSpPr>
          <p:spPr bwMode="auto">
            <a:xfrm>
              <a:off x="5345" y="2610"/>
              <a:ext cx="64" cy="21"/>
            </a:xfrm>
            <a:custGeom>
              <a:avLst/>
              <a:gdLst/>
              <a:ahLst/>
              <a:cxnLst>
                <a:cxn ang="0">
                  <a:pos x="41" y="0"/>
                </a:cxn>
                <a:cxn ang="0">
                  <a:pos x="140" y="0"/>
                </a:cxn>
                <a:cxn ang="0">
                  <a:pos x="139" y="1"/>
                </a:cxn>
                <a:cxn ang="0">
                  <a:pos x="136" y="4"/>
                </a:cxn>
                <a:cxn ang="0">
                  <a:pos x="131" y="10"/>
                </a:cxn>
                <a:cxn ang="0">
                  <a:pos x="124" y="16"/>
                </a:cxn>
                <a:cxn ang="0">
                  <a:pos x="115" y="24"/>
                </a:cxn>
                <a:cxn ang="0">
                  <a:pos x="103" y="32"/>
                </a:cxn>
                <a:cxn ang="0">
                  <a:pos x="91" y="40"/>
                </a:cxn>
                <a:cxn ang="0">
                  <a:pos x="76" y="47"/>
                </a:cxn>
                <a:cxn ang="0">
                  <a:pos x="0" y="41"/>
                </a:cxn>
                <a:cxn ang="0">
                  <a:pos x="41" y="0"/>
                </a:cxn>
              </a:cxnLst>
              <a:rect l="0" t="0" r="r" b="b"/>
              <a:pathLst>
                <a:path w="140" h="47">
                  <a:moveTo>
                    <a:pt x="41" y="0"/>
                  </a:moveTo>
                  <a:lnTo>
                    <a:pt x="140" y="0"/>
                  </a:lnTo>
                  <a:lnTo>
                    <a:pt x="139" y="1"/>
                  </a:lnTo>
                  <a:lnTo>
                    <a:pt x="136" y="4"/>
                  </a:lnTo>
                  <a:lnTo>
                    <a:pt x="131" y="10"/>
                  </a:lnTo>
                  <a:lnTo>
                    <a:pt x="124" y="16"/>
                  </a:lnTo>
                  <a:lnTo>
                    <a:pt x="115" y="24"/>
                  </a:lnTo>
                  <a:lnTo>
                    <a:pt x="103" y="32"/>
                  </a:lnTo>
                  <a:lnTo>
                    <a:pt x="91" y="40"/>
                  </a:lnTo>
                  <a:lnTo>
                    <a:pt x="76" y="47"/>
                  </a:lnTo>
                  <a:lnTo>
                    <a:pt x="0" y="41"/>
                  </a:lnTo>
                  <a:lnTo>
                    <a:pt x="41" y="0"/>
                  </a:lnTo>
                  <a:close/>
                </a:path>
              </a:pathLst>
            </a:custGeom>
            <a:solidFill>
              <a:srgbClr val="59FF00"/>
            </a:solidFill>
            <a:ln w="9525">
              <a:noFill/>
              <a:round/>
              <a:headEnd/>
              <a:tailEnd/>
            </a:ln>
          </p:spPr>
          <p:txBody>
            <a:bodyPr/>
            <a:lstStyle/>
            <a:p>
              <a:endParaRPr lang="fr-FR"/>
            </a:p>
          </p:txBody>
        </p:sp>
        <p:sp>
          <p:nvSpPr>
            <p:cNvPr id="193" name="Freeform 193"/>
            <p:cNvSpPr>
              <a:spLocks/>
            </p:cNvSpPr>
            <p:nvPr/>
          </p:nvSpPr>
          <p:spPr bwMode="auto">
            <a:xfrm>
              <a:off x="5314" y="2638"/>
              <a:ext cx="47" cy="26"/>
            </a:xfrm>
            <a:custGeom>
              <a:avLst/>
              <a:gdLst/>
              <a:ahLst/>
              <a:cxnLst>
                <a:cxn ang="0">
                  <a:pos x="35" y="0"/>
                </a:cxn>
                <a:cxn ang="0">
                  <a:pos x="102" y="10"/>
                </a:cxn>
                <a:cxn ang="0">
                  <a:pos x="101" y="13"/>
                </a:cxn>
                <a:cxn ang="0">
                  <a:pos x="95" y="17"/>
                </a:cxn>
                <a:cxn ang="0">
                  <a:pos x="87" y="24"/>
                </a:cxn>
                <a:cxn ang="0">
                  <a:pos x="77" y="32"/>
                </a:cxn>
                <a:cxn ang="0">
                  <a:pos x="62" y="42"/>
                </a:cxn>
                <a:cxn ang="0">
                  <a:pos x="44" y="50"/>
                </a:cxn>
                <a:cxn ang="0">
                  <a:pos x="24" y="56"/>
                </a:cxn>
                <a:cxn ang="0">
                  <a:pos x="0" y="61"/>
                </a:cxn>
                <a:cxn ang="0">
                  <a:pos x="35" y="0"/>
                </a:cxn>
              </a:cxnLst>
              <a:rect l="0" t="0" r="r" b="b"/>
              <a:pathLst>
                <a:path w="102" h="61">
                  <a:moveTo>
                    <a:pt x="35" y="0"/>
                  </a:moveTo>
                  <a:lnTo>
                    <a:pt x="102" y="10"/>
                  </a:lnTo>
                  <a:lnTo>
                    <a:pt x="101" y="13"/>
                  </a:lnTo>
                  <a:lnTo>
                    <a:pt x="95" y="17"/>
                  </a:lnTo>
                  <a:lnTo>
                    <a:pt x="87" y="24"/>
                  </a:lnTo>
                  <a:lnTo>
                    <a:pt x="77" y="32"/>
                  </a:lnTo>
                  <a:lnTo>
                    <a:pt x="62" y="42"/>
                  </a:lnTo>
                  <a:lnTo>
                    <a:pt x="44" y="50"/>
                  </a:lnTo>
                  <a:lnTo>
                    <a:pt x="24" y="56"/>
                  </a:lnTo>
                  <a:lnTo>
                    <a:pt x="0" y="61"/>
                  </a:lnTo>
                  <a:lnTo>
                    <a:pt x="35" y="0"/>
                  </a:lnTo>
                  <a:close/>
                </a:path>
              </a:pathLst>
            </a:custGeom>
            <a:solidFill>
              <a:srgbClr val="59FF00"/>
            </a:solidFill>
            <a:ln w="9525">
              <a:noFill/>
              <a:round/>
              <a:headEnd/>
              <a:tailEnd/>
            </a:ln>
          </p:spPr>
          <p:txBody>
            <a:bodyPr/>
            <a:lstStyle/>
            <a:p>
              <a:endParaRPr lang="fr-FR"/>
            </a:p>
          </p:txBody>
        </p:sp>
        <p:sp>
          <p:nvSpPr>
            <p:cNvPr id="194" name="Freeform 194"/>
            <p:cNvSpPr>
              <a:spLocks/>
            </p:cNvSpPr>
            <p:nvPr/>
          </p:nvSpPr>
          <p:spPr bwMode="auto">
            <a:xfrm>
              <a:off x="5331" y="2674"/>
              <a:ext cx="88" cy="25"/>
            </a:xfrm>
            <a:custGeom>
              <a:avLst/>
              <a:gdLst/>
              <a:ahLst/>
              <a:cxnLst>
                <a:cxn ang="0">
                  <a:pos x="0" y="0"/>
                </a:cxn>
                <a:cxn ang="0">
                  <a:pos x="5" y="0"/>
                </a:cxn>
                <a:cxn ang="0">
                  <a:pos x="19" y="0"/>
                </a:cxn>
                <a:cxn ang="0">
                  <a:pos x="38" y="2"/>
                </a:cxn>
                <a:cxn ang="0">
                  <a:pos x="62" y="4"/>
                </a:cxn>
                <a:cxn ang="0">
                  <a:pos x="91" y="7"/>
                </a:cxn>
                <a:cxn ang="0">
                  <a:pos x="120" y="13"/>
                </a:cxn>
                <a:cxn ang="0">
                  <a:pos x="149" y="21"/>
                </a:cxn>
                <a:cxn ang="0">
                  <a:pos x="177" y="33"/>
                </a:cxn>
                <a:cxn ang="0">
                  <a:pos x="195" y="42"/>
                </a:cxn>
                <a:cxn ang="0">
                  <a:pos x="112" y="56"/>
                </a:cxn>
                <a:cxn ang="0">
                  <a:pos x="0" y="0"/>
                </a:cxn>
              </a:cxnLst>
              <a:rect l="0" t="0" r="r" b="b"/>
              <a:pathLst>
                <a:path w="195" h="56">
                  <a:moveTo>
                    <a:pt x="0" y="0"/>
                  </a:moveTo>
                  <a:lnTo>
                    <a:pt x="5" y="0"/>
                  </a:lnTo>
                  <a:lnTo>
                    <a:pt x="19" y="0"/>
                  </a:lnTo>
                  <a:lnTo>
                    <a:pt x="38" y="2"/>
                  </a:lnTo>
                  <a:lnTo>
                    <a:pt x="62" y="4"/>
                  </a:lnTo>
                  <a:lnTo>
                    <a:pt x="91" y="7"/>
                  </a:lnTo>
                  <a:lnTo>
                    <a:pt x="120" y="13"/>
                  </a:lnTo>
                  <a:lnTo>
                    <a:pt x="149" y="21"/>
                  </a:lnTo>
                  <a:lnTo>
                    <a:pt x="177" y="33"/>
                  </a:lnTo>
                  <a:lnTo>
                    <a:pt x="195" y="42"/>
                  </a:lnTo>
                  <a:lnTo>
                    <a:pt x="112" y="56"/>
                  </a:lnTo>
                  <a:lnTo>
                    <a:pt x="0" y="0"/>
                  </a:lnTo>
                  <a:close/>
                </a:path>
              </a:pathLst>
            </a:custGeom>
            <a:solidFill>
              <a:srgbClr val="21BA00"/>
            </a:solidFill>
            <a:ln w="9525">
              <a:noFill/>
              <a:round/>
              <a:headEnd/>
              <a:tailEnd/>
            </a:ln>
          </p:spPr>
          <p:txBody>
            <a:bodyPr/>
            <a:lstStyle/>
            <a:p>
              <a:endParaRPr lang="fr-FR"/>
            </a:p>
          </p:txBody>
        </p:sp>
        <p:sp>
          <p:nvSpPr>
            <p:cNvPr id="195" name="Freeform 195"/>
            <p:cNvSpPr>
              <a:spLocks/>
            </p:cNvSpPr>
            <p:nvPr/>
          </p:nvSpPr>
          <p:spPr bwMode="auto">
            <a:xfrm>
              <a:off x="5329" y="2685"/>
              <a:ext cx="30" cy="41"/>
            </a:xfrm>
            <a:custGeom>
              <a:avLst/>
              <a:gdLst/>
              <a:ahLst/>
              <a:cxnLst>
                <a:cxn ang="0">
                  <a:pos x="0" y="0"/>
                </a:cxn>
                <a:cxn ang="0">
                  <a:pos x="67" y="45"/>
                </a:cxn>
                <a:cxn ang="0">
                  <a:pos x="67" y="96"/>
                </a:cxn>
                <a:cxn ang="0">
                  <a:pos x="64" y="95"/>
                </a:cxn>
                <a:cxn ang="0">
                  <a:pos x="59" y="89"/>
                </a:cxn>
                <a:cxn ang="0">
                  <a:pos x="51" y="82"/>
                </a:cxn>
                <a:cxn ang="0">
                  <a:pos x="40" y="71"/>
                </a:cxn>
                <a:cxn ang="0">
                  <a:pos x="30" y="58"/>
                </a:cxn>
                <a:cxn ang="0">
                  <a:pos x="18" y="41"/>
                </a:cxn>
                <a:cxn ang="0">
                  <a:pos x="8" y="22"/>
                </a:cxn>
                <a:cxn ang="0">
                  <a:pos x="0" y="0"/>
                </a:cxn>
              </a:cxnLst>
              <a:rect l="0" t="0" r="r" b="b"/>
              <a:pathLst>
                <a:path w="67" h="96">
                  <a:moveTo>
                    <a:pt x="0" y="0"/>
                  </a:moveTo>
                  <a:lnTo>
                    <a:pt x="67" y="45"/>
                  </a:lnTo>
                  <a:lnTo>
                    <a:pt x="67" y="96"/>
                  </a:lnTo>
                  <a:lnTo>
                    <a:pt x="64" y="95"/>
                  </a:lnTo>
                  <a:lnTo>
                    <a:pt x="59" y="89"/>
                  </a:lnTo>
                  <a:lnTo>
                    <a:pt x="51" y="82"/>
                  </a:lnTo>
                  <a:lnTo>
                    <a:pt x="40" y="71"/>
                  </a:lnTo>
                  <a:lnTo>
                    <a:pt x="30" y="58"/>
                  </a:lnTo>
                  <a:lnTo>
                    <a:pt x="18" y="41"/>
                  </a:lnTo>
                  <a:lnTo>
                    <a:pt x="8" y="22"/>
                  </a:lnTo>
                  <a:lnTo>
                    <a:pt x="0" y="0"/>
                  </a:lnTo>
                  <a:close/>
                </a:path>
              </a:pathLst>
            </a:custGeom>
            <a:solidFill>
              <a:srgbClr val="21BA00"/>
            </a:solidFill>
            <a:ln w="9525">
              <a:noFill/>
              <a:round/>
              <a:headEnd/>
              <a:tailEnd/>
            </a:ln>
          </p:spPr>
          <p:txBody>
            <a:bodyPr/>
            <a:lstStyle/>
            <a:p>
              <a:endParaRPr lang="fr-FR"/>
            </a:p>
          </p:txBody>
        </p:sp>
        <p:sp>
          <p:nvSpPr>
            <p:cNvPr id="196" name="Freeform 196"/>
            <p:cNvSpPr>
              <a:spLocks/>
            </p:cNvSpPr>
            <p:nvPr/>
          </p:nvSpPr>
          <p:spPr bwMode="auto">
            <a:xfrm>
              <a:off x="5374" y="2706"/>
              <a:ext cx="26" cy="45"/>
            </a:xfrm>
            <a:custGeom>
              <a:avLst/>
              <a:gdLst/>
              <a:ahLst/>
              <a:cxnLst>
                <a:cxn ang="0">
                  <a:pos x="0" y="68"/>
                </a:cxn>
                <a:cxn ang="0">
                  <a:pos x="0" y="0"/>
                </a:cxn>
                <a:cxn ang="0">
                  <a:pos x="52" y="16"/>
                </a:cxn>
                <a:cxn ang="0">
                  <a:pos x="58" y="103"/>
                </a:cxn>
                <a:cxn ang="0">
                  <a:pos x="0" y="68"/>
                </a:cxn>
              </a:cxnLst>
              <a:rect l="0" t="0" r="r" b="b"/>
              <a:pathLst>
                <a:path w="58" h="103">
                  <a:moveTo>
                    <a:pt x="0" y="68"/>
                  </a:moveTo>
                  <a:lnTo>
                    <a:pt x="0" y="0"/>
                  </a:lnTo>
                  <a:lnTo>
                    <a:pt x="52" y="16"/>
                  </a:lnTo>
                  <a:lnTo>
                    <a:pt x="58" y="103"/>
                  </a:lnTo>
                  <a:lnTo>
                    <a:pt x="0" y="68"/>
                  </a:lnTo>
                  <a:close/>
                </a:path>
              </a:pathLst>
            </a:custGeom>
            <a:solidFill>
              <a:srgbClr val="21BA00"/>
            </a:solidFill>
            <a:ln w="9525">
              <a:noFill/>
              <a:round/>
              <a:headEnd/>
              <a:tailEnd/>
            </a:ln>
          </p:spPr>
          <p:txBody>
            <a:bodyPr/>
            <a:lstStyle/>
            <a:p>
              <a:endParaRPr lang="fr-FR"/>
            </a:p>
          </p:txBody>
        </p:sp>
        <p:sp>
          <p:nvSpPr>
            <p:cNvPr id="197" name="Freeform 197"/>
            <p:cNvSpPr>
              <a:spLocks/>
            </p:cNvSpPr>
            <p:nvPr/>
          </p:nvSpPr>
          <p:spPr bwMode="auto">
            <a:xfrm>
              <a:off x="5408" y="2722"/>
              <a:ext cx="38" cy="37"/>
            </a:xfrm>
            <a:custGeom>
              <a:avLst/>
              <a:gdLst/>
              <a:ahLst/>
              <a:cxnLst>
                <a:cxn ang="0">
                  <a:pos x="0" y="0"/>
                </a:cxn>
                <a:cxn ang="0">
                  <a:pos x="3" y="70"/>
                </a:cxn>
                <a:cxn ang="0">
                  <a:pos x="4" y="71"/>
                </a:cxn>
                <a:cxn ang="0">
                  <a:pos x="9" y="74"/>
                </a:cxn>
                <a:cxn ang="0">
                  <a:pos x="17" y="76"/>
                </a:cxn>
                <a:cxn ang="0">
                  <a:pos x="26" y="79"/>
                </a:cxn>
                <a:cxn ang="0">
                  <a:pos x="38" y="83"/>
                </a:cxn>
                <a:cxn ang="0">
                  <a:pos x="52" y="85"/>
                </a:cxn>
                <a:cxn ang="0">
                  <a:pos x="67" y="86"/>
                </a:cxn>
                <a:cxn ang="0">
                  <a:pos x="83" y="86"/>
                </a:cxn>
                <a:cxn ang="0">
                  <a:pos x="45" y="13"/>
                </a:cxn>
                <a:cxn ang="0">
                  <a:pos x="0" y="0"/>
                </a:cxn>
              </a:cxnLst>
              <a:rect l="0" t="0" r="r" b="b"/>
              <a:pathLst>
                <a:path w="83" h="86">
                  <a:moveTo>
                    <a:pt x="0" y="0"/>
                  </a:moveTo>
                  <a:lnTo>
                    <a:pt x="3" y="70"/>
                  </a:lnTo>
                  <a:lnTo>
                    <a:pt x="4" y="71"/>
                  </a:lnTo>
                  <a:lnTo>
                    <a:pt x="9" y="74"/>
                  </a:lnTo>
                  <a:lnTo>
                    <a:pt x="17" y="76"/>
                  </a:lnTo>
                  <a:lnTo>
                    <a:pt x="26" y="79"/>
                  </a:lnTo>
                  <a:lnTo>
                    <a:pt x="38" y="83"/>
                  </a:lnTo>
                  <a:lnTo>
                    <a:pt x="52" y="85"/>
                  </a:lnTo>
                  <a:lnTo>
                    <a:pt x="67" y="86"/>
                  </a:lnTo>
                  <a:lnTo>
                    <a:pt x="83" y="86"/>
                  </a:lnTo>
                  <a:lnTo>
                    <a:pt x="45" y="13"/>
                  </a:lnTo>
                  <a:lnTo>
                    <a:pt x="0" y="0"/>
                  </a:lnTo>
                  <a:close/>
                </a:path>
              </a:pathLst>
            </a:custGeom>
            <a:solidFill>
              <a:srgbClr val="21BA00"/>
            </a:solidFill>
            <a:ln w="9525">
              <a:noFill/>
              <a:round/>
              <a:headEnd/>
              <a:tailEnd/>
            </a:ln>
          </p:spPr>
          <p:txBody>
            <a:bodyPr/>
            <a:lstStyle/>
            <a:p>
              <a:endParaRPr lang="fr-FR"/>
            </a:p>
          </p:txBody>
        </p:sp>
        <p:sp>
          <p:nvSpPr>
            <p:cNvPr id="198" name="Freeform 198"/>
            <p:cNvSpPr>
              <a:spLocks/>
            </p:cNvSpPr>
            <p:nvPr/>
          </p:nvSpPr>
          <p:spPr bwMode="auto">
            <a:xfrm>
              <a:off x="5448" y="2738"/>
              <a:ext cx="39" cy="22"/>
            </a:xfrm>
            <a:custGeom>
              <a:avLst/>
              <a:gdLst/>
              <a:ahLst/>
              <a:cxnLst>
                <a:cxn ang="0">
                  <a:pos x="0" y="0"/>
                </a:cxn>
                <a:cxn ang="0">
                  <a:pos x="25" y="48"/>
                </a:cxn>
                <a:cxn ang="0">
                  <a:pos x="27" y="48"/>
                </a:cxn>
                <a:cxn ang="0">
                  <a:pos x="31" y="48"/>
                </a:cxn>
                <a:cxn ang="0">
                  <a:pos x="37" y="49"/>
                </a:cxn>
                <a:cxn ang="0">
                  <a:pos x="45" y="49"/>
                </a:cxn>
                <a:cxn ang="0">
                  <a:pos x="54" y="49"/>
                </a:cxn>
                <a:cxn ang="0">
                  <a:pos x="65" y="48"/>
                </a:cxn>
                <a:cxn ang="0">
                  <a:pos x="76" y="47"/>
                </a:cxn>
                <a:cxn ang="0">
                  <a:pos x="87" y="45"/>
                </a:cxn>
                <a:cxn ang="0">
                  <a:pos x="85" y="44"/>
                </a:cxn>
                <a:cxn ang="0">
                  <a:pos x="81" y="40"/>
                </a:cxn>
                <a:cxn ang="0">
                  <a:pos x="74" y="36"/>
                </a:cxn>
                <a:cxn ang="0">
                  <a:pos x="65" y="30"/>
                </a:cxn>
                <a:cxn ang="0">
                  <a:pos x="53" y="23"/>
                </a:cxn>
                <a:cxn ang="0">
                  <a:pos x="38" y="15"/>
                </a:cxn>
                <a:cxn ang="0">
                  <a:pos x="21" y="8"/>
                </a:cxn>
                <a:cxn ang="0">
                  <a:pos x="0" y="0"/>
                </a:cxn>
              </a:cxnLst>
              <a:rect l="0" t="0" r="r" b="b"/>
              <a:pathLst>
                <a:path w="87" h="49">
                  <a:moveTo>
                    <a:pt x="0" y="0"/>
                  </a:moveTo>
                  <a:lnTo>
                    <a:pt x="25" y="48"/>
                  </a:lnTo>
                  <a:lnTo>
                    <a:pt x="27" y="48"/>
                  </a:lnTo>
                  <a:lnTo>
                    <a:pt x="31" y="48"/>
                  </a:lnTo>
                  <a:lnTo>
                    <a:pt x="37" y="49"/>
                  </a:lnTo>
                  <a:lnTo>
                    <a:pt x="45" y="49"/>
                  </a:lnTo>
                  <a:lnTo>
                    <a:pt x="54" y="49"/>
                  </a:lnTo>
                  <a:lnTo>
                    <a:pt x="65" y="48"/>
                  </a:lnTo>
                  <a:lnTo>
                    <a:pt x="76" y="47"/>
                  </a:lnTo>
                  <a:lnTo>
                    <a:pt x="87" y="45"/>
                  </a:lnTo>
                  <a:lnTo>
                    <a:pt x="85" y="44"/>
                  </a:lnTo>
                  <a:lnTo>
                    <a:pt x="81" y="40"/>
                  </a:lnTo>
                  <a:lnTo>
                    <a:pt x="74" y="36"/>
                  </a:lnTo>
                  <a:lnTo>
                    <a:pt x="65" y="30"/>
                  </a:lnTo>
                  <a:lnTo>
                    <a:pt x="53" y="23"/>
                  </a:lnTo>
                  <a:lnTo>
                    <a:pt x="38" y="15"/>
                  </a:lnTo>
                  <a:lnTo>
                    <a:pt x="21" y="8"/>
                  </a:lnTo>
                  <a:lnTo>
                    <a:pt x="0" y="0"/>
                  </a:lnTo>
                  <a:close/>
                </a:path>
              </a:pathLst>
            </a:custGeom>
            <a:solidFill>
              <a:srgbClr val="21BA00"/>
            </a:solidFill>
            <a:ln w="9525">
              <a:noFill/>
              <a:round/>
              <a:headEnd/>
              <a:tailEnd/>
            </a:ln>
          </p:spPr>
          <p:txBody>
            <a:bodyPr/>
            <a:lstStyle/>
            <a:p>
              <a:endParaRPr lang="fr-FR"/>
            </a:p>
          </p:txBody>
        </p:sp>
        <p:sp>
          <p:nvSpPr>
            <p:cNvPr id="199" name="Freeform 199"/>
            <p:cNvSpPr>
              <a:spLocks/>
            </p:cNvSpPr>
            <p:nvPr/>
          </p:nvSpPr>
          <p:spPr bwMode="auto">
            <a:xfrm>
              <a:off x="5409" y="2697"/>
              <a:ext cx="48" cy="22"/>
            </a:xfrm>
            <a:custGeom>
              <a:avLst/>
              <a:gdLst/>
              <a:ahLst/>
              <a:cxnLst>
                <a:cxn ang="0">
                  <a:pos x="0" y="19"/>
                </a:cxn>
                <a:cxn ang="0">
                  <a:pos x="54" y="0"/>
                </a:cxn>
                <a:cxn ang="0">
                  <a:pos x="57" y="1"/>
                </a:cxn>
                <a:cxn ang="0">
                  <a:pos x="61" y="4"/>
                </a:cxn>
                <a:cxn ang="0">
                  <a:pos x="68" y="7"/>
                </a:cxn>
                <a:cxn ang="0">
                  <a:pos x="76" y="11"/>
                </a:cxn>
                <a:cxn ang="0">
                  <a:pos x="85" y="15"/>
                </a:cxn>
                <a:cxn ang="0">
                  <a:pos x="93" y="20"/>
                </a:cxn>
                <a:cxn ang="0">
                  <a:pos x="100" y="24"/>
                </a:cxn>
                <a:cxn ang="0">
                  <a:pos x="105" y="29"/>
                </a:cxn>
                <a:cxn ang="0">
                  <a:pos x="64" y="51"/>
                </a:cxn>
                <a:cxn ang="0">
                  <a:pos x="0" y="19"/>
                </a:cxn>
              </a:cxnLst>
              <a:rect l="0" t="0" r="r" b="b"/>
              <a:pathLst>
                <a:path w="105" h="51">
                  <a:moveTo>
                    <a:pt x="0" y="19"/>
                  </a:moveTo>
                  <a:lnTo>
                    <a:pt x="54" y="0"/>
                  </a:lnTo>
                  <a:lnTo>
                    <a:pt x="57" y="1"/>
                  </a:lnTo>
                  <a:lnTo>
                    <a:pt x="61" y="4"/>
                  </a:lnTo>
                  <a:lnTo>
                    <a:pt x="68" y="7"/>
                  </a:lnTo>
                  <a:lnTo>
                    <a:pt x="76" y="11"/>
                  </a:lnTo>
                  <a:lnTo>
                    <a:pt x="85" y="15"/>
                  </a:lnTo>
                  <a:lnTo>
                    <a:pt x="93" y="20"/>
                  </a:lnTo>
                  <a:lnTo>
                    <a:pt x="100" y="24"/>
                  </a:lnTo>
                  <a:lnTo>
                    <a:pt x="105" y="29"/>
                  </a:lnTo>
                  <a:lnTo>
                    <a:pt x="64" y="51"/>
                  </a:lnTo>
                  <a:lnTo>
                    <a:pt x="0" y="19"/>
                  </a:lnTo>
                  <a:close/>
                </a:path>
              </a:pathLst>
            </a:custGeom>
            <a:solidFill>
              <a:srgbClr val="21BA00"/>
            </a:solidFill>
            <a:ln w="9525">
              <a:noFill/>
              <a:round/>
              <a:headEnd/>
              <a:tailEnd/>
            </a:ln>
          </p:spPr>
          <p:txBody>
            <a:bodyPr/>
            <a:lstStyle/>
            <a:p>
              <a:endParaRPr lang="fr-FR"/>
            </a:p>
          </p:txBody>
        </p:sp>
        <p:sp>
          <p:nvSpPr>
            <p:cNvPr id="200" name="Freeform 200"/>
            <p:cNvSpPr>
              <a:spLocks/>
            </p:cNvSpPr>
            <p:nvPr/>
          </p:nvSpPr>
          <p:spPr bwMode="auto">
            <a:xfrm>
              <a:off x="5452" y="2720"/>
              <a:ext cx="36" cy="22"/>
            </a:xfrm>
            <a:custGeom>
              <a:avLst/>
              <a:gdLst/>
              <a:ahLst/>
              <a:cxnLst>
                <a:cxn ang="0">
                  <a:pos x="0" y="10"/>
                </a:cxn>
                <a:cxn ang="0">
                  <a:pos x="40" y="0"/>
                </a:cxn>
                <a:cxn ang="0">
                  <a:pos x="41" y="2"/>
                </a:cxn>
                <a:cxn ang="0">
                  <a:pos x="43" y="4"/>
                </a:cxn>
                <a:cxn ang="0">
                  <a:pos x="46" y="8"/>
                </a:cxn>
                <a:cxn ang="0">
                  <a:pos x="51" y="14"/>
                </a:cxn>
                <a:cxn ang="0">
                  <a:pos x="57" y="21"/>
                </a:cxn>
                <a:cxn ang="0">
                  <a:pos x="64" y="30"/>
                </a:cxn>
                <a:cxn ang="0">
                  <a:pos x="72" y="40"/>
                </a:cxn>
                <a:cxn ang="0">
                  <a:pos x="81" y="51"/>
                </a:cxn>
                <a:cxn ang="0">
                  <a:pos x="0" y="10"/>
                </a:cxn>
              </a:cxnLst>
              <a:rect l="0" t="0" r="r" b="b"/>
              <a:pathLst>
                <a:path w="81" h="51">
                  <a:moveTo>
                    <a:pt x="0" y="10"/>
                  </a:moveTo>
                  <a:lnTo>
                    <a:pt x="40" y="0"/>
                  </a:lnTo>
                  <a:lnTo>
                    <a:pt x="41" y="2"/>
                  </a:lnTo>
                  <a:lnTo>
                    <a:pt x="43" y="4"/>
                  </a:lnTo>
                  <a:lnTo>
                    <a:pt x="46" y="8"/>
                  </a:lnTo>
                  <a:lnTo>
                    <a:pt x="51" y="14"/>
                  </a:lnTo>
                  <a:lnTo>
                    <a:pt x="57" y="21"/>
                  </a:lnTo>
                  <a:lnTo>
                    <a:pt x="64" y="30"/>
                  </a:lnTo>
                  <a:lnTo>
                    <a:pt x="72" y="40"/>
                  </a:lnTo>
                  <a:lnTo>
                    <a:pt x="81" y="51"/>
                  </a:lnTo>
                  <a:lnTo>
                    <a:pt x="0" y="10"/>
                  </a:lnTo>
                  <a:close/>
                </a:path>
              </a:pathLst>
            </a:custGeom>
            <a:solidFill>
              <a:srgbClr val="21BA00"/>
            </a:solidFill>
            <a:ln w="9525">
              <a:noFill/>
              <a:round/>
              <a:headEnd/>
              <a:tailEnd/>
            </a:ln>
          </p:spPr>
          <p:txBody>
            <a:bodyPr/>
            <a:lstStyle/>
            <a:p>
              <a:endParaRPr lang="fr-FR"/>
            </a:p>
          </p:txBody>
        </p:sp>
        <p:sp>
          <p:nvSpPr>
            <p:cNvPr id="201" name="Freeform 201"/>
            <p:cNvSpPr>
              <a:spLocks/>
            </p:cNvSpPr>
            <p:nvPr/>
          </p:nvSpPr>
          <p:spPr bwMode="auto">
            <a:xfrm>
              <a:off x="5421" y="2649"/>
              <a:ext cx="57" cy="25"/>
            </a:xfrm>
            <a:custGeom>
              <a:avLst/>
              <a:gdLst/>
              <a:ahLst/>
              <a:cxnLst>
                <a:cxn ang="0">
                  <a:pos x="0" y="0"/>
                </a:cxn>
                <a:cxn ang="0">
                  <a:pos x="71" y="0"/>
                </a:cxn>
                <a:cxn ang="0">
                  <a:pos x="125" y="55"/>
                </a:cxn>
                <a:cxn ang="0">
                  <a:pos x="121" y="55"/>
                </a:cxn>
                <a:cxn ang="0">
                  <a:pos x="110" y="53"/>
                </a:cxn>
                <a:cxn ang="0">
                  <a:pos x="94" y="51"/>
                </a:cxn>
                <a:cxn ang="0">
                  <a:pos x="75" y="46"/>
                </a:cxn>
                <a:cxn ang="0">
                  <a:pos x="53" y="39"/>
                </a:cxn>
                <a:cxn ang="0">
                  <a:pos x="34" y="29"/>
                </a:cxn>
                <a:cxn ang="0">
                  <a:pos x="15" y="16"/>
                </a:cxn>
                <a:cxn ang="0">
                  <a:pos x="0" y="0"/>
                </a:cxn>
              </a:cxnLst>
              <a:rect l="0" t="0" r="r" b="b"/>
              <a:pathLst>
                <a:path w="125" h="55">
                  <a:moveTo>
                    <a:pt x="0" y="0"/>
                  </a:moveTo>
                  <a:lnTo>
                    <a:pt x="71" y="0"/>
                  </a:lnTo>
                  <a:lnTo>
                    <a:pt x="125" y="55"/>
                  </a:lnTo>
                  <a:lnTo>
                    <a:pt x="121" y="55"/>
                  </a:lnTo>
                  <a:lnTo>
                    <a:pt x="110" y="53"/>
                  </a:lnTo>
                  <a:lnTo>
                    <a:pt x="94" y="51"/>
                  </a:lnTo>
                  <a:lnTo>
                    <a:pt x="75" y="46"/>
                  </a:lnTo>
                  <a:lnTo>
                    <a:pt x="53" y="39"/>
                  </a:lnTo>
                  <a:lnTo>
                    <a:pt x="34" y="29"/>
                  </a:lnTo>
                  <a:lnTo>
                    <a:pt x="15" y="16"/>
                  </a:lnTo>
                  <a:lnTo>
                    <a:pt x="0" y="0"/>
                  </a:lnTo>
                  <a:close/>
                </a:path>
              </a:pathLst>
            </a:custGeom>
            <a:solidFill>
              <a:srgbClr val="21BA00"/>
            </a:solidFill>
            <a:ln w="9525">
              <a:noFill/>
              <a:round/>
              <a:headEnd/>
              <a:tailEnd/>
            </a:ln>
          </p:spPr>
          <p:txBody>
            <a:bodyPr/>
            <a:lstStyle/>
            <a:p>
              <a:endParaRPr lang="fr-FR"/>
            </a:p>
          </p:txBody>
        </p:sp>
        <p:sp>
          <p:nvSpPr>
            <p:cNvPr id="202" name="Freeform 202"/>
            <p:cNvSpPr>
              <a:spLocks/>
            </p:cNvSpPr>
            <p:nvPr/>
          </p:nvSpPr>
          <p:spPr bwMode="auto">
            <a:xfrm>
              <a:off x="5475" y="2646"/>
              <a:ext cx="53" cy="24"/>
            </a:xfrm>
            <a:custGeom>
              <a:avLst/>
              <a:gdLst/>
              <a:ahLst/>
              <a:cxnLst>
                <a:cxn ang="0">
                  <a:pos x="0" y="3"/>
                </a:cxn>
                <a:cxn ang="0">
                  <a:pos x="83" y="0"/>
                </a:cxn>
                <a:cxn ang="0">
                  <a:pos x="115" y="38"/>
                </a:cxn>
                <a:cxn ang="0">
                  <a:pos x="113" y="39"/>
                </a:cxn>
                <a:cxn ang="0">
                  <a:pos x="109" y="40"/>
                </a:cxn>
                <a:cxn ang="0">
                  <a:pos x="100" y="42"/>
                </a:cxn>
                <a:cxn ang="0">
                  <a:pos x="91" y="46"/>
                </a:cxn>
                <a:cxn ang="0">
                  <a:pos x="81" y="49"/>
                </a:cxn>
                <a:cxn ang="0">
                  <a:pos x="69" y="51"/>
                </a:cxn>
                <a:cxn ang="0">
                  <a:pos x="58" y="53"/>
                </a:cxn>
                <a:cxn ang="0">
                  <a:pos x="47" y="54"/>
                </a:cxn>
                <a:cxn ang="0">
                  <a:pos x="38" y="51"/>
                </a:cxn>
                <a:cxn ang="0">
                  <a:pos x="29" y="46"/>
                </a:cxn>
                <a:cxn ang="0">
                  <a:pos x="21" y="38"/>
                </a:cxn>
                <a:cxn ang="0">
                  <a:pos x="14" y="28"/>
                </a:cxn>
                <a:cxn ang="0">
                  <a:pos x="8" y="19"/>
                </a:cxn>
                <a:cxn ang="0">
                  <a:pos x="4" y="11"/>
                </a:cxn>
                <a:cxn ang="0">
                  <a:pos x="1" y="5"/>
                </a:cxn>
                <a:cxn ang="0">
                  <a:pos x="0" y="3"/>
                </a:cxn>
              </a:cxnLst>
              <a:rect l="0" t="0" r="r" b="b"/>
              <a:pathLst>
                <a:path w="115" h="54">
                  <a:moveTo>
                    <a:pt x="0" y="3"/>
                  </a:moveTo>
                  <a:lnTo>
                    <a:pt x="83" y="0"/>
                  </a:lnTo>
                  <a:lnTo>
                    <a:pt x="115" y="38"/>
                  </a:lnTo>
                  <a:lnTo>
                    <a:pt x="113" y="39"/>
                  </a:lnTo>
                  <a:lnTo>
                    <a:pt x="109" y="40"/>
                  </a:lnTo>
                  <a:lnTo>
                    <a:pt x="100" y="42"/>
                  </a:lnTo>
                  <a:lnTo>
                    <a:pt x="91" y="46"/>
                  </a:lnTo>
                  <a:lnTo>
                    <a:pt x="81" y="49"/>
                  </a:lnTo>
                  <a:lnTo>
                    <a:pt x="69" y="51"/>
                  </a:lnTo>
                  <a:lnTo>
                    <a:pt x="58" y="53"/>
                  </a:lnTo>
                  <a:lnTo>
                    <a:pt x="47" y="54"/>
                  </a:lnTo>
                  <a:lnTo>
                    <a:pt x="38" y="51"/>
                  </a:lnTo>
                  <a:lnTo>
                    <a:pt x="29" y="46"/>
                  </a:lnTo>
                  <a:lnTo>
                    <a:pt x="21" y="38"/>
                  </a:lnTo>
                  <a:lnTo>
                    <a:pt x="14" y="28"/>
                  </a:lnTo>
                  <a:lnTo>
                    <a:pt x="8" y="19"/>
                  </a:lnTo>
                  <a:lnTo>
                    <a:pt x="4" y="11"/>
                  </a:lnTo>
                  <a:lnTo>
                    <a:pt x="1" y="5"/>
                  </a:lnTo>
                  <a:lnTo>
                    <a:pt x="0" y="3"/>
                  </a:lnTo>
                  <a:close/>
                </a:path>
              </a:pathLst>
            </a:custGeom>
            <a:solidFill>
              <a:srgbClr val="21BA00"/>
            </a:solidFill>
            <a:ln w="9525">
              <a:noFill/>
              <a:round/>
              <a:headEnd/>
              <a:tailEnd/>
            </a:ln>
          </p:spPr>
          <p:txBody>
            <a:bodyPr/>
            <a:lstStyle/>
            <a:p>
              <a:endParaRPr lang="fr-FR"/>
            </a:p>
          </p:txBody>
        </p:sp>
        <p:sp>
          <p:nvSpPr>
            <p:cNvPr id="203" name="Freeform 203"/>
            <p:cNvSpPr>
              <a:spLocks/>
            </p:cNvSpPr>
            <p:nvPr/>
          </p:nvSpPr>
          <p:spPr bwMode="auto">
            <a:xfrm>
              <a:off x="5528" y="2648"/>
              <a:ext cx="35" cy="8"/>
            </a:xfrm>
            <a:custGeom>
              <a:avLst/>
              <a:gdLst/>
              <a:ahLst/>
              <a:cxnLst>
                <a:cxn ang="0">
                  <a:pos x="0" y="0"/>
                </a:cxn>
                <a:cxn ang="0">
                  <a:pos x="22" y="22"/>
                </a:cxn>
                <a:cxn ang="0">
                  <a:pos x="76" y="4"/>
                </a:cxn>
                <a:cxn ang="0">
                  <a:pos x="0" y="0"/>
                </a:cxn>
              </a:cxnLst>
              <a:rect l="0" t="0" r="r" b="b"/>
              <a:pathLst>
                <a:path w="76" h="22">
                  <a:moveTo>
                    <a:pt x="0" y="0"/>
                  </a:moveTo>
                  <a:lnTo>
                    <a:pt x="22" y="22"/>
                  </a:lnTo>
                  <a:lnTo>
                    <a:pt x="76" y="4"/>
                  </a:lnTo>
                  <a:lnTo>
                    <a:pt x="0" y="0"/>
                  </a:lnTo>
                  <a:close/>
                </a:path>
              </a:pathLst>
            </a:custGeom>
            <a:solidFill>
              <a:srgbClr val="21BA00"/>
            </a:solidFill>
            <a:ln w="9525">
              <a:noFill/>
              <a:round/>
              <a:headEnd/>
              <a:tailEnd/>
            </a:ln>
          </p:spPr>
          <p:txBody>
            <a:bodyPr/>
            <a:lstStyle/>
            <a:p>
              <a:endParaRPr lang="fr-FR"/>
            </a:p>
          </p:txBody>
        </p:sp>
        <p:sp>
          <p:nvSpPr>
            <p:cNvPr id="204" name="Freeform 204"/>
            <p:cNvSpPr>
              <a:spLocks/>
            </p:cNvSpPr>
            <p:nvPr/>
          </p:nvSpPr>
          <p:spPr bwMode="auto">
            <a:xfrm>
              <a:off x="5517" y="2618"/>
              <a:ext cx="31" cy="17"/>
            </a:xfrm>
            <a:custGeom>
              <a:avLst/>
              <a:gdLst/>
              <a:ahLst/>
              <a:cxnLst>
                <a:cxn ang="0">
                  <a:pos x="1" y="39"/>
                </a:cxn>
                <a:cxn ang="0">
                  <a:pos x="69" y="32"/>
                </a:cxn>
                <a:cxn ang="0">
                  <a:pos x="68" y="31"/>
                </a:cxn>
                <a:cxn ang="0">
                  <a:pos x="65" y="28"/>
                </a:cxn>
                <a:cxn ang="0">
                  <a:pos x="60" y="24"/>
                </a:cxn>
                <a:cxn ang="0">
                  <a:pos x="53" y="19"/>
                </a:cxn>
                <a:cxn ang="0">
                  <a:pos x="45" y="13"/>
                </a:cxn>
                <a:cxn ang="0">
                  <a:pos x="36" y="8"/>
                </a:cxn>
                <a:cxn ang="0">
                  <a:pos x="27" y="4"/>
                </a:cxn>
                <a:cxn ang="0">
                  <a:pos x="18" y="0"/>
                </a:cxn>
                <a:cxn ang="0">
                  <a:pos x="5" y="4"/>
                </a:cxn>
                <a:cxn ang="0">
                  <a:pos x="0" y="17"/>
                </a:cxn>
                <a:cxn ang="0">
                  <a:pos x="0" y="32"/>
                </a:cxn>
                <a:cxn ang="0">
                  <a:pos x="1" y="39"/>
                </a:cxn>
              </a:cxnLst>
              <a:rect l="0" t="0" r="r" b="b"/>
              <a:pathLst>
                <a:path w="69" h="39">
                  <a:moveTo>
                    <a:pt x="1" y="39"/>
                  </a:moveTo>
                  <a:lnTo>
                    <a:pt x="69" y="32"/>
                  </a:lnTo>
                  <a:lnTo>
                    <a:pt x="68" y="31"/>
                  </a:lnTo>
                  <a:lnTo>
                    <a:pt x="65" y="28"/>
                  </a:lnTo>
                  <a:lnTo>
                    <a:pt x="60" y="24"/>
                  </a:lnTo>
                  <a:lnTo>
                    <a:pt x="53" y="19"/>
                  </a:lnTo>
                  <a:lnTo>
                    <a:pt x="45" y="13"/>
                  </a:lnTo>
                  <a:lnTo>
                    <a:pt x="36" y="8"/>
                  </a:lnTo>
                  <a:lnTo>
                    <a:pt x="27" y="4"/>
                  </a:lnTo>
                  <a:lnTo>
                    <a:pt x="18" y="0"/>
                  </a:lnTo>
                  <a:lnTo>
                    <a:pt x="5" y="4"/>
                  </a:lnTo>
                  <a:lnTo>
                    <a:pt x="0" y="17"/>
                  </a:lnTo>
                  <a:lnTo>
                    <a:pt x="0" y="32"/>
                  </a:lnTo>
                  <a:lnTo>
                    <a:pt x="1" y="39"/>
                  </a:lnTo>
                  <a:close/>
                </a:path>
              </a:pathLst>
            </a:custGeom>
            <a:solidFill>
              <a:srgbClr val="21BA00"/>
            </a:solidFill>
            <a:ln w="9525">
              <a:noFill/>
              <a:round/>
              <a:headEnd/>
              <a:tailEnd/>
            </a:ln>
          </p:spPr>
          <p:txBody>
            <a:bodyPr/>
            <a:lstStyle/>
            <a:p>
              <a:endParaRPr lang="fr-FR"/>
            </a:p>
          </p:txBody>
        </p:sp>
        <p:sp>
          <p:nvSpPr>
            <p:cNvPr id="205" name="Freeform 205"/>
            <p:cNvSpPr>
              <a:spLocks/>
            </p:cNvSpPr>
            <p:nvPr/>
          </p:nvSpPr>
          <p:spPr bwMode="auto">
            <a:xfrm>
              <a:off x="5475" y="2616"/>
              <a:ext cx="35" cy="17"/>
            </a:xfrm>
            <a:custGeom>
              <a:avLst/>
              <a:gdLst/>
              <a:ahLst/>
              <a:cxnLst>
                <a:cxn ang="0">
                  <a:pos x="54" y="42"/>
                </a:cxn>
                <a:cxn ang="0">
                  <a:pos x="76" y="0"/>
                </a:cxn>
                <a:cxn ang="0">
                  <a:pos x="75" y="0"/>
                </a:cxn>
                <a:cxn ang="0">
                  <a:pos x="70" y="0"/>
                </a:cxn>
                <a:cxn ang="0">
                  <a:pos x="65" y="0"/>
                </a:cxn>
                <a:cxn ang="0">
                  <a:pos x="58" y="0"/>
                </a:cxn>
                <a:cxn ang="0">
                  <a:pos x="50" y="2"/>
                </a:cxn>
                <a:cxn ang="0">
                  <a:pos x="41" y="3"/>
                </a:cxn>
                <a:cxn ang="0">
                  <a:pos x="31" y="5"/>
                </a:cxn>
                <a:cxn ang="0">
                  <a:pos x="22" y="10"/>
                </a:cxn>
                <a:cxn ang="0">
                  <a:pos x="9" y="20"/>
                </a:cxn>
                <a:cxn ang="0">
                  <a:pos x="2" y="29"/>
                </a:cxn>
                <a:cxn ang="0">
                  <a:pos x="0" y="36"/>
                </a:cxn>
                <a:cxn ang="0">
                  <a:pos x="0" y="38"/>
                </a:cxn>
                <a:cxn ang="0">
                  <a:pos x="54" y="42"/>
                </a:cxn>
              </a:cxnLst>
              <a:rect l="0" t="0" r="r" b="b"/>
              <a:pathLst>
                <a:path w="76" h="42">
                  <a:moveTo>
                    <a:pt x="54" y="42"/>
                  </a:moveTo>
                  <a:lnTo>
                    <a:pt x="76" y="0"/>
                  </a:lnTo>
                  <a:lnTo>
                    <a:pt x="75" y="0"/>
                  </a:lnTo>
                  <a:lnTo>
                    <a:pt x="70" y="0"/>
                  </a:lnTo>
                  <a:lnTo>
                    <a:pt x="65" y="0"/>
                  </a:lnTo>
                  <a:lnTo>
                    <a:pt x="58" y="0"/>
                  </a:lnTo>
                  <a:lnTo>
                    <a:pt x="50" y="2"/>
                  </a:lnTo>
                  <a:lnTo>
                    <a:pt x="41" y="3"/>
                  </a:lnTo>
                  <a:lnTo>
                    <a:pt x="31" y="5"/>
                  </a:lnTo>
                  <a:lnTo>
                    <a:pt x="22" y="10"/>
                  </a:lnTo>
                  <a:lnTo>
                    <a:pt x="9" y="20"/>
                  </a:lnTo>
                  <a:lnTo>
                    <a:pt x="2" y="29"/>
                  </a:lnTo>
                  <a:lnTo>
                    <a:pt x="0" y="36"/>
                  </a:lnTo>
                  <a:lnTo>
                    <a:pt x="0" y="38"/>
                  </a:lnTo>
                  <a:lnTo>
                    <a:pt x="54" y="42"/>
                  </a:lnTo>
                  <a:close/>
                </a:path>
              </a:pathLst>
            </a:custGeom>
            <a:solidFill>
              <a:srgbClr val="21BA00"/>
            </a:solidFill>
            <a:ln w="9525">
              <a:noFill/>
              <a:round/>
              <a:headEnd/>
              <a:tailEnd/>
            </a:ln>
          </p:spPr>
          <p:txBody>
            <a:bodyPr/>
            <a:lstStyle/>
            <a:p>
              <a:endParaRPr lang="fr-FR"/>
            </a:p>
          </p:txBody>
        </p:sp>
        <p:sp>
          <p:nvSpPr>
            <p:cNvPr id="206" name="Freeform 206"/>
            <p:cNvSpPr>
              <a:spLocks/>
            </p:cNvSpPr>
            <p:nvPr/>
          </p:nvSpPr>
          <p:spPr bwMode="auto">
            <a:xfrm>
              <a:off x="5425" y="2618"/>
              <a:ext cx="45" cy="25"/>
            </a:xfrm>
            <a:custGeom>
              <a:avLst/>
              <a:gdLst/>
              <a:ahLst/>
              <a:cxnLst>
                <a:cxn ang="0">
                  <a:pos x="56" y="45"/>
                </a:cxn>
                <a:cxn ang="0">
                  <a:pos x="98" y="0"/>
                </a:cxn>
                <a:cxn ang="0">
                  <a:pos x="94" y="1"/>
                </a:cxn>
                <a:cxn ang="0">
                  <a:pos x="86" y="4"/>
                </a:cxn>
                <a:cxn ang="0">
                  <a:pos x="74" y="8"/>
                </a:cxn>
                <a:cxn ang="0">
                  <a:pos x="59" y="15"/>
                </a:cxn>
                <a:cxn ang="0">
                  <a:pos x="43" y="22"/>
                </a:cxn>
                <a:cxn ang="0">
                  <a:pos x="28" y="30"/>
                </a:cxn>
                <a:cxn ang="0">
                  <a:pos x="15" y="39"/>
                </a:cxn>
                <a:cxn ang="0">
                  <a:pos x="4" y="48"/>
                </a:cxn>
                <a:cxn ang="0">
                  <a:pos x="0" y="55"/>
                </a:cxn>
                <a:cxn ang="0">
                  <a:pos x="3" y="59"/>
                </a:cxn>
                <a:cxn ang="0">
                  <a:pos x="11" y="59"/>
                </a:cxn>
                <a:cxn ang="0">
                  <a:pos x="21" y="57"/>
                </a:cxn>
                <a:cxn ang="0">
                  <a:pos x="34" y="53"/>
                </a:cxn>
                <a:cxn ang="0">
                  <a:pos x="44" y="50"/>
                </a:cxn>
                <a:cxn ang="0">
                  <a:pos x="53" y="46"/>
                </a:cxn>
                <a:cxn ang="0">
                  <a:pos x="56" y="45"/>
                </a:cxn>
              </a:cxnLst>
              <a:rect l="0" t="0" r="r" b="b"/>
              <a:pathLst>
                <a:path w="98" h="59">
                  <a:moveTo>
                    <a:pt x="56" y="45"/>
                  </a:moveTo>
                  <a:lnTo>
                    <a:pt x="98" y="0"/>
                  </a:lnTo>
                  <a:lnTo>
                    <a:pt x="94" y="1"/>
                  </a:lnTo>
                  <a:lnTo>
                    <a:pt x="86" y="4"/>
                  </a:lnTo>
                  <a:lnTo>
                    <a:pt x="74" y="8"/>
                  </a:lnTo>
                  <a:lnTo>
                    <a:pt x="59" y="15"/>
                  </a:lnTo>
                  <a:lnTo>
                    <a:pt x="43" y="22"/>
                  </a:lnTo>
                  <a:lnTo>
                    <a:pt x="28" y="30"/>
                  </a:lnTo>
                  <a:lnTo>
                    <a:pt x="15" y="39"/>
                  </a:lnTo>
                  <a:lnTo>
                    <a:pt x="4" y="48"/>
                  </a:lnTo>
                  <a:lnTo>
                    <a:pt x="0" y="55"/>
                  </a:lnTo>
                  <a:lnTo>
                    <a:pt x="3" y="59"/>
                  </a:lnTo>
                  <a:lnTo>
                    <a:pt x="11" y="59"/>
                  </a:lnTo>
                  <a:lnTo>
                    <a:pt x="21" y="57"/>
                  </a:lnTo>
                  <a:lnTo>
                    <a:pt x="34" y="53"/>
                  </a:lnTo>
                  <a:lnTo>
                    <a:pt x="44" y="50"/>
                  </a:lnTo>
                  <a:lnTo>
                    <a:pt x="53" y="46"/>
                  </a:lnTo>
                  <a:lnTo>
                    <a:pt x="56" y="45"/>
                  </a:lnTo>
                  <a:close/>
                </a:path>
              </a:pathLst>
            </a:custGeom>
            <a:solidFill>
              <a:srgbClr val="21BA00"/>
            </a:solidFill>
            <a:ln w="9525">
              <a:noFill/>
              <a:round/>
              <a:headEnd/>
              <a:tailEnd/>
            </a:ln>
          </p:spPr>
          <p:txBody>
            <a:bodyPr/>
            <a:lstStyle/>
            <a:p>
              <a:endParaRPr lang="fr-FR"/>
            </a:p>
          </p:txBody>
        </p:sp>
        <p:sp>
          <p:nvSpPr>
            <p:cNvPr id="207" name="Freeform 207"/>
            <p:cNvSpPr>
              <a:spLocks/>
            </p:cNvSpPr>
            <p:nvPr/>
          </p:nvSpPr>
          <p:spPr bwMode="auto">
            <a:xfrm>
              <a:off x="4827" y="3172"/>
              <a:ext cx="306" cy="280"/>
            </a:xfrm>
            <a:custGeom>
              <a:avLst/>
              <a:gdLst/>
              <a:ahLst/>
              <a:cxnLst>
                <a:cxn ang="0">
                  <a:pos x="336" y="0"/>
                </a:cxn>
                <a:cxn ang="0">
                  <a:pos x="48" y="240"/>
                </a:cxn>
                <a:cxn ang="0">
                  <a:pos x="96" y="384"/>
                </a:cxn>
                <a:cxn ang="0">
                  <a:pos x="0" y="432"/>
                </a:cxn>
              </a:cxnLst>
              <a:rect l="0" t="0" r="r" b="b"/>
              <a:pathLst>
                <a:path w="336" h="432">
                  <a:moveTo>
                    <a:pt x="336" y="0"/>
                  </a:moveTo>
                  <a:cubicBezTo>
                    <a:pt x="212" y="88"/>
                    <a:pt x="88" y="176"/>
                    <a:pt x="48" y="240"/>
                  </a:cubicBezTo>
                  <a:cubicBezTo>
                    <a:pt x="8" y="304"/>
                    <a:pt x="104" y="352"/>
                    <a:pt x="96" y="384"/>
                  </a:cubicBezTo>
                  <a:cubicBezTo>
                    <a:pt x="88" y="416"/>
                    <a:pt x="44" y="424"/>
                    <a:pt x="0" y="432"/>
                  </a:cubicBezTo>
                </a:path>
              </a:pathLst>
            </a:custGeom>
            <a:noFill/>
            <a:ln w="25400">
              <a:solidFill>
                <a:srgbClr val="993300"/>
              </a:solidFill>
              <a:round/>
              <a:headEnd/>
              <a:tailEnd/>
            </a:ln>
            <a:effectLst/>
          </p:spPr>
          <p:txBody>
            <a:bodyPr/>
            <a:lstStyle/>
            <a:p>
              <a:endParaRPr lang="fr-FR"/>
            </a:p>
          </p:txBody>
        </p:sp>
        <p:sp>
          <p:nvSpPr>
            <p:cNvPr id="208" name="Freeform 208"/>
            <p:cNvSpPr>
              <a:spLocks/>
            </p:cNvSpPr>
            <p:nvPr/>
          </p:nvSpPr>
          <p:spPr bwMode="auto">
            <a:xfrm>
              <a:off x="5133" y="3168"/>
              <a:ext cx="227" cy="548"/>
            </a:xfrm>
            <a:custGeom>
              <a:avLst/>
              <a:gdLst/>
              <a:ahLst/>
              <a:cxnLst>
                <a:cxn ang="0">
                  <a:pos x="0" y="0"/>
                </a:cxn>
                <a:cxn ang="0">
                  <a:pos x="96" y="576"/>
                </a:cxn>
                <a:cxn ang="0">
                  <a:pos x="240" y="672"/>
                </a:cxn>
                <a:cxn ang="0">
                  <a:pos x="48" y="912"/>
                </a:cxn>
              </a:cxnLst>
              <a:rect l="0" t="0" r="r" b="b"/>
              <a:pathLst>
                <a:path w="248" h="912">
                  <a:moveTo>
                    <a:pt x="0" y="0"/>
                  </a:moveTo>
                  <a:cubicBezTo>
                    <a:pt x="28" y="232"/>
                    <a:pt x="56" y="464"/>
                    <a:pt x="96" y="576"/>
                  </a:cubicBezTo>
                  <a:cubicBezTo>
                    <a:pt x="136" y="688"/>
                    <a:pt x="248" y="616"/>
                    <a:pt x="240" y="672"/>
                  </a:cubicBezTo>
                  <a:cubicBezTo>
                    <a:pt x="232" y="728"/>
                    <a:pt x="80" y="872"/>
                    <a:pt x="48" y="912"/>
                  </a:cubicBezTo>
                </a:path>
              </a:pathLst>
            </a:custGeom>
            <a:noFill/>
            <a:ln w="25400">
              <a:solidFill>
                <a:srgbClr val="993300"/>
              </a:solidFill>
              <a:round/>
              <a:headEnd/>
              <a:tailEnd/>
            </a:ln>
            <a:effectLst/>
          </p:spPr>
          <p:txBody>
            <a:bodyPr/>
            <a:lstStyle/>
            <a:p>
              <a:endParaRPr lang="fr-FR"/>
            </a:p>
          </p:txBody>
        </p:sp>
        <p:sp>
          <p:nvSpPr>
            <p:cNvPr id="209" name="Freeform 209"/>
            <p:cNvSpPr>
              <a:spLocks/>
            </p:cNvSpPr>
            <p:nvPr/>
          </p:nvSpPr>
          <p:spPr bwMode="auto">
            <a:xfrm>
              <a:off x="4739" y="3171"/>
              <a:ext cx="394" cy="496"/>
            </a:xfrm>
            <a:custGeom>
              <a:avLst/>
              <a:gdLst/>
              <a:ahLst/>
              <a:cxnLst>
                <a:cxn ang="0">
                  <a:pos x="432" y="0"/>
                </a:cxn>
                <a:cxn ang="0">
                  <a:pos x="240" y="480"/>
                </a:cxn>
                <a:cxn ang="0">
                  <a:pos x="240" y="672"/>
                </a:cxn>
                <a:cxn ang="0">
                  <a:pos x="0" y="768"/>
                </a:cxn>
              </a:cxnLst>
              <a:rect l="0" t="0" r="r" b="b"/>
              <a:pathLst>
                <a:path w="432" h="768">
                  <a:moveTo>
                    <a:pt x="432" y="0"/>
                  </a:moveTo>
                  <a:cubicBezTo>
                    <a:pt x="352" y="184"/>
                    <a:pt x="272" y="368"/>
                    <a:pt x="240" y="480"/>
                  </a:cubicBezTo>
                  <a:cubicBezTo>
                    <a:pt x="208" y="592"/>
                    <a:pt x="280" y="624"/>
                    <a:pt x="240" y="672"/>
                  </a:cubicBezTo>
                  <a:cubicBezTo>
                    <a:pt x="200" y="720"/>
                    <a:pt x="40" y="752"/>
                    <a:pt x="0" y="768"/>
                  </a:cubicBezTo>
                </a:path>
              </a:pathLst>
            </a:custGeom>
            <a:noFill/>
            <a:ln w="25400">
              <a:solidFill>
                <a:srgbClr val="993300"/>
              </a:solidFill>
              <a:round/>
              <a:headEnd/>
              <a:tailEnd/>
            </a:ln>
            <a:effectLst/>
          </p:spPr>
          <p:txBody>
            <a:bodyPr/>
            <a:lstStyle/>
            <a:p>
              <a:endParaRPr lang="fr-FR"/>
            </a:p>
          </p:txBody>
        </p:sp>
        <p:sp>
          <p:nvSpPr>
            <p:cNvPr id="210" name="Freeform 210"/>
            <p:cNvSpPr>
              <a:spLocks/>
            </p:cNvSpPr>
            <p:nvPr/>
          </p:nvSpPr>
          <p:spPr bwMode="auto">
            <a:xfrm>
              <a:off x="5135" y="3172"/>
              <a:ext cx="446" cy="421"/>
            </a:xfrm>
            <a:custGeom>
              <a:avLst/>
              <a:gdLst/>
              <a:ahLst/>
              <a:cxnLst>
                <a:cxn ang="0">
                  <a:pos x="0" y="0"/>
                </a:cxn>
                <a:cxn ang="0">
                  <a:pos x="336" y="336"/>
                </a:cxn>
                <a:cxn ang="0">
                  <a:pos x="384" y="576"/>
                </a:cxn>
                <a:cxn ang="0">
                  <a:pos x="720" y="672"/>
                </a:cxn>
                <a:cxn ang="0">
                  <a:pos x="816" y="864"/>
                </a:cxn>
              </a:cxnLst>
              <a:rect l="0" t="0" r="r" b="b"/>
              <a:pathLst>
                <a:path w="816" h="864">
                  <a:moveTo>
                    <a:pt x="0" y="0"/>
                  </a:moveTo>
                  <a:cubicBezTo>
                    <a:pt x="136" y="120"/>
                    <a:pt x="272" y="240"/>
                    <a:pt x="336" y="336"/>
                  </a:cubicBezTo>
                  <a:cubicBezTo>
                    <a:pt x="400" y="432"/>
                    <a:pt x="320" y="520"/>
                    <a:pt x="384" y="576"/>
                  </a:cubicBezTo>
                  <a:cubicBezTo>
                    <a:pt x="448" y="632"/>
                    <a:pt x="648" y="624"/>
                    <a:pt x="720" y="672"/>
                  </a:cubicBezTo>
                  <a:cubicBezTo>
                    <a:pt x="792" y="720"/>
                    <a:pt x="804" y="792"/>
                    <a:pt x="816" y="864"/>
                  </a:cubicBezTo>
                </a:path>
              </a:pathLst>
            </a:custGeom>
            <a:noFill/>
            <a:ln w="25400">
              <a:solidFill>
                <a:srgbClr val="993300"/>
              </a:solidFill>
              <a:round/>
              <a:headEnd/>
              <a:tailEnd/>
            </a:ln>
            <a:effectLst/>
          </p:spPr>
          <p:txBody>
            <a:bodyPr/>
            <a:lstStyle/>
            <a:p>
              <a:endParaRPr lang="fr-FR"/>
            </a:p>
          </p:txBody>
        </p:sp>
        <p:sp>
          <p:nvSpPr>
            <p:cNvPr id="211" name="Freeform 211"/>
            <p:cNvSpPr>
              <a:spLocks/>
            </p:cNvSpPr>
            <p:nvPr/>
          </p:nvSpPr>
          <p:spPr bwMode="auto">
            <a:xfrm>
              <a:off x="5135" y="3172"/>
              <a:ext cx="379" cy="620"/>
            </a:xfrm>
            <a:custGeom>
              <a:avLst/>
              <a:gdLst/>
              <a:ahLst/>
              <a:cxnLst>
                <a:cxn ang="0">
                  <a:pos x="0" y="0"/>
                </a:cxn>
                <a:cxn ang="0">
                  <a:pos x="144" y="336"/>
                </a:cxn>
                <a:cxn ang="0">
                  <a:pos x="192" y="480"/>
                </a:cxn>
                <a:cxn ang="0">
                  <a:pos x="384" y="720"/>
                </a:cxn>
                <a:cxn ang="0">
                  <a:pos x="384" y="960"/>
                </a:cxn>
              </a:cxnLst>
              <a:rect l="0" t="0" r="r" b="b"/>
              <a:pathLst>
                <a:path w="416" h="960">
                  <a:moveTo>
                    <a:pt x="0" y="0"/>
                  </a:moveTo>
                  <a:cubicBezTo>
                    <a:pt x="56" y="128"/>
                    <a:pt x="112" y="256"/>
                    <a:pt x="144" y="336"/>
                  </a:cubicBezTo>
                  <a:cubicBezTo>
                    <a:pt x="176" y="416"/>
                    <a:pt x="152" y="416"/>
                    <a:pt x="192" y="480"/>
                  </a:cubicBezTo>
                  <a:cubicBezTo>
                    <a:pt x="232" y="544"/>
                    <a:pt x="352" y="640"/>
                    <a:pt x="384" y="720"/>
                  </a:cubicBezTo>
                  <a:cubicBezTo>
                    <a:pt x="416" y="800"/>
                    <a:pt x="400" y="880"/>
                    <a:pt x="384" y="960"/>
                  </a:cubicBezTo>
                </a:path>
              </a:pathLst>
            </a:custGeom>
            <a:noFill/>
            <a:ln w="25400">
              <a:solidFill>
                <a:srgbClr val="993300"/>
              </a:solidFill>
              <a:round/>
              <a:headEnd/>
              <a:tailEnd/>
            </a:ln>
            <a:effectLst/>
          </p:spPr>
          <p:txBody>
            <a:bodyPr/>
            <a:lstStyle/>
            <a:p>
              <a:endParaRPr lang="fr-FR"/>
            </a:p>
          </p:txBody>
        </p:sp>
        <p:sp>
          <p:nvSpPr>
            <p:cNvPr id="212" name="Freeform 212"/>
            <p:cNvSpPr>
              <a:spLocks/>
            </p:cNvSpPr>
            <p:nvPr/>
          </p:nvSpPr>
          <p:spPr bwMode="auto">
            <a:xfrm>
              <a:off x="5145" y="3172"/>
              <a:ext cx="525" cy="373"/>
            </a:xfrm>
            <a:custGeom>
              <a:avLst/>
              <a:gdLst/>
              <a:ahLst/>
              <a:cxnLst>
                <a:cxn ang="0">
                  <a:pos x="0" y="0"/>
                </a:cxn>
                <a:cxn ang="0">
                  <a:pos x="432" y="336"/>
                </a:cxn>
                <a:cxn ang="0">
                  <a:pos x="432" y="432"/>
                </a:cxn>
                <a:cxn ang="0">
                  <a:pos x="576" y="576"/>
                </a:cxn>
              </a:cxnLst>
              <a:rect l="0" t="0" r="r" b="b"/>
              <a:pathLst>
                <a:path w="576" h="576">
                  <a:moveTo>
                    <a:pt x="0" y="0"/>
                  </a:moveTo>
                  <a:cubicBezTo>
                    <a:pt x="180" y="132"/>
                    <a:pt x="360" y="264"/>
                    <a:pt x="432" y="336"/>
                  </a:cubicBezTo>
                  <a:cubicBezTo>
                    <a:pt x="504" y="408"/>
                    <a:pt x="408" y="392"/>
                    <a:pt x="432" y="432"/>
                  </a:cubicBezTo>
                  <a:cubicBezTo>
                    <a:pt x="456" y="472"/>
                    <a:pt x="516" y="524"/>
                    <a:pt x="576" y="576"/>
                  </a:cubicBezTo>
                </a:path>
              </a:pathLst>
            </a:custGeom>
            <a:noFill/>
            <a:ln w="25400">
              <a:solidFill>
                <a:srgbClr val="993300"/>
              </a:solidFill>
              <a:round/>
              <a:headEnd/>
              <a:tailEnd/>
            </a:ln>
            <a:effectLst/>
          </p:spPr>
          <p:txBody>
            <a:bodyPr/>
            <a:lstStyle/>
            <a:p>
              <a:endParaRPr lang="fr-FR"/>
            </a:p>
          </p:txBody>
        </p:sp>
        <p:sp>
          <p:nvSpPr>
            <p:cNvPr id="213" name="Freeform 213"/>
            <p:cNvSpPr>
              <a:spLocks/>
            </p:cNvSpPr>
            <p:nvPr/>
          </p:nvSpPr>
          <p:spPr bwMode="auto">
            <a:xfrm>
              <a:off x="5146" y="2593"/>
              <a:ext cx="43" cy="579"/>
            </a:xfrm>
            <a:custGeom>
              <a:avLst/>
              <a:gdLst/>
              <a:ahLst/>
              <a:cxnLst>
                <a:cxn ang="0">
                  <a:pos x="0" y="0"/>
                </a:cxn>
                <a:cxn ang="0">
                  <a:pos x="0" y="576"/>
                </a:cxn>
              </a:cxnLst>
              <a:rect l="0" t="0" r="r" b="b"/>
              <a:pathLst>
                <a:path w="1" h="576">
                  <a:moveTo>
                    <a:pt x="0" y="0"/>
                  </a:moveTo>
                  <a:cubicBezTo>
                    <a:pt x="0" y="240"/>
                    <a:pt x="0" y="480"/>
                    <a:pt x="0" y="576"/>
                  </a:cubicBezTo>
                </a:path>
              </a:pathLst>
            </a:custGeom>
            <a:noFill/>
            <a:ln w="57150">
              <a:solidFill>
                <a:srgbClr val="73AC00"/>
              </a:solidFill>
              <a:round/>
              <a:headEnd/>
              <a:tailEnd/>
            </a:ln>
            <a:effectLst/>
          </p:spPr>
          <p:txBody>
            <a:bodyPr/>
            <a:lstStyle/>
            <a:p>
              <a:endParaRPr lang="fr-FR"/>
            </a:p>
          </p:txBody>
        </p:sp>
      </p:grpSp>
      <p:sp>
        <p:nvSpPr>
          <p:cNvPr id="224" name="AutoShape 215"/>
          <p:cNvSpPr>
            <a:spLocks noChangeArrowheads="1"/>
          </p:cNvSpPr>
          <p:nvPr/>
        </p:nvSpPr>
        <p:spPr bwMode="auto">
          <a:xfrm rot="16199359" flipV="1">
            <a:off x="4424003" y="2720443"/>
            <a:ext cx="336198" cy="215961"/>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9900"/>
          </a:solidFill>
          <a:ln w="9525">
            <a:solidFill>
              <a:schemeClr val="tx1"/>
            </a:solidFill>
            <a:miter lim="800000"/>
            <a:headEnd/>
            <a:tailEnd/>
          </a:ln>
          <a:effectLst/>
        </p:spPr>
        <p:txBody>
          <a:bodyPr wrap="none" anchor="ctr"/>
          <a:lstStyle/>
          <a:p>
            <a:endParaRPr lang="fr-FR"/>
          </a:p>
        </p:txBody>
      </p:sp>
      <p:sp>
        <p:nvSpPr>
          <p:cNvPr id="225" name="ZoneTexte 224"/>
          <p:cNvSpPr txBox="1"/>
          <p:nvPr/>
        </p:nvSpPr>
        <p:spPr>
          <a:xfrm>
            <a:off x="3419872" y="836712"/>
            <a:ext cx="2664296" cy="369332"/>
          </a:xfrm>
          <a:prstGeom prst="rect">
            <a:avLst/>
          </a:prstGeom>
          <a:noFill/>
        </p:spPr>
        <p:txBody>
          <a:bodyPr wrap="square" rtlCol="0">
            <a:spAutoFit/>
          </a:bodyPr>
          <a:lstStyle/>
          <a:p>
            <a:r>
              <a:rPr lang="fr-FR" dirty="0">
                <a:solidFill>
                  <a:srgbClr val="0000FF"/>
                </a:solidFill>
                <a:latin typeface="Comic Sans MS" pitchFamily="66" charset="0"/>
              </a:rPr>
              <a:t>Non-</a:t>
            </a:r>
            <a:r>
              <a:rPr lang="fr-FR" dirty="0" err="1">
                <a:solidFill>
                  <a:srgbClr val="0000FF"/>
                </a:solidFill>
                <a:latin typeface="Comic Sans MS" pitchFamily="66" charset="0"/>
              </a:rPr>
              <a:t>hyperaccumulator</a:t>
            </a:r>
            <a:endParaRPr lang="fr-FR" dirty="0">
              <a:solidFill>
                <a:srgbClr val="0000FF"/>
              </a:solidFill>
              <a:latin typeface="Comic Sans MS" pitchFamily="66" charset="0"/>
            </a:endParaRPr>
          </a:p>
        </p:txBody>
      </p:sp>
      <p:sp>
        <p:nvSpPr>
          <p:cNvPr id="227" name="Double flèche horizontale 226"/>
          <p:cNvSpPr/>
          <p:nvPr/>
        </p:nvSpPr>
        <p:spPr>
          <a:xfrm>
            <a:off x="4243932" y="3148919"/>
            <a:ext cx="728031" cy="280082"/>
          </a:xfrm>
          <a:prstGeom prst="leftRightArrow">
            <a:avLst/>
          </a:prstGeom>
          <a:solidFill>
            <a:srgbClr val="00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8" name="Double flèche horizontale 227"/>
          <p:cNvSpPr/>
          <p:nvPr/>
        </p:nvSpPr>
        <p:spPr>
          <a:xfrm>
            <a:off x="4283968" y="3645024"/>
            <a:ext cx="648072" cy="216024"/>
          </a:xfrm>
          <a:prstGeom prst="left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9" name="ZoneTexte 228"/>
          <p:cNvSpPr txBox="1"/>
          <p:nvPr/>
        </p:nvSpPr>
        <p:spPr>
          <a:xfrm>
            <a:off x="4932040" y="3037156"/>
            <a:ext cx="576064" cy="461665"/>
          </a:xfrm>
          <a:prstGeom prst="rect">
            <a:avLst/>
          </a:prstGeom>
          <a:noFill/>
        </p:spPr>
        <p:txBody>
          <a:bodyPr wrap="square" rtlCol="0">
            <a:spAutoFit/>
          </a:bodyPr>
          <a:lstStyle/>
          <a:p>
            <a:r>
              <a:rPr lang="fr-FR" sz="2400" b="1" dirty="0">
                <a:solidFill>
                  <a:srgbClr val="009900"/>
                </a:solidFill>
              </a:rPr>
              <a:t>Zn</a:t>
            </a:r>
          </a:p>
        </p:txBody>
      </p:sp>
      <p:sp>
        <p:nvSpPr>
          <p:cNvPr id="230" name="ZoneTexte 229"/>
          <p:cNvSpPr txBox="1"/>
          <p:nvPr/>
        </p:nvSpPr>
        <p:spPr>
          <a:xfrm>
            <a:off x="4932040" y="3510120"/>
            <a:ext cx="576064" cy="461665"/>
          </a:xfrm>
          <a:prstGeom prst="rect">
            <a:avLst/>
          </a:prstGeom>
          <a:noFill/>
        </p:spPr>
        <p:txBody>
          <a:bodyPr wrap="square" rtlCol="0">
            <a:spAutoFit/>
          </a:bodyPr>
          <a:lstStyle/>
          <a:p>
            <a:r>
              <a:rPr lang="fr-FR" sz="2400" b="1" dirty="0">
                <a:solidFill>
                  <a:srgbClr val="FF0000"/>
                </a:solidFill>
              </a:rPr>
              <a:t>Cu</a:t>
            </a:r>
          </a:p>
        </p:txBody>
      </p:sp>
      <p:sp>
        <p:nvSpPr>
          <p:cNvPr id="231" name="ZoneTexte 230"/>
          <p:cNvSpPr txBox="1"/>
          <p:nvPr/>
        </p:nvSpPr>
        <p:spPr>
          <a:xfrm>
            <a:off x="6156176" y="3212976"/>
            <a:ext cx="2592288" cy="707886"/>
          </a:xfrm>
          <a:prstGeom prst="rect">
            <a:avLst/>
          </a:prstGeom>
          <a:noFill/>
        </p:spPr>
        <p:txBody>
          <a:bodyPr wrap="square" rtlCol="0">
            <a:spAutoFit/>
          </a:bodyPr>
          <a:lstStyle/>
          <a:p>
            <a:pPr algn="ctr"/>
            <a:r>
              <a:rPr lang="fr-FR" sz="2000" dirty="0" err="1">
                <a:solidFill>
                  <a:srgbClr val="0000FF"/>
                </a:solidFill>
                <a:latin typeface="Comic Sans MS" pitchFamily="66" charset="0"/>
              </a:rPr>
              <a:t>Where</a:t>
            </a:r>
            <a:r>
              <a:rPr lang="fr-FR" sz="2000" dirty="0">
                <a:solidFill>
                  <a:srgbClr val="0000FF"/>
                </a:solidFill>
                <a:latin typeface="Comic Sans MS" pitchFamily="66" charset="0"/>
              </a:rPr>
              <a:t> and how are Zn and Cu </a:t>
            </a:r>
            <a:r>
              <a:rPr lang="fr-FR" sz="2000" dirty="0" err="1">
                <a:solidFill>
                  <a:srgbClr val="0000FF"/>
                </a:solidFill>
                <a:latin typeface="Comic Sans MS" pitchFamily="66" charset="0"/>
              </a:rPr>
              <a:t>stored</a:t>
            </a:r>
            <a:r>
              <a:rPr lang="fr-FR" sz="2000" dirty="0">
                <a:solidFill>
                  <a:srgbClr val="0000FF"/>
                </a:solidFill>
                <a:latin typeface="Comic Sans MS" pitchFamily="66" charset="0"/>
              </a:rPr>
              <a:t> ?</a:t>
            </a:r>
          </a:p>
        </p:txBody>
      </p:sp>
      <p:sp>
        <p:nvSpPr>
          <p:cNvPr id="232" name="ZoneTexte 231"/>
          <p:cNvSpPr txBox="1"/>
          <p:nvPr/>
        </p:nvSpPr>
        <p:spPr>
          <a:xfrm>
            <a:off x="1619672" y="3615407"/>
            <a:ext cx="1872208" cy="461665"/>
          </a:xfrm>
          <a:prstGeom prst="rect">
            <a:avLst/>
          </a:prstGeom>
          <a:noFill/>
        </p:spPr>
        <p:txBody>
          <a:bodyPr wrap="square" rtlCol="0">
            <a:spAutoFit/>
          </a:bodyPr>
          <a:lstStyle/>
          <a:p>
            <a:r>
              <a:rPr lang="fr-FR" sz="2400" b="1" dirty="0">
                <a:solidFill>
                  <a:srgbClr val="FF0000"/>
                </a:solidFill>
              </a:rPr>
              <a:t>[Cu]=68 ppm </a:t>
            </a:r>
          </a:p>
        </p:txBody>
      </p:sp>
      <p:sp>
        <p:nvSpPr>
          <p:cNvPr id="233" name="ZoneTexte 232"/>
          <p:cNvSpPr txBox="1"/>
          <p:nvPr/>
        </p:nvSpPr>
        <p:spPr>
          <a:xfrm>
            <a:off x="1787133" y="1835532"/>
            <a:ext cx="2232248" cy="430887"/>
          </a:xfrm>
          <a:prstGeom prst="rect">
            <a:avLst/>
          </a:prstGeom>
          <a:noFill/>
        </p:spPr>
        <p:txBody>
          <a:bodyPr wrap="square" rtlCol="0">
            <a:spAutoFit/>
          </a:bodyPr>
          <a:lstStyle/>
          <a:p>
            <a:r>
              <a:rPr lang="fr-FR" sz="2200" b="1" dirty="0">
                <a:solidFill>
                  <a:srgbClr val="009900"/>
                </a:solidFill>
              </a:rPr>
              <a:t>[Zn]=200 ppm</a:t>
            </a:r>
          </a:p>
        </p:txBody>
      </p:sp>
      <p:sp>
        <p:nvSpPr>
          <p:cNvPr id="234" name="ZoneTexte 233"/>
          <p:cNvSpPr txBox="1"/>
          <p:nvPr/>
        </p:nvSpPr>
        <p:spPr>
          <a:xfrm>
            <a:off x="1787133" y="2267580"/>
            <a:ext cx="1872208" cy="369332"/>
          </a:xfrm>
          <a:prstGeom prst="rect">
            <a:avLst/>
          </a:prstGeom>
          <a:noFill/>
        </p:spPr>
        <p:txBody>
          <a:bodyPr wrap="square" rtlCol="0">
            <a:spAutoFit/>
          </a:bodyPr>
          <a:lstStyle/>
          <a:p>
            <a:r>
              <a:rPr lang="fr-FR" b="1" dirty="0">
                <a:solidFill>
                  <a:srgbClr val="FF0000"/>
                </a:solidFill>
              </a:rPr>
              <a:t>[Cu]=15 ppm </a:t>
            </a:r>
          </a:p>
        </p:txBody>
      </p:sp>
      <p:pic>
        <p:nvPicPr>
          <p:cNvPr id="235" name="Picture 2" descr="C:\Temp\thlaspi_arvense_field_penyycress_large.jpg"/>
          <p:cNvPicPr>
            <a:picLocks noChangeAspect="1" noChangeArrowheads="1"/>
          </p:cNvPicPr>
          <p:nvPr/>
        </p:nvPicPr>
        <p:blipFill>
          <a:blip r:embed="rId3" cstate="print"/>
          <a:srcRect/>
          <a:stretch>
            <a:fillRect/>
          </a:stretch>
        </p:blipFill>
        <p:spPr bwMode="auto">
          <a:xfrm>
            <a:off x="7956376" y="0"/>
            <a:ext cx="1187624" cy="1988843"/>
          </a:xfrm>
          <a:prstGeom prst="rect">
            <a:avLst/>
          </a:prstGeom>
          <a:noFill/>
        </p:spPr>
      </p:pic>
      <p:sp>
        <p:nvSpPr>
          <p:cNvPr id="236" name="ZoneTexte 235"/>
          <p:cNvSpPr txBox="1"/>
          <p:nvPr/>
        </p:nvSpPr>
        <p:spPr>
          <a:xfrm>
            <a:off x="8076090" y="1957036"/>
            <a:ext cx="1008112" cy="338554"/>
          </a:xfrm>
          <a:prstGeom prst="rect">
            <a:avLst/>
          </a:prstGeom>
          <a:noFill/>
        </p:spPr>
        <p:txBody>
          <a:bodyPr wrap="square" rtlCol="0">
            <a:spAutoFit/>
          </a:bodyPr>
          <a:lstStyle/>
          <a:p>
            <a:r>
              <a:rPr lang="fr-FR" sz="1600" i="1" dirty="0"/>
              <a:t>T. </a:t>
            </a:r>
            <a:r>
              <a:rPr lang="fr-FR" sz="1600" i="1" dirty="0" err="1"/>
              <a:t>arvense</a:t>
            </a:r>
            <a:endParaRPr lang="fr-FR" sz="1600" i="1" dirty="0"/>
          </a:p>
        </p:txBody>
      </p:sp>
      <p:sp>
        <p:nvSpPr>
          <p:cNvPr id="237" name="ZoneTexte 236"/>
          <p:cNvSpPr txBox="1"/>
          <p:nvPr/>
        </p:nvSpPr>
        <p:spPr>
          <a:xfrm>
            <a:off x="5479981" y="2541612"/>
            <a:ext cx="3636912" cy="400110"/>
          </a:xfrm>
          <a:prstGeom prst="rect">
            <a:avLst/>
          </a:prstGeom>
          <a:noFill/>
        </p:spPr>
        <p:txBody>
          <a:bodyPr wrap="square" rtlCol="0">
            <a:spAutoFit/>
          </a:bodyPr>
          <a:lstStyle/>
          <a:p>
            <a:r>
              <a:rPr lang="en-US" sz="2000" dirty="0"/>
              <a:t>5 mg kg</a:t>
            </a:r>
            <a:r>
              <a:rPr lang="en-US" sz="2000" baseline="30000" dirty="0"/>
              <a:t>-1</a:t>
            </a:r>
            <a:r>
              <a:rPr lang="en-US" sz="2000" dirty="0"/>
              <a:t> ≤ [Cu] ≤ 30 mg kg</a:t>
            </a:r>
            <a:r>
              <a:rPr lang="en-US" sz="2000" baseline="30000" dirty="0"/>
              <a:t>-1 </a:t>
            </a:r>
            <a:r>
              <a:rPr lang="en-US" sz="2000" dirty="0"/>
              <a:t>DW</a:t>
            </a:r>
            <a:endParaRPr lang="fr-FR" sz="2000" dirty="0"/>
          </a:p>
        </p:txBody>
      </p:sp>
      <p:sp>
        <p:nvSpPr>
          <p:cNvPr id="238" name="ZoneTexte 237"/>
          <p:cNvSpPr txBox="1"/>
          <p:nvPr/>
        </p:nvSpPr>
        <p:spPr>
          <a:xfrm>
            <a:off x="6241469" y="2204864"/>
            <a:ext cx="1656184" cy="369332"/>
          </a:xfrm>
          <a:prstGeom prst="rect">
            <a:avLst/>
          </a:prstGeom>
          <a:noFill/>
        </p:spPr>
        <p:txBody>
          <a:bodyPr wrap="square" rtlCol="0">
            <a:spAutoFit/>
          </a:bodyPr>
          <a:lstStyle/>
          <a:p>
            <a:r>
              <a:rPr lang="fr-FR" b="1" dirty="0" err="1"/>
              <a:t>Micronutrient</a:t>
            </a:r>
            <a:endParaRPr lang="fr-FR" b="1" dirty="0"/>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C:\Temp\essai_1.jpg"/>
          <p:cNvPicPr>
            <a:picLocks noChangeAspect="1" noChangeArrowheads="1"/>
          </p:cNvPicPr>
          <p:nvPr/>
        </p:nvPicPr>
        <p:blipFill>
          <a:blip r:embed="rId3" cstate="print"/>
          <a:srcRect/>
          <a:stretch>
            <a:fillRect/>
          </a:stretch>
        </p:blipFill>
        <p:spPr bwMode="auto">
          <a:xfrm>
            <a:off x="571287" y="2708920"/>
            <a:ext cx="8105169" cy="3841775"/>
          </a:xfrm>
          <a:prstGeom prst="rect">
            <a:avLst/>
          </a:prstGeom>
          <a:noFill/>
        </p:spPr>
      </p:pic>
      <p:grpSp>
        <p:nvGrpSpPr>
          <p:cNvPr id="3" name="Groupe 18"/>
          <p:cNvGrpSpPr>
            <a:grpSpLocks/>
          </p:cNvGrpSpPr>
          <p:nvPr/>
        </p:nvGrpSpPr>
        <p:grpSpPr bwMode="auto">
          <a:xfrm>
            <a:off x="3597629" y="591543"/>
            <a:ext cx="3311525" cy="2447925"/>
            <a:chOff x="107504" y="3284984"/>
            <a:chExt cx="3069341" cy="2232248"/>
          </a:xfrm>
        </p:grpSpPr>
        <p:pic>
          <p:nvPicPr>
            <p:cNvPr id="75" name="Picture 2" descr="C:\Alain-Data\Tamino\Contrats\EC2CO\Django Reinhardt\Root_Phalaris_0,49microns_Alex.jpg"/>
            <p:cNvPicPr>
              <a:picLocks noChangeAspect="1" noChangeArrowheads="1"/>
            </p:cNvPicPr>
            <p:nvPr/>
          </p:nvPicPr>
          <p:blipFill>
            <a:blip r:embed="rId4" cstate="print"/>
            <a:srcRect l="5769" r="9615" b="6265"/>
            <a:stretch>
              <a:fillRect/>
            </a:stretch>
          </p:blipFill>
          <p:spPr bwMode="auto">
            <a:xfrm>
              <a:off x="107504" y="3284984"/>
              <a:ext cx="3069341" cy="2232248"/>
            </a:xfrm>
            <a:prstGeom prst="rect">
              <a:avLst/>
            </a:prstGeom>
            <a:noFill/>
            <a:ln w="9525">
              <a:noFill/>
              <a:miter lim="800000"/>
              <a:headEnd/>
              <a:tailEnd/>
            </a:ln>
          </p:spPr>
        </p:pic>
        <p:cxnSp>
          <p:nvCxnSpPr>
            <p:cNvPr id="76" name="Connecteur droit 15"/>
            <p:cNvCxnSpPr/>
            <p:nvPr/>
          </p:nvCxnSpPr>
          <p:spPr>
            <a:xfrm>
              <a:off x="251701" y="5444850"/>
              <a:ext cx="431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ZoneTexte 25"/>
          <p:cNvSpPr txBox="1">
            <a:spLocks noChangeArrowheads="1"/>
          </p:cNvSpPr>
          <p:nvPr/>
        </p:nvSpPr>
        <p:spPr bwMode="auto">
          <a:xfrm>
            <a:off x="3561116" y="548680"/>
            <a:ext cx="2376488" cy="369332"/>
          </a:xfrm>
          <a:prstGeom prst="rect">
            <a:avLst/>
          </a:prstGeom>
          <a:noFill/>
          <a:ln w="9525">
            <a:noFill/>
            <a:miter lim="800000"/>
            <a:headEnd/>
            <a:tailEnd/>
          </a:ln>
        </p:spPr>
        <p:txBody>
          <a:bodyPr>
            <a:spAutoFit/>
          </a:bodyPr>
          <a:lstStyle/>
          <a:p>
            <a:r>
              <a:rPr lang="fr-FR" dirty="0">
                <a:solidFill>
                  <a:schemeClr val="bg1"/>
                </a:solidFill>
                <a:latin typeface="Calibri" pitchFamily="34" charset="0"/>
              </a:rPr>
              <a:t>X-ray </a:t>
            </a:r>
            <a:r>
              <a:rPr lang="fr-FR" dirty="0" err="1">
                <a:solidFill>
                  <a:schemeClr val="bg1"/>
                </a:solidFill>
                <a:latin typeface="Calibri" pitchFamily="34" charset="0"/>
              </a:rPr>
              <a:t>tomography</a:t>
            </a:r>
            <a:endParaRPr lang="fr-FR" dirty="0">
              <a:solidFill>
                <a:schemeClr val="bg1"/>
              </a:solidFill>
              <a:latin typeface="Calibri" pitchFamily="34" charset="0"/>
            </a:endParaRPr>
          </a:p>
        </p:txBody>
      </p:sp>
      <p:cxnSp>
        <p:nvCxnSpPr>
          <p:cNvPr id="55" name="Connecteur droit avec flèche 27"/>
          <p:cNvCxnSpPr/>
          <p:nvPr/>
        </p:nvCxnSpPr>
        <p:spPr>
          <a:xfrm flipH="1">
            <a:off x="5025504" y="1965841"/>
            <a:ext cx="482600" cy="189081"/>
          </a:xfrm>
          <a:prstGeom prst="straightConnector1">
            <a:avLst/>
          </a:prstGeom>
          <a:ln w="2222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6" name="ZoneTexte 28"/>
          <p:cNvSpPr txBox="1">
            <a:spLocks noChangeArrowheads="1"/>
          </p:cNvSpPr>
          <p:nvPr/>
        </p:nvSpPr>
        <p:spPr bwMode="auto">
          <a:xfrm>
            <a:off x="3857670" y="1671043"/>
            <a:ext cx="865188" cy="400110"/>
          </a:xfrm>
          <a:prstGeom prst="rect">
            <a:avLst/>
          </a:prstGeom>
          <a:noFill/>
          <a:ln w="9525">
            <a:noFill/>
            <a:miter lim="800000"/>
            <a:headEnd/>
            <a:tailEnd/>
          </a:ln>
        </p:spPr>
        <p:txBody>
          <a:bodyPr>
            <a:spAutoFit/>
          </a:bodyPr>
          <a:lstStyle/>
          <a:p>
            <a:r>
              <a:rPr lang="fr-FR" sz="2000" dirty="0">
                <a:solidFill>
                  <a:srgbClr val="FFC000"/>
                </a:solidFill>
                <a:latin typeface="Calibri" pitchFamily="34" charset="0"/>
              </a:rPr>
              <a:t>cortex</a:t>
            </a:r>
          </a:p>
        </p:txBody>
      </p:sp>
      <p:sp>
        <p:nvSpPr>
          <p:cNvPr id="57" name="ZoneTexte 30"/>
          <p:cNvSpPr txBox="1">
            <a:spLocks noChangeArrowheads="1"/>
          </p:cNvSpPr>
          <p:nvPr/>
        </p:nvSpPr>
        <p:spPr bwMode="auto">
          <a:xfrm>
            <a:off x="4757074" y="1522194"/>
            <a:ext cx="785862" cy="400110"/>
          </a:xfrm>
          <a:prstGeom prst="rect">
            <a:avLst/>
          </a:prstGeom>
          <a:noFill/>
          <a:ln w="9525">
            <a:noFill/>
            <a:miter lim="800000"/>
            <a:headEnd/>
            <a:tailEnd/>
          </a:ln>
        </p:spPr>
        <p:txBody>
          <a:bodyPr wrap="square">
            <a:spAutoFit/>
          </a:bodyPr>
          <a:lstStyle/>
          <a:p>
            <a:r>
              <a:rPr lang="fr-FR" sz="2000" dirty="0" err="1">
                <a:solidFill>
                  <a:srgbClr val="FFC000"/>
                </a:solidFill>
                <a:latin typeface="Calibri" pitchFamily="34" charset="0"/>
              </a:rPr>
              <a:t>stele</a:t>
            </a:r>
            <a:endParaRPr lang="fr-FR" sz="2000" dirty="0">
              <a:solidFill>
                <a:srgbClr val="FFC000"/>
              </a:solidFill>
              <a:latin typeface="Calibri" pitchFamily="34" charset="0"/>
            </a:endParaRPr>
          </a:p>
        </p:txBody>
      </p:sp>
      <p:sp>
        <p:nvSpPr>
          <p:cNvPr id="58" name="ZoneTexte 31"/>
          <p:cNvSpPr txBox="1">
            <a:spLocks noChangeArrowheads="1"/>
          </p:cNvSpPr>
          <p:nvPr/>
        </p:nvSpPr>
        <p:spPr bwMode="auto">
          <a:xfrm>
            <a:off x="5292080" y="1633043"/>
            <a:ext cx="1527175" cy="707886"/>
          </a:xfrm>
          <a:prstGeom prst="rect">
            <a:avLst/>
          </a:prstGeom>
          <a:noFill/>
          <a:ln w="9525">
            <a:noFill/>
            <a:miter lim="800000"/>
            <a:headEnd/>
            <a:tailEnd/>
          </a:ln>
        </p:spPr>
        <p:txBody>
          <a:bodyPr>
            <a:spAutoFit/>
          </a:bodyPr>
          <a:lstStyle/>
          <a:p>
            <a:pPr algn="ctr"/>
            <a:r>
              <a:rPr lang="fr-FR" sz="2000" dirty="0" err="1">
                <a:solidFill>
                  <a:srgbClr val="FFC000"/>
                </a:solidFill>
                <a:latin typeface="Calibri" pitchFamily="34" charset="0"/>
              </a:rPr>
              <a:t>Xyleme</a:t>
            </a:r>
            <a:r>
              <a:rPr lang="fr-FR" sz="2000" dirty="0">
                <a:solidFill>
                  <a:srgbClr val="FFC000"/>
                </a:solidFill>
                <a:latin typeface="Calibri" pitchFamily="34" charset="0"/>
              </a:rPr>
              <a:t> </a:t>
            </a:r>
          </a:p>
          <a:p>
            <a:pPr algn="ctr"/>
            <a:r>
              <a:rPr lang="fr-FR" sz="2000" dirty="0" err="1">
                <a:solidFill>
                  <a:srgbClr val="FFC000"/>
                </a:solidFill>
                <a:latin typeface="Calibri" pitchFamily="34" charset="0"/>
              </a:rPr>
              <a:t>sap</a:t>
            </a:r>
            <a:endParaRPr lang="fr-FR" sz="2000" dirty="0">
              <a:solidFill>
                <a:srgbClr val="FFC000"/>
              </a:solidFill>
              <a:latin typeface="Calibri" pitchFamily="34" charset="0"/>
            </a:endParaRPr>
          </a:p>
        </p:txBody>
      </p:sp>
      <p:sp>
        <p:nvSpPr>
          <p:cNvPr id="59" name="ZoneTexte 32"/>
          <p:cNvSpPr txBox="1">
            <a:spLocks noChangeArrowheads="1"/>
          </p:cNvSpPr>
          <p:nvPr/>
        </p:nvSpPr>
        <p:spPr bwMode="auto">
          <a:xfrm>
            <a:off x="6045554" y="878880"/>
            <a:ext cx="647700" cy="400110"/>
          </a:xfrm>
          <a:prstGeom prst="rect">
            <a:avLst/>
          </a:prstGeom>
          <a:noFill/>
          <a:ln w="9525">
            <a:noFill/>
            <a:miter lim="800000"/>
            <a:headEnd/>
            <a:tailEnd/>
          </a:ln>
        </p:spPr>
        <p:txBody>
          <a:bodyPr>
            <a:spAutoFit/>
          </a:bodyPr>
          <a:lstStyle/>
          <a:p>
            <a:r>
              <a:rPr lang="fr-FR" sz="2000" dirty="0" err="1">
                <a:solidFill>
                  <a:srgbClr val="FFC000"/>
                </a:solidFill>
                <a:latin typeface="Calibri" pitchFamily="34" charset="0"/>
              </a:rPr>
              <a:t>hair</a:t>
            </a:r>
            <a:endParaRPr lang="fr-FR" sz="2000" dirty="0">
              <a:solidFill>
                <a:srgbClr val="FFC000"/>
              </a:solidFill>
              <a:latin typeface="Calibri" pitchFamily="34" charset="0"/>
            </a:endParaRPr>
          </a:p>
        </p:txBody>
      </p:sp>
      <p:sp>
        <p:nvSpPr>
          <p:cNvPr id="74" name="ZoneTexte 16"/>
          <p:cNvSpPr txBox="1">
            <a:spLocks noChangeArrowheads="1"/>
          </p:cNvSpPr>
          <p:nvPr/>
        </p:nvSpPr>
        <p:spPr bwMode="auto">
          <a:xfrm>
            <a:off x="3597629" y="2660055"/>
            <a:ext cx="777875" cy="307975"/>
          </a:xfrm>
          <a:prstGeom prst="rect">
            <a:avLst/>
          </a:prstGeom>
          <a:noFill/>
          <a:ln w="9525">
            <a:noFill/>
            <a:miter lim="800000"/>
            <a:headEnd/>
            <a:tailEnd/>
          </a:ln>
        </p:spPr>
        <p:txBody>
          <a:bodyPr>
            <a:spAutoFit/>
          </a:bodyPr>
          <a:lstStyle/>
          <a:p>
            <a:r>
              <a:rPr lang="fr-FR" sz="1400" b="1">
                <a:solidFill>
                  <a:schemeClr val="bg1"/>
                </a:solidFill>
                <a:latin typeface="Calibri" pitchFamily="34" charset="0"/>
              </a:rPr>
              <a:t>200 </a:t>
            </a:r>
            <a:r>
              <a:rPr lang="fr-FR" sz="1400" b="1">
                <a:solidFill>
                  <a:schemeClr val="bg1"/>
                </a:solidFill>
                <a:latin typeface="Symbol" pitchFamily="18" charset="2"/>
              </a:rPr>
              <a:t>m</a:t>
            </a:r>
            <a:r>
              <a:rPr lang="fr-FR" sz="1400" b="1">
                <a:solidFill>
                  <a:schemeClr val="bg1"/>
                </a:solidFill>
                <a:latin typeface="Calibri" pitchFamily="34" charset="0"/>
              </a:rPr>
              <a:t>m</a:t>
            </a:r>
          </a:p>
        </p:txBody>
      </p:sp>
      <p:sp>
        <p:nvSpPr>
          <p:cNvPr id="44" name="Flèche vers le bas 48"/>
          <p:cNvSpPr/>
          <p:nvPr/>
        </p:nvSpPr>
        <p:spPr>
          <a:xfrm rot="2719886">
            <a:off x="3472497" y="1878265"/>
            <a:ext cx="147600" cy="1329220"/>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8" name="Rectangle 47"/>
          <p:cNvSpPr>
            <a:spLocks noChangeArrowheads="1"/>
          </p:cNvSpPr>
          <p:nvPr/>
        </p:nvSpPr>
        <p:spPr bwMode="auto">
          <a:xfrm>
            <a:off x="0" y="0"/>
            <a:ext cx="1837426"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Phytoextraction</a:t>
            </a:r>
            <a:endParaRPr lang="fr-FR" sz="2000" dirty="0">
              <a:solidFill>
                <a:schemeClr val="bg1"/>
              </a:solidFill>
            </a:endParaRPr>
          </a:p>
        </p:txBody>
      </p:sp>
      <p:sp>
        <p:nvSpPr>
          <p:cNvPr id="68" name="Flèche vers le bas 49"/>
          <p:cNvSpPr/>
          <p:nvPr/>
        </p:nvSpPr>
        <p:spPr>
          <a:xfrm>
            <a:off x="4791346" y="2150352"/>
            <a:ext cx="148645" cy="1038225"/>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 name="ZoneTexte 21"/>
          <p:cNvSpPr txBox="1"/>
          <p:nvPr/>
        </p:nvSpPr>
        <p:spPr>
          <a:xfrm>
            <a:off x="179512" y="980728"/>
            <a:ext cx="3456384" cy="1754326"/>
          </a:xfrm>
          <a:prstGeom prst="rect">
            <a:avLst/>
          </a:prstGeom>
          <a:noFill/>
        </p:spPr>
        <p:txBody>
          <a:bodyPr wrap="square" rtlCol="0">
            <a:spAutoFit/>
          </a:bodyPr>
          <a:lstStyle/>
          <a:p>
            <a:pPr>
              <a:buFont typeface="Wingdings" pitchFamily="2" charset="2"/>
              <a:buChar char="Ø"/>
            </a:pPr>
            <a:r>
              <a:rPr lang="fr-FR" dirty="0"/>
              <a:t> Zn </a:t>
            </a:r>
            <a:r>
              <a:rPr lang="fr-FR" dirty="0" err="1"/>
              <a:t>stored</a:t>
            </a:r>
            <a:r>
              <a:rPr lang="fr-FR" dirty="0"/>
              <a:t> in vacuoles as </a:t>
            </a:r>
            <a:r>
              <a:rPr lang="fr-FR" dirty="0">
                <a:solidFill>
                  <a:srgbClr val="0000FF"/>
                </a:solidFill>
              </a:rPr>
              <a:t>Zn-</a:t>
            </a:r>
            <a:r>
              <a:rPr lang="fr-FR" dirty="0" err="1">
                <a:solidFill>
                  <a:srgbClr val="0000FF"/>
                </a:solidFill>
              </a:rPr>
              <a:t>malate</a:t>
            </a:r>
            <a:r>
              <a:rPr lang="fr-FR" dirty="0">
                <a:solidFill>
                  <a:srgbClr val="0000FF"/>
                </a:solidFill>
              </a:rPr>
              <a:t>,</a:t>
            </a:r>
            <a:r>
              <a:rPr lang="fr-FR" dirty="0"/>
              <a:t> and on </a:t>
            </a:r>
            <a:r>
              <a:rPr lang="fr-FR" dirty="0" err="1"/>
              <a:t>cell</a:t>
            </a:r>
            <a:r>
              <a:rPr lang="fr-FR" dirty="0"/>
              <a:t> </a:t>
            </a:r>
            <a:r>
              <a:rPr lang="fr-FR" dirty="0" err="1"/>
              <a:t>walls</a:t>
            </a:r>
            <a:r>
              <a:rPr lang="fr-FR" dirty="0"/>
              <a:t> as </a:t>
            </a:r>
            <a:r>
              <a:rPr lang="fr-FR" dirty="0">
                <a:solidFill>
                  <a:srgbClr val="0000FF"/>
                </a:solidFill>
              </a:rPr>
              <a:t>Zn-phosphate</a:t>
            </a:r>
            <a:r>
              <a:rPr lang="fr-FR" dirty="0"/>
              <a:t>.</a:t>
            </a:r>
          </a:p>
          <a:p>
            <a:endParaRPr lang="fr-FR" dirty="0"/>
          </a:p>
          <a:p>
            <a:pPr>
              <a:buFont typeface="Wingdings" pitchFamily="2" charset="2"/>
              <a:buChar char="Ø"/>
            </a:pPr>
            <a:r>
              <a:rPr lang="fr-FR" dirty="0"/>
              <a:t> Cu </a:t>
            </a:r>
            <a:r>
              <a:rPr lang="fr-FR" dirty="0" err="1"/>
              <a:t>stored</a:t>
            </a:r>
            <a:r>
              <a:rPr lang="fr-FR" dirty="0"/>
              <a:t> on </a:t>
            </a:r>
            <a:r>
              <a:rPr lang="fr-FR" dirty="0" err="1"/>
              <a:t>cell</a:t>
            </a:r>
            <a:r>
              <a:rPr lang="fr-FR" dirty="0"/>
              <a:t> </a:t>
            </a:r>
            <a:r>
              <a:rPr lang="fr-FR" dirty="0" err="1"/>
              <a:t>wall</a:t>
            </a:r>
            <a:r>
              <a:rPr lang="fr-FR" dirty="0"/>
              <a:t> as </a:t>
            </a:r>
            <a:r>
              <a:rPr lang="fr-FR" dirty="0">
                <a:solidFill>
                  <a:srgbClr val="0000FF"/>
                </a:solidFill>
              </a:rPr>
              <a:t>Cu-histidine</a:t>
            </a:r>
            <a:r>
              <a:rPr lang="fr-FR" dirty="0"/>
              <a:t>.</a:t>
            </a:r>
          </a:p>
        </p:txBody>
      </p:sp>
      <p:sp>
        <p:nvSpPr>
          <p:cNvPr id="24" name="ZoneTexte 23"/>
          <p:cNvSpPr txBox="1"/>
          <p:nvPr/>
        </p:nvSpPr>
        <p:spPr>
          <a:xfrm>
            <a:off x="6012160" y="6519446"/>
            <a:ext cx="3168352" cy="338554"/>
          </a:xfrm>
          <a:prstGeom prst="rect">
            <a:avLst/>
          </a:prstGeom>
          <a:noFill/>
        </p:spPr>
        <p:txBody>
          <a:bodyPr wrap="square" rtlCol="0">
            <a:spAutoFit/>
          </a:bodyPr>
          <a:lstStyle/>
          <a:p>
            <a:r>
              <a:rPr lang="fr-FR" sz="1600" i="1" dirty="0"/>
              <a:t>Manceau et al. </a:t>
            </a:r>
            <a:r>
              <a:rPr lang="fr-FR" sz="1600" i="1"/>
              <a:t>, Metallomics, 2013.</a:t>
            </a:r>
            <a:endParaRPr lang="fr-FR" sz="1600" i="1" dirty="0"/>
          </a:p>
        </p:txBody>
      </p:sp>
      <p:sp>
        <p:nvSpPr>
          <p:cNvPr id="25" name="ZoneTexte 24"/>
          <p:cNvSpPr txBox="1"/>
          <p:nvPr/>
        </p:nvSpPr>
        <p:spPr>
          <a:xfrm>
            <a:off x="539552" y="548680"/>
            <a:ext cx="2664296" cy="369332"/>
          </a:xfrm>
          <a:prstGeom prst="rect">
            <a:avLst/>
          </a:prstGeom>
          <a:noFill/>
        </p:spPr>
        <p:txBody>
          <a:bodyPr wrap="square" rtlCol="0">
            <a:spAutoFit/>
          </a:bodyPr>
          <a:lstStyle/>
          <a:p>
            <a:r>
              <a:rPr lang="fr-FR" dirty="0">
                <a:solidFill>
                  <a:srgbClr val="0000FF"/>
                </a:solidFill>
                <a:latin typeface="Comic Sans MS" pitchFamily="66" charset="0"/>
              </a:rPr>
              <a:t>Non-</a:t>
            </a:r>
            <a:r>
              <a:rPr lang="fr-FR" dirty="0" err="1">
                <a:solidFill>
                  <a:srgbClr val="0000FF"/>
                </a:solidFill>
                <a:latin typeface="Comic Sans MS" pitchFamily="66" charset="0"/>
              </a:rPr>
              <a:t>hyperaccumulator</a:t>
            </a:r>
            <a:endParaRPr lang="fr-FR" dirty="0">
              <a:solidFill>
                <a:srgbClr val="0000FF"/>
              </a:solidFill>
              <a:latin typeface="Comic Sans MS" pitchFamily="66" charset="0"/>
            </a:endParaRPr>
          </a:p>
        </p:txBody>
      </p:sp>
      <p:pic>
        <p:nvPicPr>
          <p:cNvPr id="26" name="Picture 2" descr="C:\Temp\thlaspi_arvense_field_penyycress_large.jpg"/>
          <p:cNvPicPr>
            <a:picLocks noChangeAspect="1" noChangeArrowheads="1"/>
          </p:cNvPicPr>
          <p:nvPr/>
        </p:nvPicPr>
        <p:blipFill>
          <a:blip r:embed="rId5" cstate="print"/>
          <a:srcRect/>
          <a:stretch>
            <a:fillRect/>
          </a:stretch>
        </p:blipFill>
        <p:spPr bwMode="auto">
          <a:xfrm>
            <a:off x="7956376" y="0"/>
            <a:ext cx="1187624" cy="1988843"/>
          </a:xfrm>
          <a:prstGeom prst="rect">
            <a:avLst/>
          </a:prstGeom>
          <a:noFill/>
        </p:spPr>
      </p:pic>
      <p:sp>
        <p:nvSpPr>
          <p:cNvPr id="27" name="ZoneTexte 26"/>
          <p:cNvSpPr txBox="1"/>
          <p:nvPr/>
        </p:nvSpPr>
        <p:spPr>
          <a:xfrm>
            <a:off x="8076090" y="1957036"/>
            <a:ext cx="1008112" cy="338554"/>
          </a:xfrm>
          <a:prstGeom prst="rect">
            <a:avLst/>
          </a:prstGeom>
          <a:noFill/>
        </p:spPr>
        <p:txBody>
          <a:bodyPr wrap="square" rtlCol="0">
            <a:spAutoFit/>
          </a:bodyPr>
          <a:lstStyle/>
          <a:p>
            <a:r>
              <a:rPr lang="fr-FR" sz="1600" i="1" dirty="0"/>
              <a:t>T. </a:t>
            </a:r>
            <a:r>
              <a:rPr lang="fr-FR" sz="1600" i="1" dirty="0" err="1"/>
              <a:t>arvense</a:t>
            </a:r>
            <a:endParaRPr lang="fr-FR" sz="1600" i="1" dirty="0"/>
          </a:p>
        </p:txBody>
      </p:sp>
      <p:sp>
        <p:nvSpPr>
          <p:cNvPr id="30" name="ZoneTexte 36"/>
          <p:cNvSpPr txBox="1">
            <a:spLocks noChangeArrowheads="1"/>
          </p:cNvSpPr>
          <p:nvPr/>
        </p:nvSpPr>
        <p:spPr bwMode="auto">
          <a:xfrm>
            <a:off x="2771800" y="116632"/>
            <a:ext cx="4608512" cy="400110"/>
          </a:xfrm>
          <a:prstGeom prst="rect">
            <a:avLst/>
          </a:prstGeom>
          <a:noFill/>
          <a:ln w="9525">
            <a:noFill/>
            <a:miter lim="800000"/>
            <a:headEnd/>
            <a:tailEnd/>
          </a:ln>
        </p:spPr>
        <p:txBody>
          <a:bodyPr wrap="square">
            <a:spAutoFit/>
          </a:bodyPr>
          <a:lstStyle/>
          <a:p>
            <a:pPr algn="ctr"/>
            <a:r>
              <a:rPr lang="fr-FR" sz="2000" dirty="0" err="1">
                <a:solidFill>
                  <a:srgbClr val="FF0000"/>
                </a:solidFill>
                <a:latin typeface="Comic Sans MS" pitchFamily="66" charset="0"/>
                <a:cs typeface="Arial" pitchFamily="34" charset="0"/>
              </a:rPr>
              <a:t>Metal</a:t>
            </a:r>
            <a:r>
              <a:rPr lang="fr-FR" sz="2000" dirty="0">
                <a:solidFill>
                  <a:srgbClr val="FF0000"/>
                </a:solidFill>
                <a:latin typeface="Comic Sans MS" pitchFamily="66" charset="0"/>
                <a:cs typeface="Arial" pitchFamily="34" charset="0"/>
              </a:rPr>
              <a:t> </a:t>
            </a:r>
            <a:r>
              <a:rPr lang="fr-FR" sz="2000" dirty="0" err="1">
                <a:solidFill>
                  <a:srgbClr val="FF0000"/>
                </a:solidFill>
                <a:latin typeface="Comic Sans MS" pitchFamily="66" charset="0"/>
                <a:cs typeface="Arial" pitchFamily="34" charset="0"/>
              </a:rPr>
              <a:t>storage</a:t>
            </a:r>
            <a:r>
              <a:rPr lang="fr-FR" sz="2000" dirty="0">
                <a:solidFill>
                  <a:srgbClr val="FF0000"/>
                </a:solidFill>
                <a:latin typeface="Comic Sans MS" pitchFamily="66" charset="0"/>
                <a:cs typeface="Arial" pitchFamily="34" charset="0"/>
              </a:rPr>
              <a:t> and </a:t>
            </a:r>
            <a:r>
              <a:rPr lang="fr-FR" sz="2000" dirty="0" err="1">
                <a:solidFill>
                  <a:srgbClr val="FF0000"/>
                </a:solidFill>
                <a:latin typeface="Comic Sans MS" pitchFamily="66" charset="0"/>
                <a:cs typeface="Arial" pitchFamily="34" charset="0"/>
              </a:rPr>
              <a:t>speciation</a:t>
            </a:r>
            <a:endParaRPr lang="fr-FR" sz="2000" dirty="0">
              <a:solidFill>
                <a:srgbClr val="FF0000"/>
              </a:solidFill>
              <a:latin typeface="Comic Sans MS" pitchFamily="66" charset="0"/>
              <a:cs typeface="Arial" pitchFamily="34" charset="0"/>
            </a:endParaRPr>
          </a:p>
        </p:txBody>
      </p:sp>
      <p:sp>
        <p:nvSpPr>
          <p:cNvPr id="28" name="ZoneTexte 27"/>
          <p:cNvSpPr txBox="1"/>
          <p:nvPr/>
        </p:nvSpPr>
        <p:spPr>
          <a:xfrm>
            <a:off x="4211960" y="5949280"/>
            <a:ext cx="2448272" cy="584775"/>
          </a:xfrm>
          <a:prstGeom prst="rect">
            <a:avLst/>
          </a:prstGeom>
          <a:noFill/>
        </p:spPr>
        <p:txBody>
          <a:bodyPr wrap="square" rtlCol="0">
            <a:spAutoFit/>
          </a:bodyPr>
          <a:lstStyle/>
          <a:p>
            <a:r>
              <a:rPr lang="fr-FR" sz="1600" dirty="0" err="1">
                <a:solidFill>
                  <a:schemeClr val="bg1"/>
                </a:solidFill>
              </a:rPr>
              <a:t>Beam</a:t>
            </a:r>
            <a:r>
              <a:rPr lang="fr-FR" sz="1600" dirty="0">
                <a:solidFill>
                  <a:schemeClr val="bg1"/>
                </a:solidFill>
              </a:rPr>
              <a:t> size 70 x 80 nm</a:t>
            </a:r>
            <a:r>
              <a:rPr lang="fr-FR" baseline="20000" dirty="0">
                <a:solidFill>
                  <a:schemeClr val="bg1"/>
                </a:solidFill>
              </a:rPr>
              <a:t>2</a:t>
            </a:r>
            <a:r>
              <a:rPr lang="fr-FR" sz="1600" dirty="0">
                <a:solidFill>
                  <a:schemeClr val="bg1"/>
                </a:solidFill>
              </a:rPr>
              <a:t> </a:t>
            </a:r>
          </a:p>
          <a:p>
            <a:r>
              <a:rPr lang="fr-FR" sz="1600" dirty="0">
                <a:solidFill>
                  <a:schemeClr val="bg1"/>
                </a:solidFill>
              </a:rPr>
              <a:t>Pixel size 180 x 180 nm</a:t>
            </a:r>
            <a:r>
              <a:rPr lang="fr-FR" baseline="20000" dirty="0">
                <a:solidFill>
                  <a:schemeClr val="bg1"/>
                </a:solidFill>
              </a:rPr>
              <a:t>2</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1837426"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Phytoextraction</a:t>
            </a:r>
            <a:endParaRPr lang="fr-FR" sz="2000" dirty="0">
              <a:solidFill>
                <a:schemeClr val="bg1"/>
              </a:solidFill>
            </a:endParaRPr>
          </a:p>
        </p:txBody>
      </p:sp>
      <p:sp>
        <p:nvSpPr>
          <p:cNvPr id="17" name="ZoneTexte 36"/>
          <p:cNvSpPr txBox="1">
            <a:spLocks noChangeArrowheads="1"/>
          </p:cNvSpPr>
          <p:nvPr/>
        </p:nvSpPr>
        <p:spPr bwMode="auto">
          <a:xfrm>
            <a:off x="2051720" y="116632"/>
            <a:ext cx="6876256" cy="400110"/>
          </a:xfrm>
          <a:prstGeom prst="rect">
            <a:avLst/>
          </a:prstGeom>
          <a:noFill/>
          <a:ln w="9525">
            <a:noFill/>
            <a:miter lim="800000"/>
            <a:headEnd/>
            <a:tailEnd/>
          </a:ln>
        </p:spPr>
        <p:txBody>
          <a:bodyPr wrap="square">
            <a:spAutoFit/>
          </a:bodyPr>
          <a:lstStyle/>
          <a:p>
            <a:pPr algn="ctr"/>
            <a:r>
              <a:rPr lang="fr-FR" sz="2000" dirty="0" err="1">
                <a:solidFill>
                  <a:srgbClr val="FF0000"/>
                </a:solidFill>
                <a:latin typeface="Comic Sans MS" pitchFamily="66" charset="0"/>
                <a:cs typeface="Arial" pitchFamily="34" charset="0"/>
              </a:rPr>
              <a:t>Metal</a:t>
            </a:r>
            <a:r>
              <a:rPr lang="fr-FR" sz="2000" dirty="0">
                <a:solidFill>
                  <a:srgbClr val="FF0000"/>
                </a:solidFill>
                <a:latin typeface="Comic Sans MS" pitchFamily="66" charset="0"/>
                <a:cs typeface="Arial" pitchFamily="34" charset="0"/>
              </a:rPr>
              <a:t> </a:t>
            </a:r>
            <a:r>
              <a:rPr lang="fr-FR" sz="2000" dirty="0" err="1">
                <a:solidFill>
                  <a:srgbClr val="FF0000"/>
                </a:solidFill>
                <a:latin typeface="Comic Sans MS" pitchFamily="66" charset="0"/>
                <a:cs typeface="Arial" pitchFamily="34" charset="0"/>
              </a:rPr>
              <a:t>storage</a:t>
            </a:r>
            <a:r>
              <a:rPr lang="fr-FR" sz="2000" dirty="0">
                <a:solidFill>
                  <a:srgbClr val="FF0000"/>
                </a:solidFill>
                <a:latin typeface="Comic Sans MS" pitchFamily="66" charset="0"/>
                <a:cs typeface="Arial" pitchFamily="34" charset="0"/>
              </a:rPr>
              <a:t> and </a:t>
            </a:r>
            <a:r>
              <a:rPr lang="fr-FR" sz="2000" dirty="0" err="1">
                <a:solidFill>
                  <a:srgbClr val="FF0000"/>
                </a:solidFill>
                <a:latin typeface="Comic Sans MS" pitchFamily="66" charset="0"/>
                <a:cs typeface="Arial" pitchFamily="34" charset="0"/>
              </a:rPr>
              <a:t>speciation</a:t>
            </a:r>
            <a:r>
              <a:rPr lang="fr-FR" sz="2000" dirty="0">
                <a:solidFill>
                  <a:srgbClr val="FF0000"/>
                </a:solidFill>
                <a:latin typeface="Comic Sans MS" pitchFamily="66" charset="0"/>
                <a:cs typeface="Arial" pitchFamily="34" charset="0"/>
              </a:rPr>
              <a:t> in </a:t>
            </a:r>
            <a:r>
              <a:rPr lang="fr-FR" sz="2000" u="sng" dirty="0" err="1">
                <a:solidFill>
                  <a:srgbClr val="FF0000"/>
                </a:solidFill>
                <a:latin typeface="Comic Sans MS" pitchFamily="66" charset="0"/>
                <a:cs typeface="Arial" pitchFamily="34" charset="0"/>
              </a:rPr>
              <a:t>below</a:t>
            </a:r>
            <a:r>
              <a:rPr lang="fr-FR" sz="2000" dirty="0">
                <a:solidFill>
                  <a:srgbClr val="FF0000"/>
                </a:solidFill>
                <a:latin typeface="Comic Sans MS" pitchFamily="66" charset="0"/>
                <a:cs typeface="Arial" pitchFamily="34" charset="0"/>
              </a:rPr>
              <a:t>-</a:t>
            </a:r>
            <a:r>
              <a:rPr lang="fr-FR" sz="2000" dirty="0" err="1">
                <a:solidFill>
                  <a:srgbClr val="FF0000"/>
                </a:solidFill>
                <a:latin typeface="Comic Sans MS" pitchFamily="66" charset="0"/>
                <a:cs typeface="Arial" pitchFamily="34" charset="0"/>
              </a:rPr>
              <a:t>ground</a:t>
            </a:r>
            <a:r>
              <a:rPr lang="fr-FR" sz="2000" dirty="0">
                <a:solidFill>
                  <a:srgbClr val="FF0000"/>
                </a:solidFill>
                <a:latin typeface="Comic Sans MS" pitchFamily="66" charset="0"/>
                <a:cs typeface="Arial" pitchFamily="34" charset="0"/>
              </a:rPr>
              <a:t> tissues</a:t>
            </a:r>
          </a:p>
        </p:txBody>
      </p:sp>
      <p:pic>
        <p:nvPicPr>
          <p:cNvPr id="77826" name="Picture 2" descr="C:\Temp\essai_1.jpg"/>
          <p:cNvPicPr>
            <a:picLocks noChangeAspect="1" noChangeArrowheads="1"/>
          </p:cNvPicPr>
          <p:nvPr/>
        </p:nvPicPr>
        <p:blipFill>
          <a:blip r:embed="rId3" cstate="print"/>
          <a:srcRect/>
          <a:stretch>
            <a:fillRect/>
          </a:stretch>
        </p:blipFill>
        <p:spPr bwMode="auto">
          <a:xfrm>
            <a:off x="0" y="980728"/>
            <a:ext cx="8928992" cy="2279933"/>
          </a:xfrm>
          <a:prstGeom prst="rect">
            <a:avLst/>
          </a:prstGeom>
          <a:noFill/>
        </p:spPr>
      </p:pic>
      <p:sp>
        <p:nvSpPr>
          <p:cNvPr id="8" name="ZoneTexte 7"/>
          <p:cNvSpPr txBox="1"/>
          <p:nvPr/>
        </p:nvSpPr>
        <p:spPr>
          <a:xfrm>
            <a:off x="1043608" y="548680"/>
            <a:ext cx="1584176" cy="584775"/>
          </a:xfrm>
          <a:prstGeom prst="rect">
            <a:avLst/>
          </a:prstGeom>
          <a:noFill/>
        </p:spPr>
        <p:txBody>
          <a:bodyPr wrap="square" rtlCol="0">
            <a:spAutoFit/>
          </a:bodyPr>
          <a:lstStyle/>
          <a:p>
            <a:pPr algn="ctr"/>
            <a:r>
              <a:rPr lang="fr-FR" sz="1600" i="1" dirty="0">
                <a:solidFill>
                  <a:srgbClr val="0000FF"/>
                </a:solidFill>
                <a:latin typeface="Comic Sans MS" pitchFamily="66" charset="0"/>
              </a:rPr>
              <a:t>bis</a:t>
            </a:r>
            <a:r>
              <a:rPr lang="fr-FR" sz="1600" dirty="0">
                <a:solidFill>
                  <a:srgbClr val="0000FF"/>
                </a:solidFill>
                <a:latin typeface="Comic Sans MS" pitchFamily="66" charset="0"/>
              </a:rPr>
              <a:t>(</a:t>
            </a:r>
            <a:r>
              <a:rPr lang="fr-FR" sz="1600" u="sng" dirty="0" err="1">
                <a:solidFill>
                  <a:srgbClr val="0000FF"/>
                </a:solidFill>
                <a:latin typeface="Comic Sans MS" pitchFamily="66" charset="0"/>
              </a:rPr>
              <a:t>bi</a:t>
            </a:r>
            <a:r>
              <a:rPr lang="fr-FR" sz="1600" dirty="0" err="1">
                <a:solidFill>
                  <a:srgbClr val="0000FF"/>
                </a:solidFill>
                <a:latin typeface="Comic Sans MS" pitchFamily="66" charset="0"/>
              </a:rPr>
              <a:t>dentate</a:t>
            </a:r>
            <a:r>
              <a:rPr lang="fr-FR" sz="1600" dirty="0">
                <a:solidFill>
                  <a:srgbClr val="0000FF"/>
                </a:solidFill>
                <a:latin typeface="Comic Sans MS" pitchFamily="66" charset="0"/>
              </a:rPr>
              <a:t>) </a:t>
            </a:r>
            <a:r>
              <a:rPr lang="fr-FR" sz="1600" dirty="0" err="1">
                <a:solidFill>
                  <a:srgbClr val="0000FF"/>
                </a:solidFill>
                <a:latin typeface="Comic Sans MS" pitchFamily="66" charset="0"/>
              </a:rPr>
              <a:t>chelate</a:t>
            </a:r>
            <a:endParaRPr lang="fr-FR" sz="1600" dirty="0">
              <a:solidFill>
                <a:srgbClr val="0000FF"/>
              </a:solidFill>
              <a:latin typeface="Comic Sans MS" pitchFamily="66" charset="0"/>
            </a:endParaRPr>
          </a:p>
        </p:txBody>
      </p:sp>
      <p:sp>
        <p:nvSpPr>
          <p:cNvPr id="10" name="ZoneTexte 9"/>
          <p:cNvSpPr txBox="1"/>
          <p:nvPr/>
        </p:nvSpPr>
        <p:spPr>
          <a:xfrm>
            <a:off x="3347864" y="539969"/>
            <a:ext cx="2520280" cy="584775"/>
          </a:xfrm>
          <a:prstGeom prst="rect">
            <a:avLst/>
          </a:prstGeom>
          <a:noFill/>
        </p:spPr>
        <p:txBody>
          <a:bodyPr wrap="square" rtlCol="0">
            <a:spAutoFit/>
          </a:bodyPr>
          <a:lstStyle/>
          <a:p>
            <a:pPr algn="ctr"/>
            <a:r>
              <a:rPr lang="fr-FR" sz="1600" b="1" dirty="0" err="1">
                <a:solidFill>
                  <a:srgbClr val="0000FF"/>
                </a:solidFill>
                <a:latin typeface="Comic Sans MS" pitchFamily="66" charset="0"/>
              </a:rPr>
              <a:t>Bidentate</a:t>
            </a:r>
            <a:r>
              <a:rPr lang="fr-FR" sz="1600" b="1" dirty="0">
                <a:solidFill>
                  <a:srgbClr val="0000FF"/>
                </a:solidFill>
                <a:latin typeface="Comic Sans MS" pitchFamily="66" charset="0"/>
              </a:rPr>
              <a:t>-</a:t>
            </a:r>
            <a:r>
              <a:rPr lang="fr-FR" sz="1600" b="1" dirty="0" err="1">
                <a:solidFill>
                  <a:srgbClr val="0000FF"/>
                </a:solidFill>
                <a:latin typeface="Comic Sans MS" pitchFamily="66" charset="0"/>
              </a:rPr>
              <a:t>tridentate</a:t>
            </a:r>
            <a:r>
              <a:rPr lang="fr-FR" sz="1600" b="1" dirty="0">
                <a:solidFill>
                  <a:srgbClr val="0000FF"/>
                </a:solidFill>
                <a:latin typeface="Comic Sans MS" pitchFamily="66" charset="0"/>
              </a:rPr>
              <a:t> </a:t>
            </a:r>
            <a:r>
              <a:rPr lang="fr-FR" sz="1600" b="1" dirty="0" err="1">
                <a:solidFill>
                  <a:srgbClr val="0000FF"/>
                </a:solidFill>
                <a:latin typeface="Comic Sans MS" pitchFamily="66" charset="0"/>
              </a:rPr>
              <a:t>chelate</a:t>
            </a:r>
            <a:endParaRPr lang="fr-FR" sz="1600" b="1" dirty="0">
              <a:solidFill>
                <a:srgbClr val="0000FF"/>
              </a:solidFill>
              <a:latin typeface="Comic Sans MS" pitchFamily="66" charset="0"/>
            </a:endParaRPr>
          </a:p>
        </p:txBody>
      </p:sp>
      <p:sp>
        <p:nvSpPr>
          <p:cNvPr id="11" name="ZoneTexte 10"/>
          <p:cNvSpPr txBox="1"/>
          <p:nvPr/>
        </p:nvSpPr>
        <p:spPr>
          <a:xfrm>
            <a:off x="6948264" y="548680"/>
            <a:ext cx="1728192" cy="584775"/>
          </a:xfrm>
          <a:prstGeom prst="rect">
            <a:avLst/>
          </a:prstGeom>
          <a:noFill/>
        </p:spPr>
        <p:txBody>
          <a:bodyPr wrap="square" rtlCol="0">
            <a:spAutoFit/>
          </a:bodyPr>
          <a:lstStyle/>
          <a:p>
            <a:pPr algn="ctr"/>
            <a:r>
              <a:rPr lang="fr-FR" sz="1600" i="1" dirty="0">
                <a:solidFill>
                  <a:srgbClr val="0000FF"/>
                </a:solidFill>
                <a:latin typeface="Comic Sans MS" pitchFamily="66" charset="0"/>
              </a:rPr>
              <a:t>bis</a:t>
            </a:r>
            <a:r>
              <a:rPr lang="fr-FR" sz="1600" dirty="0">
                <a:solidFill>
                  <a:srgbClr val="0000FF"/>
                </a:solidFill>
                <a:latin typeface="Comic Sans MS" pitchFamily="66" charset="0"/>
              </a:rPr>
              <a:t>(</a:t>
            </a:r>
            <a:r>
              <a:rPr lang="fr-FR" sz="1600" u="sng" dirty="0" err="1">
                <a:solidFill>
                  <a:srgbClr val="0000FF"/>
                </a:solidFill>
                <a:latin typeface="Comic Sans MS" pitchFamily="66" charset="0"/>
              </a:rPr>
              <a:t>tri</a:t>
            </a:r>
            <a:r>
              <a:rPr lang="fr-FR" sz="1600" dirty="0" err="1">
                <a:solidFill>
                  <a:srgbClr val="0000FF"/>
                </a:solidFill>
                <a:latin typeface="Comic Sans MS" pitchFamily="66" charset="0"/>
              </a:rPr>
              <a:t>dentate</a:t>
            </a:r>
            <a:r>
              <a:rPr lang="fr-FR" sz="1600" dirty="0">
                <a:solidFill>
                  <a:srgbClr val="0000FF"/>
                </a:solidFill>
                <a:latin typeface="Comic Sans MS" pitchFamily="66" charset="0"/>
              </a:rPr>
              <a:t>) </a:t>
            </a:r>
            <a:r>
              <a:rPr lang="fr-FR" sz="1600" dirty="0" err="1">
                <a:solidFill>
                  <a:srgbClr val="0000FF"/>
                </a:solidFill>
                <a:latin typeface="Comic Sans MS" pitchFamily="66" charset="0"/>
              </a:rPr>
              <a:t>chelate</a:t>
            </a:r>
            <a:endParaRPr lang="fr-FR" sz="1600" dirty="0">
              <a:solidFill>
                <a:srgbClr val="0000FF"/>
              </a:solidFill>
              <a:latin typeface="Comic Sans MS" pitchFamily="66" charset="0"/>
            </a:endParaRPr>
          </a:p>
        </p:txBody>
      </p:sp>
      <p:grpSp>
        <p:nvGrpSpPr>
          <p:cNvPr id="18" name="Groupe 17"/>
          <p:cNvGrpSpPr/>
          <p:nvPr/>
        </p:nvGrpSpPr>
        <p:grpSpPr>
          <a:xfrm>
            <a:off x="395536" y="3374479"/>
            <a:ext cx="8568952" cy="3366889"/>
            <a:chOff x="395536" y="3374479"/>
            <a:chExt cx="8568952" cy="3366889"/>
          </a:xfrm>
        </p:grpSpPr>
        <p:sp>
          <p:nvSpPr>
            <p:cNvPr id="13" name="ZoneTexte 12"/>
            <p:cNvSpPr txBox="1"/>
            <p:nvPr/>
          </p:nvSpPr>
          <p:spPr>
            <a:xfrm>
              <a:off x="395536" y="4149080"/>
              <a:ext cx="1656184" cy="707886"/>
            </a:xfrm>
            <a:prstGeom prst="rect">
              <a:avLst/>
            </a:prstGeom>
            <a:noFill/>
          </p:spPr>
          <p:txBody>
            <a:bodyPr wrap="square" rtlCol="0">
              <a:spAutoFit/>
            </a:bodyPr>
            <a:lstStyle/>
            <a:p>
              <a:pPr algn="ctr"/>
              <a:r>
                <a:rPr lang="fr-FR" sz="2000" dirty="0">
                  <a:latin typeface="Comic Sans MS" pitchFamily="66" charset="0"/>
                </a:rPr>
                <a:t>Hydrophobe </a:t>
              </a:r>
              <a:r>
                <a:rPr lang="fr-FR" sz="2000" dirty="0" err="1">
                  <a:latin typeface="Comic Sans MS" pitchFamily="66" charset="0"/>
                </a:rPr>
                <a:t>chain</a:t>
              </a:r>
              <a:endParaRPr lang="fr-FR" sz="2000" dirty="0">
                <a:latin typeface="Comic Sans MS" pitchFamily="66" charset="0"/>
              </a:endParaRPr>
            </a:p>
          </p:txBody>
        </p:sp>
        <p:sp>
          <p:nvSpPr>
            <p:cNvPr id="14" name="ZoneTexte 13"/>
            <p:cNvSpPr txBox="1"/>
            <p:nvPr/>
          </p:nvSpPr>
          <p:spPr>
            <a:xfrm>
              <a:off x="7308304" y="4149080"/>
              <a:ext cx="1656184" cy="707886"/>
            </a:xfrm>
            <a:prstGeom prst="rect">
              <a:avLst/>
            </a:prstGeom>
            <a:noFill/>
          </p:spPr>
          <p:txBody>
            <a:bodyPr wrap="square" rtlCol="0">
              <a:spAutoFit/>
            </a:bodyPr>
            <a:lstStyle/>
            <a:p>
              <a:pPr algn="ctr"/>
              <a:r>
                <a:rPr lang="fr-FR" sz="2000" dirty="0" err="1">
                  <a:latin typeface="Comic Sans MS" pitchFamily="66" charset="0"/>
                </a:rPr>
                <a:t>Strong</a:t>
              </a:r>
              <a:r>
                <a:rPr lang="fr-FR" sz="2000" dirty="0">
                  <a:latin typeface="Comic Sans MS" pitchFamily="66" charset="0"/>
                </a:rPr>
                <a:t> </a:t>
              </a:r>
              <a:r>
                <a:rPr lang="fr-FR" sz="2000" dirty="0" err="1">
                  <a:latin typeface="Comic Sans MS" pitchFamily="66" charset="0"/>
                </a:rPr>
                <a:t>chelate</a:t>
              </a:r>
              <a:endParaRPr lang="fr-FR" sz="2000" dirty="0">
                <a:latin typeface="Comic Sans MS" pitchFamily="66" charset="0"/>
              </a:endParaRPr>
            </a:p>
          </p:txBody>
        </p:sp>
        <p:pic>
          <p:nvPicPr>
            <p:cNvPr id="16" name="Image 15" descr="Cu-histidine_animated gif.gif"/>
            <p:cNvPicPr>
              <a:picLocks noChangeAspect="1"/>
            </p:cNvPicPr>
            <p:nvPr/>
          </p:nvPicPr>
          <p:blipFill>
            <a:blip r:embed="rId4" cstate="print"/>
            <a:stretch>
              <a:fillRect/>
            </a:stretch>
          </p:blipFill>
          <p:spPr>
            <a:xfrm>
              <a:off x="2555776" y="3374479"/>
              <a:ext cx="4412578" cy="3366889"/>
            </a:xfrm>
            <a:prstGeom prst="rect">
              <a:avLst/>
            </a:prstGeom>
          </p:spPr>
        </p:pic>
      </p:grpSp>
      <p:sp>
        <p:nvSpPr>
          <p:cNvPr id="12" name="ZoneTexte 11"/>
          <p:cNvSpPr txBox="1"/>
          <p:nvPr/>
        </p:nvSpPr>
        <p:spPr>
          <a:xfrm>
            <a:off x="611560" y="2996952"/>
            <a:ext cx="1296144" cy="430887"/>
          </a:xfrm>
          <a:prstGeom prst="rect">
            <a:avLst/>
          </a:prstGeom>
          <a:noFill/>
        </p:spPr>
        <p:txBody>
          <a:bodyPr wrap="square" rtlCol="0">
            <a:spAutoFit/>
          </a:bodyPr>
          <a:lstStyle/>
          <a:p>
            <a:r>
              <a:rPr lang="fr-FR" sz="2200" b="1" dirty="0">
                <a:solidFill>
                  <a:srgbClr val="008000"/>
                </a:solidFill>
              </a:rPr>
              <a:t>pH ≤ ~4.5</a:t>
            </a:r>
            <a:endParaRPr lang="en-US" sz="2200" b="1" dirty="0">
              <a:solidFill>
                <a:srgbClr val="008000"/>
              </a:solidFill>
            </a:endParaRPr>
          </a:p>
        </p:txBody>
      </p:sp>
      <p:sp>
        <p:nvSpPr>
          <p:cNvPr id="15" name="ZoneTexte 14"/>
          <p:cNvSpPr txBox="1"/>
          <p:nvPr/>
        </p:nvSpPr>
        <p:spPr>
          <a:xfrm>
            <a:off x="7596336" y="2996952"/>
            <a:ext cx="1152128" cy="430887"/>
          </a:xfrm>
          <a:prstGeom prst="rect">
            <a:avLst/>
          </a:prstGeom>
          <a:noFill/>
        </p:spPr>
        <p:txBody>
          <a:bodyPr wrap="square" rtlCol="0">
            <a:spAutoFit/>
          </a:bodyPr>
          <a:lstStyle/>
          <a:p>
            <a:r>
              <a:rPr lang="fr-FR" sz="2200" b="1" dirty="0">
                <a:solidFill>
                  <a:srgbClr val="008000"/>
                </a:solidFill>
              </a:rPr>
              <a:t>pH ≥ ~7</a:t>
            </a:r>
            <a:endParaRPr lang="en-US" sz="2200" b="1" dirty="0">
              <a:solidFill>
                <a:srgbClr val="008000"/>
              </a:solidFill>
            </a:endParaRPr>
          </a:p>
        </p:txBody>
      </p:sp>
      <p:sp>
        <p:nvSpPr>
          <p:cNvPr id="19" name="ZoneTexte 18"/>
          <p:cNvSpPr txBox="1"/>
          <p:nvPr/>
        </p:nvSpPr>
        <p:spPr>
          <a:xfrm>
            <a:off x="3923928" y="2871681"/>
            <a:ext cx="1728192" cy="430887"/>
          </a:xfrm>
          <a:prstGeom prst="rect">
            <a:avLst/>
          </a:prstGeom>
          <a:noFill/>
        </p:spPr>
        <p:txBody>
          <a:bodyPr wrap="square" rtlCol="0">
            <a:spAutoFit/>
          </a:bodyPr>
          <a:lstStyle/>
          <a:p>
            <a:r>
              <a:rPr lang="fr-FR" sz="2200" b="1" dirty="0">
                <a:solidFill>
                  <a:srgbClr val="008000"/>
                </a:solidFill>
              </a:rPr>
              <a:t>~5 ≤ pH ≤ ~6</a:t>
            </a:r>
            <a:endParaRPr lang="en-US" sz="2200" b="1" dirty="0">
              <a:solidFill>
                <a:srgbClr val="008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C:\Temp\essai_1.jpg"/>
          <p:cNvPicPr>
            <a:picLocks noChangeAspect="1" noChangeArrowheads="1"/>
          </p:cNvPicPr>
          <p:nvPr/>
        </p:nvPicPr>
        <p:blipFill>
          <a:blip r:embed="rId3" cstate="print"/>
          <a:srcRect/>
          <a:stretch>
            <a:fillRect/>
          </a:stretch>
        </p:blipFill>
        <p:spPr bwMode="auto">
          <a:xfrm>
            <a:off x="571287" y="2708920"/>
            <a:ext cx="8105169" cy="3841775"/>
          </a:xfrm>
          <a:prstGeom prst="rect">
            <a:avLst/>
          </a:prstGeom>
          <a:noFill/>
        </p:spPr>
      </p:pic>
      <p:grpSp>
        <p:nvGrpSpPr>
          <p:cNvPr id="2" name="Groupe 18"/>
          <p:cNvGrpSpPr>
            <a:grpSpLocks/>
          </p:cNvGrpSpPr>
          <p:nvPr/>
        </p:nvGrpSpPr>
        <p:grpSpPr bwMode="auto">
          <a:xfrm>
            <a:off x="3597629" y="591543"/>
            <a:ext cx="3311525" cy="2447925"/>
            <a:chOff x="107504" y="3284984"/>
            <a:chExt cx="3069341" cy="2232248"/>
          </a:xfrm>
        </p:grpSpPr>
        <p:pic>
          <p:nvPicPr>
            <p:cNvPr id="75" name="Picture 2" descr="C:\Alain-Data\Tamino\Contrats\EC2CO\Django Reinhardt\Root_Phalaris_0,49microns_Alex.jpg"/>
            <p:cNvPicPr>
              <a:picLocks noChangeAspect="1" noChangeArrowheads="1"/>
            </p:cNvPicPr>
            <p:nvPr/>
          </p:nvPicPr>
          <p:blipFill>
            <a:blip r:embed="rId4" cstate="print"/>
            <a:srcRect l="5769" r="9615" b="6265"/>
            <a:stretch>
              <a:fillRect/>
            </a:stretch>
          </p:blipFill>
          <p:spPr bwMode="auto">
            <a:xfrm>
              <a:off x="107504" y="3284984"/>
              <a:ext cx="3069341" cy="2232248"/>
            </a:xfrm>
            <a:prstGeom prst="rect">
              <a:avLst/>
            </a:prstGeom>
            <a:noFill/>
            <a:ln w="9525">
              <a:noFill/>
              <a:miter lim="800000"/>
              <a:headEnd/>
              <a:tailEnd/>
            </a:ln>
          </p:spPr>
        </p:pic>
        <p:cxnSp>
          <p:nvCxnSpPr>
            <p:cNvPr id="76" name="Connecteur droit 15"/>
            <p:cNvCxnSpPr/>
            <p:nvPr/>
          </p:nvCxnSpPr>
          <p:spPr>
            <a:xfrm>
              <a:off x="251701" y="5444850"/>
              <a:ext cx="431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ZoneTexte 25"/>
          <p:cNvSpPr txBox="1">
            <a:spLocks noChangeArrowheads="1"/>
          </p:cNvSpPr>
          <p:nvPr/>
        </p:nvSpPr>
        <p:spPr bwMode="auto">
          <a:xfrm>
            <a:off x="3561116" y="548680"/>
            <a:ext cx="2376488" cy="369332"/>
          </a:xfrm>
          <a:prstGeom prst="rect">
            <a:avLst/>
          </a:prstGeom>
          <a:noFill/>
          <a:ln w="9525">
            <a:noFill/>
            <a:miter lim="800000"/>
            <a:headEnd/>
            <a:tailEnd/>
          </a:ln>
        </p:spPr>
        <p:txBody>
          <a:bodyPr>
            <a:spAutoFit/>
          </a:bodyPr>
          <a:lstStyle/>
          <a:p>
            <a:r>
              <a:rPr lang="fr-FR" dirty="0">
                <a:solidFill>
                  <a:schemeClr val="bg1"/>
                </a:solidFill>
                <a:latin typeface="Calibri" pitchFamily="34" charset="0"/>
              </a:rPr>
              <a:t>X-ray </a:t>
            </a:r>
            <a:r>
              <a:rPr lang="fr-FR" dirty="0" err="1">
                <a:solidFill>
                  <a:schemeClr val="bg1"/>
                </a:solidFill>
                <a:latin typeface="Calibri" pitchFamily="34" charset="0"/>
              </a:rPr>
              <a:t>tomography</a:t>
            </a:r>
            <a:endParaRPr lang="fr-FR" dirty="0">
              <a:solidFill>
                <a:schemeClr val="bg1"/>
              </a:solidFill>
              <a:latin typeface="Calibri" pitchFamily="34" charset="0"/>
            </a:endParaRPr>
          </a:p>
        </p:txBody>
      </p:sp>
      <p:cxnSp>
        <p:nvCxnSpPr>
          <p:cNvPr id="55" name="Connecteur droit avec flèche 27"/>
          <p:cNvCxnSpPr/>
          <p:nvPr/>
        </p:nvCxnSpPr>
        <p:spPr>
          <a:xfrm flipH="1">
            <a:off x="5025504" y="1965841"/>
            <a:ext cx="482600" cy="189081"/>
          </a:xfrm>
          <a:prstGeom prst="straightConnector1">
            <a:avLst/>
          </a:prstGeom>
          <a:ln w="2222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6" name="ZoneTexte 28"/>
          <p:cNvSpPr txBox="1">
            <a:spLocks noChangeArrowheads="1"/>
          </p:cNvSpPr>
          <p:nvPr/>
        </p:nvSpPr>
        <p:spPr bwMode="auto">
          <a:xfrm>
            <a:off x="3857670" y="1671043"/>
            <a:ext cx="865188" cy="400110"/>
          </a:xfrm>
          <a:prstGeom prst="rect">
            <a:avLst/>
          </a:prstGeom>
          <a:noFill/>
          <a:ln w="9525">
            <a:noFill/>
            <a:miter lim="800000"/>
            <a:headEnd/>
            <a:tailEnd/>
          </a:ln>
        </p:spPr>
        <p:txBody>
          <a:bodyPr>
            <a:spAutoFit/>
          </a:bodyPr>
          <a:lstStyle/>
          <a:p>
            <a:r>
              <a:rPr lang="fr-FR" sz="2000" dirty="0">
                <a:solidFill>
                  <a:srgbClr val="FFC000"/>
                </a:solidFill>
                <a:latin typeface="Calibri" pitchFamily="34" charset="0"/>
              </a:rPr>
              <a:t>cortex</a:t>
            </a:r>
          </a:p>
        </p:txBody>
      </p:sp>
      <p:sp>
        <p:nvSpPr>
          <p:cNvPr id="57" name="ZoneTexte 30"/>
          <p:cNvSpPr txBox="1">
            <a:spLocks noChangeArrowheads="1"/>
          </p:cNvSpPr>
          <p:nvPr/>
        </p:nvSpPr>
        <p:spPr bwMode="auto">
          <a:xfrm>
            <a:off x="4757074" y="1522194"/>
            <a:ext cx="785862" cy="400110"/>
          </a:xfrm>
          <a:prstGeom prst="rect">
            <a:avLst/>
          </a:prstGeom>
          <a:noFill/>
          <a:ln w="9525">
            <a:noFill/>
            <a:miter lim="800000"/>
            <a:headEnd/>
            <a:tailEnd/>
          </a:ln>
        </p:spPr>
        <p:txBody>
          <a:bodyPr wrap="square">
            <a:spAutoFit/>
          </a:bodyPr>
          <a:lstStyle/>
          <a:p>
            <a:r>
              <a:rPr lang="fr-FR" sz="2000" dirty="0" err="1">
                <a:solidFill>
                  <a:srgbClr val="FFC000"/>
                </a:solidFill>
                <a:latin typeface="Calibri" pitchFamily="34" charset="0"/>
              </a:rPr>
              <a:t>stele</a:t>
            </a:r>
            <a:endParaRPr lang="fr-FR" sz="2000" dirty="0">
              <a:solidFill>
                <a:srgbClr val="FFC000"/>
              </a:solidFill>
              <a:latin typeface="Calibri" pitchFamily="34" charset="0"/>
            </a:endParaRPr>
          </a:p>
        </p:txBody>
      </p:sp>
      <p:sp>
        <p:nvSpPr>
          <p:cNvPr id="58" name="ZoneTexte 31"/>
          <p:cNvSpPr txBox="1">
            <a:spLocks noChangeArrowheads="1"/>
          </p:cNvSpPr>
          <p:nvPr/>
        </p:nvSpPr>
        <p:spPr bwMode="auto">
          <a:xfrm>
            <a:off x="5292080" y="1633043"/>
            <a:ext cx="1527175" cy="707886"/>
          </a:xfrm>
          <a:prstGeom prst="rect">
            <a:avLst/>
          </a:prstGeom>
          <a:noFill/>
          <a:ln w="9525">
            <a:noFill/>
            <a:miter lim="800000"/>
            <a:headEnd/>
            <a:tailEnd/>
          </a:ln>
        </p:spPr>
        <p:txBody>
          <a:bodyPr>
            <a:spAutoFit/>
          </a:bodyPr>
          <a:lstStyle/>
          <a:p>
            <a:pPr algn="ctr"/>
            <a:r>
              <a:rPr lang="fr-FR" sz="2000" dirty="0" err="1">
                <a:solidFill>
                  <a:srgbClr val="FFC000"/>
                </a:solidFill>
                <a:latin typeface="Calibri" pitchFamily="34" charset="0"/>
              </a:rPr>
              <a:t>Xyleme</a:t>
            </a:r>
            <a:r>
              <a:rPr lang="fr-FR" sz="2000" dirty="0">
                <a:solidFill>
                  <a:srgbClr val="FFC000"/>
                </a:solidFill>
                <a:latin typeface="Calibri" pitchFamily="34" charset="0"/>
              </a:rPr>
              <a:t> </a:t>
            </a:r>
          </a:p>
          <a:p>
            <a:pPr algn="ctr"/>
            <a:r>
              <a:rPr lang="fr-FR" sz="2000" dirty="0" err="1">
                <a:solidFill>
                  <a:srgbClr val="FFC000"/>
                </a:solidFill>
                <a:latin typeface="Calibri" pitchFamily="34" charset="0"/>
              </a:rPr>
              <a:t>sap</a:t>
            </a:r>
            <a:endParaRPr lang="fr-FR" sz="2000" dirty="0">
              <a:solidFill>
                <a:srgbClr val="FFC000"/>
              </a:solidFill>
              <a:latin typeface="Calibri" pitchFamily="34" charset="0"/>
            </a:endParaRPr>
          </a:p>
        </p:txBody>
      </p:sp>
      <p:sp>
        <p:nvSpPr>
          <p:cNvPr id="59" name="ZoneTexte 32"/>
          <p:cNvSpPr txBox="1">
            <a:spLocks noChangeArrowheads="1"/>
          </p:cNvSpPr>
          <p:nvPr/>
        </p:nvSpPr>
        <p:spPr bwMode="auto">
          <a:xfrm>
            <a:off x="6045554" y="878880"/>
            <a:ext cx="647700" cy="400110"/>
          </a:xfrm>
          <a:prstGeom prst="rect">
            <a:avLst/>
          </a:prstGeom>
          <a:noFill/>
          <a:ln w="9525">
            <a:noFill/>
            <a:miter lim="800000"/>
            <a:headEnd/>
            <a:tailEnd/>
          </a:ln>
        </p:spPr>
        <p:txBody>
          <a:bodyPr>
            <a:spAutoFit/>
          </a:bodyPr>
          <a:lstStyle/>
          <a:p>
            <a:r>
              <a:rPr lang="fr-FR" sz="2000" dirty="0" err="1">
                <a:solidFill>
                  <a:srgbClr val="FFC000"/>
                </a:solidFill>
                <a:latin typeface="Calibri" pitchFamily="34" charset="0"/>
              </a:rPr>
              <a:t>hair</a:t>
            </a:r>
            <a:endParaRPr lang="fr-FR" sz="2000" dirty="0">
              <a:solidFill>
                <a:srgbClr val="FFC000"/>
              </a:solidFill>
              <a:latin typeface="Calibri" pitchFamily="34" charset="0"/>
            </a:endParaRPr>
          </a:p>
        </p:txBody>
      </p:sp>
      <p:sp>
        <p:nvSpPr>
          <p:cNvPr id="74" name="ZoneTexte 16"/>
          <p:cNvSpPr txBox="1">
            <a:spLocks noChangeArrowheads="1"/>
          </p:cNvSpPr>
          <p:nvPr/>
        </p:nvSpPr>
        <p:spPr bwMode="auto">
          <a:xfrm>
            <a:off x="3597629" y="2660055"/>
            <a:ext cx="777875" cy="307975"/>
          </a:xfrm>
          <a:prstGeom prst="rect">
            <a:avLst/>
          </a:prstGeom>
          <a:noFill/>
          <a:ln w="9525">
            <a:noFill/>
            <a:miter lim="800000"/>
            <a:headEnd/>
            <a:tailEnd/>
          </a:ln>
        </p:spPr>
        <p:txBody>
          <a:bodyPr>
            <a:spAutoFit/>
          </a:bodyPr>
          <a:lstStyle/>
          <a:p>
            <a:r>
              <a:rPr lang="fr-FR" sz="1400" b="1">
                <a:solidFill>
                  <a:schemeClr val="bg1"/>
                </a:solidFill>
                <a:latin typeface="Calibri" pitchFamily="34" charset="0"/>
              </a:rPr>
              <a:t>200 </a:t>
            </a:r>
            <a:r>
              <a:rPr lang="fr-FR" sz="1400" b="1">
                <a:solidFill>
                  <a:schemeClr val="bg1"/>
                </a:solidFill>
                <a:latin typeface="Symbol" pitchFamily="18" charset="2"/>
              </a:rPr>
              <a:t>m</a:t>
            </a:r>
            <a:r>
              <a:rPr lang="fr-FR" sz="1400" b="1">
                <a:solidFill>
                  <a:schemeClr val="bg1"/>
                </a:solidFill>
                <a:latin typeface="Calibri" pitchFamily="34" charset="0"/>
              </a:rPr>
              <a:t>m</a:t>
            </a:r>
          </a:p>
        </p:txBody>
      </p:sp>
      <p:sp>
        <p:nvSpPr>
          <p:cNvPr id="44" name="Flèche vers le bas 48"/>
          <p:cNvSpPr/>
          <p:nvPr/>
        </p:nvSpPr>
        <p:spPr>
          <a:xfrm rot="2719886">
            <a:off x="3472497" y="1878265"/>
            <a:ext cx="147600" cy="1329220"/>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8" name="Rectangle 47"/>
          <p:cNvSpPr>
            <a:spLocks noChangeArrowheads="1"/>
          </p:cNvSpPr>
          <p:nvPr/>
        </p:nvSpPr>
        <p:spPr bwMode="auto">
          <a:xfrm>
            <a:off x="0" y="0"/>
            <a:ext cx="1837426"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Phytoextraction</a:t>
            </a:r>
            <a:endParaRPr lang="fr-FR" sz="2000" dirty="0">
              <a:solidFill>
                <a:schemeClr val="bg1"/>
              </a:solidFill>
            </a:endParaRPr>
          </a:p>
        </p:txBody>
      </p:sp>
      <p:sp>
        <p:nvSpPr>
          <p:cNvPr id="68" name="Flèche vers le bas 49"/>
          <p:cNvSpPr/>
          <p:nvPr/>
        </p:nvSpPr>
        <p:spPr>
          <a:xfrm>
            <a:off x="4791346" y="2150352"/>
            <a:ext cx="148645" cy="1038225"/>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 name="ZoneTexte 21"/>
          <p:cNvSpPr txBox="1"/>
          <p:nvPr/>
        </p:nvSpPr>
        <p:spPr>
          <a:xfrm>
            <a:off x="179512" y="980728"/>
            <a:ext cx="3456384" cy="1754326"/>
          </a:xfrm>
          <a:prstGeom prst="rect">
            <a:avLst/>
          </a:prstGeom>
          <a:noFill/>
        </p:spPr>
        <p:txBody>
          <a:bodyPr wrap="square" rtlCol="0">
            <a:spAutoFit/>
          </a:bodyPr>
          <a:lstStyle/>
          <a:p>
            <a:pPr>
              <a:buFont typeface="Wingdings" pitchFamily="2" charset="2"/>
              <a:buChar char="Ø"/>
            </a:pPr>
            <a:r>
              <a:rPr lang="fr-FR" dirty="0"/>
              <a:t> Zn </a:t>
            </a:r>
            <a:r>
              <a:rPr lang="fr-FR" dirty="0" err="1"/>
              <a:t>stored</a:t>
            </a:r>
            <a:r>
              <a:rPr lang="fr-FR" dirty="0"/>
              <a:t> in vacuoles as </a:t>
            </a:r>
            <a:r>
              <a:rPr lang="fr-FR" dirty="0">
                <a:solidFill>
                  <a:srgbClr val="0000FF"/>
                </a:solidFill>
              </a:rPr>
              <a:t>Zn-</a:t>
            </a:r>
            <a:r>
              <a:rPr lang="fr-FR" dirty="0" err="1">
                <a:solidFill>
                  <a:srgbClr val="0000FF"/>
                </a:solidFill>
              </a:rPr>
              <a:t>malate</a:t>
            </a:r>
            <a:r>
              <a:rPr lang="fr-FR" dirty="0">
                <a:solidFill>
                  <a:srgbClr val="0000FF"/>
                </a:solidFill>
              </a:rPr>
              <a:t>,</a:t>
            </a:r>
            <a:r>
              <a:rPr lang="fr-FR" dirty="0"/>
              <a:t> and on </a:t>
            </a:r>
            <a:r>
              <a:rPr lang="fr-FR" dirty="0" err="1"/>
              <a:t>cell</a:t>
            </a:r>
            <a:r>
              <a:rPr lang="fr-FR" dirty="0"/>
              <a:t> </a:t>
            </a:r>
            <a:r>
              <a:rPr lang="fr-FR" dirty="0" err="1"/>
              <a:t>walls</a:t>
            </a:r>
            <a:r>
              <a:rPr lang="fr-FR" dirty="0"/>
              <a:t> as </a:t>
            </a:r>
            <a:r>
              <a:rPr lang="fr-FR" dirty="0">
                <a:solidFill>
                  <a:srgbClr val="0000FF"/>
                </a:solidFill>
              </a:rPr>
              <a:t>Zn-phosphate</a:t>
            </a:r>
            <a:r>
              <a:rPr lang="fr-FR" dirty="0"/>
              <a:t>.</a:t>
            </a:r>
          </a:p>
          <a:p>
            <a:endParaRPr lang="fr-FR" dirty="0"/>
          </a:p>
          <a:p>
            <a:pPr>
              <a:buFont typeface="Wingdings" pitchFamily="2" charset="2"/>
              <a:buChar char="Ø"/>
            </a:pPr>
            <a:r>
              <a:rPr lang="fr-FR" dirty="0"/>
              <a:t> Cu </a:t>
            </a:r>
            <a:r>
              <a:rPr lang="fr-FR" dirty="0" err="1"/>
              <a:t>stored</a:t>
            </a:r>
            <a:r>
              <a:rPr lang="fr-FR" dirty="0"/>
              <a:t> on </a:t>
            </a:r>
            <a:r>
              <a:rPr lang="fr-FR" dirty="0" err="1"/>
              <a:t>cell</a:t>
            </a:r>
            <a:r>
              <a:rPr lang="fr-FR" dirty="0"/>
              <a:t> </a:t>
            </a:r>
            <a:r>
              <a:rPr lang="fr-FR" dirty="0" err="1"/>
              <a:t>wall</a:t>
            </a:r>
            <a:r>
              <a:rPr lang="fr-FR" dirty="0"/>
              <a:t> as </a:t>
            </a:r>
            <a:r>
              <a:rPr lang="fr-FR" dirty="0">
                <a:solidFill>
                  <a:srgbClr val="0000FF"/>
                </a:solidFill>
              </a:rPr>
              <a:t>Cu-histidine</a:t>
            </a:r>
            <a:r>
              <a:rPr lang="fr-FR" dirty="0"/>
              <a:t>.</a:t>
            </a:r>
            <a:endParaRPr lang="fr-FR" dirty="0">
              <a:solidFill>
                <a:srgbClr val="0000FF"/>
              </a:solidFill>
            </a:endParaRPr>
          </a:p>
        </p:txBody>
      </p:sp>
      <p:sp>
        <p:nvSpPr>
          <p:cNvPr id="23" name="ZoneTexte 22"/>
          <p:cNvSpPr txBox="1"/>
          <p:nvPr/>
        </p:nvSpPr>
        <p:spPr>
          <a:xfrm>
            <a:off x="4211960" y="5949280"/>
            <a:ext cx="2448272" cy="584775"/>
          </a:xfrm>
          <a:prstGeom prst="rect">
            <a:avLst/>
          </a:prstGeom>
          <a:noFill/>
        </p:spPr>
        <p:txBody>
          <a:bodyPr wrap="square" rtlCol="0">
            <a:spAutoFit/>
          </a:bodyPr>
          <a:lstStyle/>
          <a:p>
            <a:r>
              <a:rPr lang="fr-FR" sz="1600" dirty="0" err="1">
                <a:solidFill>
                  <a:schemeClr val="bg1"/>
                </a:solidFill>
              </a:rPr>
              <a:t>Beam</a:t>
            </a:r>
            <a:r>
              <a:rPr lang="fr-FR" sz="1600" dirty="0">
                <a:solidFill>
                  <a:schemeClr val="bg1"/>
                </a:solidFill>
              </a:rPr>
              <a:t> size 70 x 80 nm</a:t>
            </a:r>
            <a:r>
              <a:rPr lang="fr-FR" baseline="20000" dirty="0">
                <a:solidFill>
                  <a:schemeClr val="bg1"/>
                </a:solidFill>
              </a:rPr>
              <a:t>2</a:t>
            </a:r>
            <a:r>
              <a:rPr lang="fr-FR" sz="1600" dirty="0">
                <a:solidFill>
                  <a:schemeClr val="bg1"/>
                </a:solidFill>
              </a:rPr>
              <a:t> </a:t>
            </a:r>
          </a:p>
          <a:p>
            <a:r>
              <a:rPr lang="fr-FR" sz="1600" dirty="0">
                <a:solidFill>
                  <a:schemeClr val="bg1"/>
                </a:solidFill>
              </a:rPr>
              <a:t>Pixel size 180 x 180 nm</a:t>
            </a:r>
            <a:r>
              <a:rPr lang="fr-FR" baseline="20000" dirty="0">
                <a:solidFill>
                  <a:schemeClr val="bg1"/>
                </a:solidFill>
              </a:rPr>
              <a:t>2</a:t>
            </a:r>
          </a:p>
        </p:txBody>
      </p:sp>
      <p:sp>
        <p:nvSpPr>
          <p:cNvPr id="25" name="ZoneTexte 24"/>
          <p:cNvSpPr txBox="1"/>
          <p:nvPr/>
        </p:nvSpPr>
        <p:spPr>
          <a:xfrm>
            <a:off x="539552" y="548680"/>
            <a:ext cx="2664296" cy="369332"/>
          </a:xfrm>
          <a:prstGeom prst="rect">
            <a:avLst/>
          </a:prstGeom>
          <a:noFill/>
        </p:spPr>
        <p:txBody>
          <a:bodyPr wrap="square" rtlCol="0">
            <a:spAutoFit/>
          </a:bodyPr>
          <a:lstStyle/>
          <a:p>
            <a:r>
              <a:rPr lang="fr-FR" dirty="0">
                <a:solidFill>
                  <a:srgbClr val="0000FF"/>
                </a:solidFill>
                <a:latin typeface="Comic Sans MS" pitchFamily="66" charset="0"/>
              </a:rPr>
              <a:t>Non-</a:t>
            </a:r>
            <a:r>
              <a:rPr lang="fr-FR" dirty="0" err="1">
                <a:solidFill>
                  <a:srgbClr val="0000FF"/>
                </a:solidFill>
                <a:latin typeface="Comic Sans MS" pitchFamily="66" charset="0"/>
              </a:rPr>
              <a:t>hyperaccumulator</a:t>
            </a:r>
            <a:endParaRPr lang="fr-FR" dirty="0">
              <a:solidFill>
                <a:srgbClr val="0000FF"/>
              </a:solidFill>
              <a:latin typeface="Comic Sans MS" pitchFamily="66" charset="0"/>
            </a:endParaRPr>
          </a:p>
        </p:txBody>
      </p:sp>
      <p:pic>
        <p:nvPicPr>
          <p:cNvPr id="26" name="Picture 2" descr="C:\Temp\thlaspi_arvense_field_penyycress_large.jpg"/>
          <p:cNvPicPr>
            <a:picLocks noChangeAspect="1" noChangeArrowheads="1"/>
          </p:cNvPicPr>
          <p:nvPr/>
        </p:nvPicPr>
        <p:blipFill>
          <a:blip r:embed="rId5" cstate="print"/>
          <a:srcRect/>
          <a:stretch>
            <a:fillRect/>
          </a:stretch>
        </p:blipFill>
        <p:spPr bwMode="auto">
          <a:xfrm>
            <a:off x="7956376" y="0"/>
            <a:ext cx="1187624" cy="1988843"/>
          </a:xfrm>
          <a:prstGeom prst="rect">
            <a:avLst/>
          </a:prstGeom>
          <a:noFill/>
        </p:spPr>
      </p:pic>
      <p:sp>
        <p:nvSpPr>
          <p:cNvPr id="27" name="ZoneTexte 26"/>
          <p:cNvSpPr txBox="1"/>
          <p:nvPr/>
        </p:nvSpPr>
        <p:spPr>
          <a:xfrm>
            <a:off x="8076090" y="1957036"/>
            <a:ext cx="1008112" cy="338554"/>
          </a:xfrm>
          <a:prstGeom prst="rect">
            <a:avLst/>
          </a:prstGeom>
          <a:noFill/>
        </p:spPr>
        <p:txBody>
          <a:bodyPr wrap="square" rtlCol="0">
            <a:spAutoFit/>
          </a:bodyPr>
          <a:lstStyle/>
          <a:p>
            <a:r>
              <a:rPr lang="fr-FR" sz="1600" i="1" dirty="0"/>
              <a:t>T. </a:t>
            </a:r>
            <a:r>
              <a:rPr lang="fr-FR" sz="1600" i="1" dirty="0" err="1"/>
              <a:t>arvense</a:t>
            </a:r>
            <a:endParaRPr lang="fr-FR" sz="1600" i="1" dirty="0"/>
          </a:p>
        </p:txBody>
      </p:sp>
      <p:sp>
        <p:nvSpPr>
          <p:cNvPr id="30" name="ZoneTexte 36"/>
          <p:cNvSpPr txBox="1">
            <a:spLocks noChangeArrowheads="1"/>
          </p:cNvSpPr>
          <p:nvPr/>
        </p:nvSpPr>
        <p:spPr bwMode="auto">
          <a:xfrm>
            <a:off x="2771800" y="116632"/>
            <a:ext cx="4608512" cy="400110"/>
          </a:xfrm>
          <a:prstGeom prst="rect">
            <a:avLst/>
          </a:prstGeom>
          <a:noFill/>
          <a:ln w="9525">
            <a:noFill/>
            <a:miter lim="800000"/>
            <a:headEnd/>
            <a:tailEnd/>
          </a:ln>
        </p:spPr>
        <p:txBody>
          <a:bodyPr wrap="square">
            <a:spAutoFit/>
          </a:bodyPr>
          <a:lstStyle/>
          <a:p>
            <a:pPr algn="ctr"/>
            <a:r>
              <a:rPr lang="fr-FR" sz="2000" dirty="0" err="1">
                <a:solidFill>
                  <a:srgbClr val="FF0000"/>
                </a:solidFill>
                <a:latin typeface="Comic Sans MS" pitchFamily="66" charset="0"/>
                <a:cs typeface="Arial" pitchFamily="34" charset="0"/>
              </a:rPr>
              <a:t>Metal</a:t>
            </a:r>
            <a:r>
              <a:rPr lang="fr-FR" sz="2000" dirty="0">
                <a:solidFill>
                  <a:srgbClr val="FF0000"/>
                </a:solidFill>
                <a:latin typeface="Comic Sans MS" pitchFamily="66" charset="0"/>
                <a:cs typeface="Arial" pitchFamily="34" charset="0"/>
              </a:rPr>
              <a:t> </a:t>
            </a:r>
            <a:r>
              <a:rPr lang="fr-FR" sz="2000" dirty="0" err="1">
                <a:solidFill>
                  <a:srgbClr val="FF0000"/>
                </a:solidFill>
                <a:latin typeface="Comic Sans MS" pitchFamily="66" charset="0"/>
                <a:cs typeface="Arial" pitchFamily="34" charset="0"/>
              </a:rPr>
              <a:t>storage</a:t>
            </a:r>
            <a:r>
              <a:rPr lang="fr-FR" sz="2000" dirty="0">
                <a:solidFill>
                  <a:srgbClr val="FF0000"/>
                </a:solidFill>
                <a:latin typeface="Comic Sans MS" pitchFamily="66" charset="0"/>
                <a:cs typeface="Arial" pitchFamily="34" charset="0"/>
              </a:rPr>
              <a:t> and </a:t>
            </a:r>
            <a:r>
              <a:rPr lang="fr-FR" sz="2000" dirty="0" err="1">
                <a:solidFill>
                  <a:srgbClr val="FF0000"/>
                </a:solidFill>
                <a:latin typeface="Comic Sans MS" pitchFamily="66" charset="0"/>
                <a:cs typeface="Arial" pitchFamily="34" charset="0"/>
              </a:rPr>
              <a:t>speciation</a:t>
            </a:r>
            <a:endParaRPr lang="fr-FR" sz="2000" dirty="0">
              <a:solidFill>
                <a:srgbClr val="FF0000"/>
              </a:solidFill>
              <a:latin typeface="Comic Sans MS" pitchFamily="66" charset="0"/>
              <a:cs typeface="Arial" pitchFamily="34" charset="0"/>
            </a:endParaRPr>
          </a:p>
        </p:txBody>
      </p:sp>
      <p:sp>
        <p:nvSpPr>
          <p:cNvPr id="24" name="ZoneTexte 23">
            <a:extLst>
              <a:ext uri="{FF2B5EF4-FFF2-40B4-BE49-F238E27FC236}">
                <a16:creationId xmlns:a16="http://schemas.microsoft.com/office/drawing/2014/main" id="{A05A2412-DCBA-4B6E-9A2A-1FBAA37FFF1E}"/>
              </a:ext>
            </a:extLst>
          </p:cNvPr>
          <p:cNvSpPr txBox="1"/>
          <p:nvPr/>
        </p:nvSpPr>
        <p:spPr>
          <a:xfrm>
            <a:off x="6012160" y="6519446"/>
            <a:ext cx="3168352" cy="338554"/>
          </a:xfrm>
          <a:prstGeom prst="rect">
            <a:avLst/>
          </a:prstGeom>
          <a:noFill/>
        </p:spPr>
        <p:txBody>
          <a:bodyPr wrap="square" rtlCol="0">
            <a:spAutoFit/>
          </a:bodyPr>
          <a:lstStyle/>
          <a:p>
            <a:r>
              <a:rPr lang="fr-FR" sz="1600" i="1" dirty="0"/>
              <a:t>Manceau et al. </a:t>
            </a:r>
            <a:r>
              <a:rPr lang="fr-FR" sz="1600" i="1"/>
              <a:t>, Metallomics, 2013.</a:t>
            </a:r>
            <a:endParaRPr lang="fr-FR" sz="1600" i="1" dirty="0"/>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C:\Temp\essai_1.jpg"/>
          <p:cNvPicPr>
            <a:picLocks noChangeAspect="1" noChangeArrowheads="1"/>
          </p:cNvPicPr>
          <p:nvPr/>
        </p:nvPicPr>
        <p:blipFill>
          <a:blip r:embed="rId3" cstate="print"/>
          <a:srcRect/>
          <a:stretch>
            <a:fillRect/>
          </a:stretch>
        </p:blipFill>
        <p:spPr bwMode="auto">
          <a:xfrm>
            <a:off x="5295569" y="1467613"/>
            <a:ext cx="3786439" cy="3849093"/>
          </a:xfrm>
          <a:prstGeom prst="rect">
            <a:avLst/>
          </a:prstGeom>
          <a:noFill/>
        </p:spPr>
      </p:pic>
      <p:pic>
        <p:nvPicPr>
          <p:cNvPr id="227" name="Picture 3"/>
          <p:cNvPicPr>
            <a:picLocks noChangeAspect="1" noChangeArrowheads="1"/>
          </p:cNvPicPr>
          <p:nvPr/>
        </p:nvPicPr>
        <p:blipFill>
          <a:blip r:embed="rId4" cstate="print"/>
          <a:srcRect/>
          <a:stretch>
            <a:fillRect/>
          </a:stretch>
        </p:blipFill>
        <p:spPr bwMode="auto">
          <a:xfrm>
            <a:off x="114300" y="3900586"/>
            <a:ext cx="5097463" cy="1554163"/>
          </a:xfrm>
          <a:prstGeom prst="rect">
            <a:avLst/>
          </a:prstGeom>
          <a:noFill/>
          <a:ln w="9525">
            <a:noFill/>
            <a:miter lim="800000"/>
            <a:headEnd/>
            <a:tailEnd/>
          </a:ln>
          <a:effectLst/>
        </p:spPr>
      </p:pic>
      <p:sp>
        <p:nvSpPr>
          <p:cNvPr id="228" name="Oval 10"/>
          <p:cNvSpPr>
            <a:spLocks noChangeArrowheads="1"/>
          </p:cNvSpPr>
          <p:nvPr/>
        </p:nvSpPr>
        <p:spPr bwMode="auto">
          <a:xfrm>
            <a:off x="3644900" y="4678461"/>
            <a:ext cx="212725" cy="203200"/>
          </a:xfrm>
          <a:prstGeom prst="ellipse">
            <a:avLst/>
          </a:prstGeom>
          <a:noFill/>
          <a:ln w="19050">
            <a:solidFill>
              <a:srgbClr val="FF9900"/>
            </a:solidFill>
            <a:round/>
            <a:headEnd/>
            <a:tailEnd/>
          </a:ln>
          <a:effectLst/>
        </p:spPr>
        <p:txBody>
          <a:bodyPr wrap="none" anchor="ctr"/>
          <a:lstStyle/>
          <a:p>
            <a:endParaRPr lang="fr-FR"/>
          </a:p>
        </p:txBody>
      </p:sp>
      <p:sp>
        <p:nvSpPr>
          <p:cNvPr id="229" name="Oval 11"/>
          <p:cNvSpPr>
            <a:spLocks noChangeArrowheads="1"/>
          </p:cNvSpPr>
          <p:nvPr/>
        </p:nvSpPr>
        <p:spPr bwMode="auto">
          <a:xfrm>
            <a:off x="3362325" y="4068861"/>
            <a:ext cx="212725" cy="203200"/>
          </a:xfrm>
          <a:prstGeom prst="ellipse">
            <a:avLst/>
          </a:prstGeom>
          <a:noFill/>
          <a:ln w="19050">
            <a:solidFill>
              <a:srgbClr val="FF9900"/>
            </a:solidFill>
            <a:round/>
            <a:headEnd/>
            <a:tailEnd/>
          </a:ln>
          <a:effectLst/>
        </p:spPr>
        <p:txBody>
          <a:bodyPr wrap="none" anchor="ctr"/>
          <a:lstStyle/>
          <a:p>
            <a:endParaRPr lang="fr-FR"/>
          </a:p>
        </p:txBody>
      </p:sp>
      <p:sp>
        <p:nvSpPr>
          <p:cNvPr id="230" name="Line 12"/>
          <p:cNvSpPr>
            <a:spLocks noChangeShapeType="1"/>
          </p:cNvSpPr>
          <p:nvPr/>
        </p:nvSpPr>
        <p:spPr bwMode="auto">
          <a:xfrm flipV="1">
            <a:off x="3890020" y="4221088"/>
            <a:ext cx="1546076" cy="513580"/>
          </a:xfrm>
          <a:prstGeom prst="line">
            <a:avLst/>
          </a:prstGeom>
          <a:noFill/>
          <a:ln w="19050">
            <a:solidFill>
              <a:srgbClr val="FF9900"/>
            </a:solidFill>
            <a:round/>
            <a:headEnd/>
            <a:tailEnd type="triangle" w="med" len="med"/>
          </a:ln>
          <a:effectLst/>
        </p:spPr>
        <p:txBody>
          <a:bodyPr wrap="none" anchor="ctr"/>
          <a:lstStyle/>
          <a:p>
            <a:endParaRPr lang="fr-FR"/>
          </a:p>
        </p:txBody>
      </p:sp>
      <p:sp>
        <p:nvSpPr>
          <p:cNvPr id="231" name="Line 13"/>
          <p:cNvSpPr>
            <a:spLocks noChangeShapeType="1"/>
          </p:cNvSpPr>
          <p:nvPr/>
        </p:nvSpPr>
        <p:spPr bwMode="auto">
          <a:xfrm flipV="1">
            <a:off x="3586490" y="4149079"/>
            <a:ext cx="1849606" cy="9523"/>
          </a:xfrm>
          <a:prstGeom prst="line">
            <a:avLst/>
          </a:prstGeom>
          <a:noFill/>
          <a:ln w="19050">
            <a:solidFill>
              <a:srgbClr val="FF9900"/>
            </a:solidFill>
            <a:round/>
            <a:headEnd/>
            <a:tailEnd type="triangle" w="med" len="med"/>
          </a:ln>
          <a:effectLst/>
        </p:spPr>
        <p:txBody>
          <a:bodyPr wrap="none" anchor="ctr"/>
          <a:lstStyle/>
          <a:p>
            <a:endParaRPr lang="fr-FR"/>
          </a:p>
        </p:txBody>
      </p:sp>
      <p:sp>
        <p:nvSpPr>
          <p:cNvPr id="232" name="Text Box 18"/>
          <p:cNvSpPr txBox="1">
            <a:spLocks noChangeArrowheads="1"/>
          </p:cNvSpPr>
          <p:nvPr/>
        </p:nvSpPr>
        <p:spPr bwMode="auto">
          <a:xfrm>
            <a:off x="1873796" y="3467100"/>
            <a:ext cx="2562689" cy="369332"/>
          </a:xfrm>
          <a:prstGeom prst="rect">
            <a:avLst/>
          </a:prstGeom>
          <a:noFill/>
          <a:ln w="9525">
            <a:noFill/>
            <a:miter lim="800000"/>
            <a:headEnd/>
            <a:tailEnd/>
          </a:ln>
          <a:effectLst/>
        </p:spPr>
        <p:txBody>
          <a:bodyPr wrap="none">
            <a:spAutoFit/>
          </a:bodyPr>
          <a:lstStyle/>
          <a:p>
            <a:r>
              <a:rPr lang="fr-FR" dirty="0" err="1"/>
              <a:t>Leaf</a:t>
            </a:r>
            <a:r>
              <a:rPr lang="fr-FR" dirty="0"/>
              <a:t> of </a:t>
            </a:r>
            <a:r>
              <a:rPr lang="fr-FR" i="1" dirty="0" err="1"/>
              <a:t>Arabidopsis</a:t>
            </a:r>
            <a:r>
              <a:rPr lang="fr-FR" i="1" dirty="0"/>
              <a:t> </a:t>
            </a:r>
            <a:r>
              <a:rPr lang="fr-FR" i="1" dirty="0" err="1"/>
              <a:t>lyrata</a:t>
            </a:r>
            <a:endParaRPr lang="fr-FR" dirty="0"/>
          </a:p>
        </p:txBody>
      </p:sp>
      <p:sp>
        <p:nvSpPr>
          <p:cNvPr id="234" name="Rectangle 233"/>
          <p:cNvSpPr>
            <a:spLocks noChangeArrowheads="1"/>
          </p:cNvSpPr>
          <p:nvPr/>
        </p:nvSpPr>
        <p:spPr bwMode="auto">
          <a:xfrm>
            <a:off x="0" y="0"/>
            <a:ext cx="1837426"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Phytoextraction</a:t>
            </a:r>
            <a:endParaRPr lang="fr-FR" sz="2000" dirty="0">
              <a:solidFill>
                <a:schemeClr val="bg1"/>
              </a:solidFill>
            </a:endParaRPr>
          </a:p>
        </p:txBody>
      </p:sp>
      <p:sp>
        <p:nvSpPr>
          <p:cNvPr id="237" name="Text Box 5"/>
          <p:cNvSpPr txBox="1">
            <a:spLocks noChangeArrowheads="1"/>
          </p:cNvSpPr>
          <p:nvPr/>
        </p:nvSpPr>
        <p:spPr bwMode="auto">
          <a:xfrm>
            <a:off x="73596" y="3438525"/>
            <a:ext cx="463588" cy="430887"/>
          </a:xfrm>
          <a:prstGeom prst="rect">
            <a:avLst/>
          </a:prstGeom>
          <a:noFill/>
          <a:ln w="9525">
            <a:noFill/>
            <a:miter lim="800000"/>
            <a:headEnd/>
            <a:tailEnd/>
          </a:ln>
          <a:effectLst/>
        </p:spPr>
        <p:txBody>
          <a:bodyPr wrap="none">
            <a:spAutoFit/>
          </a:bodyPr>
          <a:lstStyle/>
          <a:p>
            <a:r>
              <a:rPr lang="en-US" sz="2200" dirty="0"/>
              <a:t>Zn</a:t>
            </a:r>
          </a:p>
        </p:txBody>
      </p:sp>
      <p:sp>
        <p:nvSpPr>
          <p:cNvPr id="238" name="Text Box 6"/>
          <p:cNvSpPr txBox="1">
            <a:spLocks noChangeArrowheads="1"/>
          </p:cNvSpPr>
          <p:nvPr/>
        </p:nvSpPr>
        <p:spPr bwMode="auto">
          <a:xfrm>
            <a:off x="1340657" y="3446442"/>
            <a:ext cx="330540" cy="430887"/>
          </a:xfrm>
          <a:prstGeom prst="rect">
            <a:avLst/>
          </a:prstGeom>
          <a:noFill/>
          <a:ln w="9525">
            <a:noFill/>
            <a:miter lim="800000"/>
            <a:headEnd/>
            <a:tailEnd/>
          </a:ln>
          <a:effectLst/>
        </p:spPr>
        <p:txBody>
          <a:bodyPr wrap="none">
            <a:spAutoFit/>
          </a:bodyPr>
          <a:lstStyle/>
          <a:p>
            <a:r>
              <a:rPr lang="en-US" sz="2200" dirty="0"/>
              <a:t>K</a:t>
            </a:r>
          </a:p>
        </p:txBody>
      </p:sp>
      <p:pic>
        <p:nvPicPr>
          <p:cNvPr id="239" name="Picture 7"/>
          <p:cNvPicPr>
            <a:picLocks noChangeAspect="1" noChangeArrowheads="1"/>
          </p:cNvPicPr>
          <p:nvPr/>
        </p:nvPicPr>
        <p:blipFill>
          <a:blip r:embed="rId5"/>
          <a:srcRect/>
          <a:stretch>
            <a:fillRect/>
          </a:stretch>
        </p:blipFill>
        <p:spPr bwMode="auto">
          <a:xfrm>
            <a:off x="548494" y="3609955"/>
            <a:ext cx="777875" cy="106362"/>
          </a:xfrm>
          <a:prstGeom prst="rect">
            <a:avLst/>
          </a:prstGeom>
          <a:noFill/>
          <a:ln w="9525">
            <a:noFill/>
            <a:miter lim="800000"/>
            <a:headEnd/>
            <a:tailEnd/>
          </a:ln>
          <a:effectLst/>
        </p:spPr>
      </p:pic>
      <p:sp>
        <p:nvSpPr>
          <p:cNvPr id="240" name="ZoneTexte 239"/>
          <p:cNvSpPr txBox="1"/>
          <p:nvPr/>
        </p:nvSpPr>
        <p:spPr>
          <a:xfrm>
            <a:off x="1405744" y="3103250"/>
            <a:ext cx="2628292" cy="369332"/>
          </a:xfrm>
          <a:prstGeom prst="rect">
            <a:avLst/>
          </a:prstGeom>
          <a:noFill/>
        </p:spPr>
        <p:txBody>
          <a:bodyPr wrap="square" rtlCol="0">
            <a:spAutoFit/>
          </a:bodyPr>
          <a:lstStyle/>
          <a:p>
            <a:pPr algn="ctr"/>
            <a:r>
              <a:rPr lang="fr-FR" dirty="0">
                <a:solidFill>
                  <a:srgbClr val="0000FF"/>
                </a:solidFill>
                <a:latin typeface="Comic Sans MS" pitchFamily="66" charset="0"/>
              </a:rPr>
              <a:t>Non-</a:t>
            </a:r>
            <a:r>
              <a:rPr lang="fr-FR" dirty="0" err="1">
                <a:solidFill>
                  <a:srgbClr val="0000FF"/>
                </a:solidFill>
                <a:latin typeface="Comic Sans MS" pitchFamily="66" charset="0"/>
              </a:rPr>
              <a:t>hyperaccumulator</a:t>
            </a:r>
            <a:endParaRPr lang="fr-FR" dirty="0">
              <a:solidFill>
                <a:srgbClr val="0000FF"/>
              </a:solidFill>
              <a:latin typeface="Comic Sans MS" pitchFamily="66" charset="0"/>
            </a:endParaRPr>
          </a:p>
        </p:txBody>
      </p:sp>
      <p:sp>
        <p:nvSpPr>
          <p:cNvPr id="241" name="ZoneTexte 36"/>
          <p:cNvSpPr txBox="1">
            <a:spLocks noChangeArrowheads="1"/>
          </p:cNvSpPr>
          <p:nvPr/>
        </p:nvSpPr>
        <p:spPr bwMode="auto">
          <a:xfrm>
            <a:off x="2123728" y="54316"/>
            <a:ext cx="5832648" cy="400110"/>
          </a:xfrm>
          <a:prstGeom prst="rect">
            <a:avLst/>
          </a:prstGeom>
          <a:noFill/>
          <a:ln w="9525">
            <a:noFill/>
            <a:miter lim="800000"/>
            <a:headEnd/>
            <a:tailEnd/>
          </a:ln>
        </p:spPr>
        <p:txBody>
          <a:bodyPr wrap="square">
            <a:spAutoFit/>
          </a:bodyPr>
          <a:lstStyle/>
          <a:p>
            <a:pPr algn="ctr"/>
            <a:r>
              <a:rPr lang="fr-FR" sz="2000" dirty="0" err="1">
                <a:solidFill>
                  <a:srgbClr val="FF0000"/>
                </a:solidFill>
                <a:latin typeface="Comic Sans MS" pitchFamily="66" charset="0"/>
                <a:cs typeface="Arial" pitchFamily="34" charset="0"/>
              </a:rPr>
              <a:t>Metal</a:t>
            </a:r>
            <a:r>
              <a:rPr lang="fr-FR" sz="2000" dirty="0">
                <a:solidFill>
                  <a:srgbClr val="FF0000"/>
                </a:solidFill>
                <a:latin typeface="Comic Sans MS" pitchFamily="66" charset="0"/>
                <a:cs typeface="Arial" pitchFamily="34" charset="0"/>
              </a:rPr>
              <a:t> </a:t>
            </a:r>
            <a:r>
              <a:rPr lang="fr-FR" sz="2000" dirty="0" err="1">
                <a:solidFill>
                  <a:srgbClr val="FF0000"/>
                </a:solidFill>
                <a:latin typeface="Comic Sans MS" pitchFamily="66" charset="0"/>
                <a:cs typeface="Arial" pitchFamily="34" charset="0"/>
              </a:rPr>
              <a:t>homeostasis</a:t>
            </a:r>
            <a:r>
              <a:rPr lang="fr-FR" sz="2000" dirty="0">
                <a:solidFill>
                  <a:srgbClr val="FF0000"/>
                </a:solidFill>
                <a:latin typeface="Comic Sans MS" pitchFamily="66" charset="0"/>
                <a:cs typeface="Arial" pitchFamily="34" charset="0"/>
              </a:rPr>
              <a:t> in </a:t>
            </a:r>
            <a:r>
              <a:rPr lang="fr-FR" sz="2000" u="sng" dirty="0" err="1">
                <a:solidFill>
                  <a:srgbClr val="FF0000"/>
                </a:solidFill>
                <a:latin typeface="Comic Sans MS" pitchFamily="66" charset="0"/>
                <a:cs typeface="Arial" pitchFamily="34" charset="0"/>
              </a:rPr>
              <a:t>above</a:t>
            </a:r>
            <a:r>
              <a:rPr lang="fr-FR" sz="2000" dirty="0">
                <a:solidFill>
                  <a:srgbClr val="FF0000"/>
                </a:solidFill>
                <a:latin typeface="Comic Sans MS" pitchFamily="66" charset="0"/>
                <a:cs typeface="Arial" pitchFamily="34" charset="0"/>
              </a:rPr>
              <a:t>-</a:t>
            </a:r>
            <a:r>
              <a:rPr lang="fr-FR" sz="2000" dirty="0" err="1">
                <a:solidFill>
                  <a:srgbClr val="FF0000"/>
                </a:solidFill>
                <a:latin typeface="Comic Sans MS" pitchFamily="66" charset="0"/>
                <a:cs typeface="Arial" pitchFamily="34" charset="0"/>
              </a:rPr>
              <a:t>ground</a:t>
            </a:r>
            <a:r>
              <a:rPr lang="fr-FR" sz="2000" dirty="0">
                <a:solidFill>
                  <a:srgbClr val="FF0000"/>
                </a:solidFill>
                <a:latin typeface="Comic Sans MS" pitchFamily="66" charset="0"/>
                <a:cs typeface="Arial" pitchFamily="34" charset="0"/>
              </a:rPr>
              <a:t> tissues</a:t>
            </a:r>
          </a:p>
        </p:txBody>
      </p:sp>
      <p:sp>
        <p:nvSpPr>
          <p:cNvPr id="245" name="ZoneTexte 244"/>
          <p:cNvSpPr txBox="1"/>
          <p:nvPr/>
        </p:nvSpPr>
        <p:spPr>
          <a:xfrm>
            <a:off x="6012160" y="6519446"/>
            <a:ext cx="3168352" cy="338554"/>
          </a:xfrm>
          <a:prstGeom prst="rect">
            <a:avLst/>
          </a:prstGeom>
          <a:noFill/>
        </p:spPr>
        <p:txBody>
          <a:bodyPr wrap="square" rtlCol="0">
            <a:spAutoFit/>
          </a:bodyPr>
          <a:lstStyle/>
          <a:p>
            <a:r>
              <a:rPr lang="fr-FR" sz="1600" i="1" dirty="0" err="1"/>
              <a:t>Sarret</a:t>
            </a:r>
            <a:r>
              <a:rPr lang="fr-FR" sz="1600" i="1" dirty="0"/>
              <a:t> et al., New </a:t>
            </a:r>
            <a:r>
              <a:rPr lang="fr-FR" sz="1600" i="1" dirty="0" err="1"/>
              <a:t>Phytologist</a:t>
            </a:r>
            <a:r>
              <a:rPr lang="fr-FR" sz="1600" i="1" dirty="0"/>
              <a:t>, 2009.</a:t>
            </a:r>
          </a:p>
        </p:txBody>
      </p:sp>
      <p:sp>
        <p:nvSpPr>
          <p:cNvPr id="27" name="ZoneTexte 26"/>
          <p:cNvSpPr txBox="1"/>
          <p:nvPr/>
        </p:nvSpPr>
        <p:spPr>
          <a:xfrm>
            <a:off x="3923928" y="5052251"/>
            <a:ext cx="1247581" cy="369332"/>
          </a:xfrm>
          <a:prstGeom prst="rect">
            <a:avLst/>
          </a:prstGeom>
          <a:noFill/>
        </p:spPr>
        <p:txBody>
          <a:bodyPr wrap="square" rtlCol="0">
            <a:spAutoFit/>
          </a:bodyPr>
          <a:lstStyle/>
          <a:p>
            <a:r>
              <a:rPr lang="fr-FR" dirty="0">
                <a:solidFill>
                  <a:schemeClr val="bg1"/>
                </a:solidFill>
              </a:rPr>
              <a:t>15x15 </a:t>
            </a:r>
            <a:r>
              <a:rPr lang="fr-FR" dirty="0">
                <a:solidFill>
                  <a:schemeClr val="bg1"/>
                </a:solidFill>
                <a:latin typeface="Symbol" pitchFamily="18" charset="2"/>
              </a:rPr>
              <a:t>m</a:t>
            </a:r>
            <a:r>
              <a:rPr lang="fr-FR" dirty="0">
                <a:solidFill>
                  <a:schemeClr val="bg1"/>
                </a:solidFill>
              </a:rPr>
              <a:t>m</a:t>
            </a:r>
            <a:r>
              <a:rPr lang="fr-FR" sz="2000" baseline="20000" dirty="0">
                <a:solidFill>
                  <a:schemeClr val="bg1"/>
                </a:solidFill>
              </a:rPr>
              <a:t>2</a:t>
            </a:r>
          </a:p>
        </p:txBody>
      </p:sp>
      <p:pic>
        <p:nvPicPr>
          <p:cNvPr id="28" name="Picture 41" descr="doigt"/>
          <p:cNvPicPr>
            <a:picLocks noChangeAspect="1" noChangeArrowheads="1"/>
          </p:cNvPicPr>
          <p:nvPr/>
        </p:nvPicPr>
        <p:blipFill>
          <a:blip r:embed="rId6" cstate="print"/>
          <a:srcRect/>
          <a:stretch>
            <a:fillRect/>
          </a:stretch>
        </p:blipFill>
        <p:spPr bwMode="auto">
          <a:xfrm>
            <a:off x="358696" y="5931696"/>
            <a:ext cx="676275" cy="292100"/>
          </a:xfrm>
          <a:prstGeom prst="rect">
            <a:avLst/>
          </a:prstGeom>
          <a:noFill/>
        </p:spPr>
      </p:pic>
      <p:sp>
        <p:nvSpPr>
          <p:cNvPr id="29" name="ZoneTexte 28"/>
          <p:cNvSpPr txBox="1"/>
          <p:nvPr/>
        </p:nvSpPr>
        <p:spPr>
          <a:xfrm>
            <a:off x="1115616" y="5661248"/>
            <a:ext cx="7560840" cy="507831"/>
          </a:xfrm>
          <a:prstGeom prst="rect">
            <a:avLst/>
          </a:prstGeom>
          <a:noFill/>
        </p:spPr>
        <p:txBody>
          <a:bodyPr wrap="square" rtlCol="0">
            <a:spAutoFit/>
          </a:bodyPr>
          <a:lstStyle/>
          <a:p>
            <a:pPr>
              <a:lnSpc>
                <a:spcPct val="150000"/>
              </a:lnSpc>
            </a:pPr>
            <a:r>
              <a:rPr lang="fr-FR" u="sng" dirty="0" err="1">
                <a:solidFill>
                  <a:srgbClr val="0000FF"/>
                </a:solidFill>
              </a:rPr>
              <a:t>Tolerance</a:t>
            </a:r>
            <a:r>
              <a:rPr lang="fr-FR" dirty="0">
                <a:solidFill>
                  <a:srgbClr val="0000FF"/>
                </a:solidFill>
              </a:rPr>
              <a:t>: Zn </a:t>
            </a:r>
            <a:r>
              <a:rPr lang="fr-FR" dirty="0" err="1">
                <a:solidFill>
                  <a:srgbClr val="0000FF"/>
                </a:solidFill>
              </a:rPr>
              <a:t>bound</a:t>
            </a:r>
            <a:r>
              <a:rPr lang="fr-FR" dirty="0">
                <a:solidFill>
                  <a:srgbClr val="0000FF"/>
                </a:solidFill>
              </a:rPr>
              <a:t> to phosphate in nerves, </a:t>
            </a:r>
            <a:r>
              <a:rPr lang="fr-FR" b="1" dirty="0" err="1">
                <a:solidFill>
                  <a:srgbClr val="0000FF"/>
                </a:solidFill>
              </a:rPr>
              <a:t>likely</a:t>
            </a:r>
            <a:r>
              <a:rPr lang="fr-FR" b="1" dirty="0">
                <a:solidFill>
                  <a:srgbClr val="0000FF"/>
                </a:solidFill>
              </a:rPr>
              <a:t> on </a:t>
            </a:r>
            <a:r>
              <a:rPr lang="fr-FR" b="1" dirty="0" err="1">
                <a:solidFill>
                  <a:srgbClr val="0000FF"/>
                </a:solidFill>
              </a:rPr>
              <a:t>cell</a:t>
            </a:r>
            <a:r>
              <a:rPr lang="fr-FR" b="1" dirty="0">
                <a:solidFill>
                  <a:srgbClr val="0000FF"/>
                </a:solidFill>
              </a:rPr>
              <a:t> </a:t>
            </a:r>
            <a:r>
              <a:rPr lang="fr-FR" b="1" dirty="0" err="1">
                <a:solidFill>
                  <a:srgbClr val="0000FF"/>
                </a:solidFill>
              </a:rPr>
              <a:t>walls</a:t>
            </a:r>
            <a:r>
              <a:rPr lang="fr-FR" dirty="0">
                <a:solidFill>
                  <a:srgbClr val="0000FF"/>
                </a:solidFill>
              </a:rPr>
              <a:t>.</a:t>
            </a:r>
            <a:endParaRPr lang="fr-FR" b="1" dirty="0">
              <a:solidFill>
                <a:srgbClr val="0000FF"/>
              </a:solidFill>
            </a:endParaRPr>
          </a:p>
        </p:txBody>
      </p:sp>
      <p:sp>
        <p:nvSpPr>
          <p:cNvPr id="30" name="ZoneTexte 29"/>
          <p:cNvSpPr txBox="1"/>
          <p:nvPr/>
        </p:nvSpPr>
        <p:spPr>
          <a:xfrm>
            <a:off x="7297306" y="1481009"/>
            <a:ext cx="1800200" cy="507831"/>
          </a:xfrm>
          <a:prstGeom prst="rect">
            <a:avLst/>
          </a:prstGeom>
          <a:noFill/>
        </p:spPr>
        <p:txBody>
          <a:bodyPr wrap="square" rtlCol="0">
            <a:spAutoFit/>
          </a:bodyPr>
          <a:lstStyle/>
          <a:p>
            <a:pPr>
              <a:lnSpc>
                <a:spcPct val="90000"/>
              </a:lnSpc>
            </a:pPr>
            <a:r>
              <a:rPr lang="fr-FR" sz="1500" i="1" dirty="0"/>
              <a:t>A. </a:t>
            </a:r>
            <a:r>
              <a:rPr lang="fr-FR" sz="1500" i="1" dirty="0" err="1"/>
              <a:t>halleri</a:t>
            </a:r>
            <a:r>
              <a:rPr lang="fr-FR" sz="1500" dirty="0"/>
              <a:t>, </a:t>
            </a:r>
            <a:r>
              <a:rPr lang="fr-FR" sz="1500" dirty="0" err="1"/>
              <a:t>leaf</a:t>
            </a:r>
            <a:r>
              <a:rPr lang="fr-FR" sz="1500" dirty="0"/>
              <a:t> tissue</a:t>
            </a:r>
          </a:p>
          <a:p>
            <a:pPr>
              <a:lnSpc>
                <a:spcPct val="90000"/>
              </a:lnSpc>
            </a:pPr>
            <a:r>
              <a:rPr lang="fr-FR" sz="1500" dirty="0"/>
              <a:t>Zn-</a:t>
            </a:r>
            <a:r>
              <a:rPr lang="fr-FR" sz="1500" dirty="0" err="1"/>
              <a:t>malate</a:t>
            </a:r>
            <a:endParaRPr lang="fr-FR" sz="1500" dirty="0"/>
          </a:p>
        </p:txBody>
      </p:sp>
      <p:sp>
        <p:nvSpPr>
          <p:cNvPr id="34" name="ZoneTexte 33"/>
          <p:cNvSpPr txBox="1"/>
          <p:nvPr/>
        </p:nvSpPr>
        <p:spPr>
          <a:xfrm>
            <a:off x="7498814" y="3057436"/>
            <a:ext cx="1537682" cy="507831"/>
          </a:xfrm>
          <a:prstGeom prst="rect">
            <a:avLst/>
          </a:prstGeom>
          <a:noFill/>
        </p:spPr>
        <p:txBody>
          <a:bodyPr wrap="square" rtlCol="0">
            <a:spAutoFit/>
          </a:bodyPr>
          <a:lstStyle/>
          <a:p>
            <a:pPr>
              <a:lnSpc>
                <a:spcPct val="90000"/>
              </a:lnSpc>
            </a:pPr>
            <a:r>
              <a:rPr lang="fr-FR" sz="1500" i="1" dirty="0"/>
              <a:t>A. </a:t>
            </a:r>
            <a:r>
              <a:rPr lang="fr-FR" sz="1500" i="1" dirty="0" err="1"/>
              <a:t>lyrata</a:t>
            </a:r>
            <a:r>
              <a:rPr lang="fr-FR" sz="1500" dirty="0"/>
              <a:t>, nerve</a:t>
            </a:r>
          </a:p>
          <a:p>
            <a:pPr>
              <a:lnSpc>
                <a:spcPct val="90000"/>
              </a:lnSpc>
            </a:pPr>
            <a:r>
              <a:rPr lang="fr-FR" sz="1500" dirty="0"/>
              <a:t>Zn-phosphate</a:t>
            </a:r>
          </a:p>
        </p:txBody>
      </p:sp>
      <p:grpSp>
        <p:nvGrpSpPr>
          <p:cNvPr id="32" name="Groupe 31"/>
          <p:cNvGrpSpPr/>
          <p:nvPr/>
        </p:nvGrpSpPr>
        <p:grpSpPr>
          <a:xfrm>
            <a:off x="95014" y="539388"/>
            <a:ext cx="7195706" cy="5957908"/>
            <a:chOff x="95014" y="539388"/>
            <a:chExt cx="7195706" cy="5957908"/>
          </a:xfrm>
        </p:grpSpPr>
        <p:grpSp>
          <p:nvGrpSpPr>
            <p:cNvPr id="244" name="Groupe 243"/>
            <p:cNvGrpSpPr/>
            <p:nvPr/>
          </p:nvGrpSpPr>
          <p:grpSpPr>
            <a:xfrm>
              <a:off x="95014" y="539388"/>
              <a:ext cx="5773130" cy="2309009"/>
              <a:chOff x="95014" y="539388"/>
              <a:chExt cx="5773130" cy="2309009"/>
            </a:xfrm>
          </p:grpSpPr>
          <p:pic>
            <p:nvPicPr>
              <p:cNvPr id="217" name="Picture 4"/>
              <p:cNvPicPr>
                <a:picLocks noChangeAspect="1" noChangeArrowheads="1"/>
              </p:cNvPicPr>
              <p:nvPr/>
            </p:nvPicPr>
            <p:blipFill>
              <a:blip r:embed="rId7" cstate="print"/>
              <a:srcRect/>
              <a:stretch>
                <a:fillRect/>
              </a:stretch>
            </p:blipFill>
            <p:spPr bwMode="auto">
              <a:xfrm>
                <a:off x="307777" y="1308522"/>
                <a:ext cx="4878387" cy="1539875"/>
              </a:xfrm>
              <a:prstGeom prst="rect">
                <a:avLst/>
              </a:prstGeom>
              <a:noFill/>
              <a:ln w="9525">
                <a:noFill/>
                <a:miter lim="800000"/>
                <a:headEnd/>
                <a:tailEnd/>
              </a:ln>
              <a:effectLst/>
            </p:spPr>
          </p:pic>
          <p:sp>
            <p:nvSpPr>
              <p:cNvPr id="218" name="Text Box 5"/>
              <p:cNvSpPr txBox="1">
                <a:spLocks noChangeArrowheads="1"/>
              </p:cNvSpPr>
              <p:nvPr/>
            </p:nvSpPr>
            <p:spPr bwMode="auto">
              <a:xfrm>
                <a:off x="95014" y="847398"/>
                <a:ext cx="463588" cy="430887"/>
              </a:xfrm>
              <a:prstGeom prst="rect">
                <a:avLst/>
              </a:prstGeom>
              <a:noFill/>
              <a:ln w="9525">
                <a:noFill/>
                <a:miter lim="800000"/>
                <a:headEnd/>
                <a:tailEnd/>
              </a:ln>
              <a:effectLst/>
            </p:spPr>
            <p:txBody>
              <a:bodyPr wrap="none">
                <a:spAutoFit/>
              </a:bodyPr>
              <a:lstStyle/>
              <a:p>
                <a:r>
                  <a:rPr lang="en-US" sz="2200" dirty="0"/>
                  <a:t>Zn</a:t>
                </a:r>
              </a:p>
            </p:txBody>
          </p:sp>
          <p:sp>
            <p:nvSpPr>
              <p:cNvPr id="219" name="Text Box 6"/>
              <p:cNvSpPr txBox="1">
                <a:spLocks noChangeArrowheads="1"/>
              </p:cNvSpPr>
              <p:nvPr/>
            </p:nvSpPr>
            <p:spPr bwMode="auto">
              <a:xfrm>
                <a:off x="1362075" y="855315"/>
                <a:ext cx="330540" cy="430887"/>
              </a:xfrm>
              <a:prstGeom prst="rect">
                <a:avLst/>
              </a:prstGeom>
              <a:noFill/>
              <a:ln w="9525">
                <a:noFill/>
                <a:miter lim="800000"/>
                <a:headEnd/>
                <a:tailEnd/>
              </a:ln>
              <a:effectLst/>
            </p:spPr>
            <p:txBody>
              <a:bodyPr wrap="none">
                <a:spAutoFit/>
              </a:bodyPr>
              <a:lstStyle/>
              <a:p>
                <a:r>
                  <a:rPr lang="en-US" sz="2200" dirty="0"/>
                  <a:t>K</a:t>
                </a:r>
              </a:p>
            </p:txBody>
          </p:sp>
          <p:pic>
            <p:nvPicPr>
              <p:cNvPr id="220" name="Picture 7"/>
              <p:cNvPicPr>
                <a:picLocks noChangeAspect="1" noChangeArrowheads="1"/>
              </p:cNvPicPr>
              <p:nvPr/>
            </p:nvPicPr>
            <p:blipFill>
              <a:blip r:embed="rId5"/>
              <a:srcRect/>
              <a:stretch>
                <a:fillRect/>
              </a:stretch>
            </p:blipFill>
            <p:spPr bwMode="auto">
              <a:xfrm>
                <a:off x="569912" y="1018828"/>
                <a:ext cx="777875" cy="106362"/>
              </a:xfrm>
              <a:prstGeom prst="rect">
                <a:avLst/>
              </a:prstGeom>
              <a:noFill/>
              <a:ln w="9525">
                <a:noFill/>
                <a:miter lim="800000"/>
                <a:headEnd/>
                <a:tailEnd/>
              </a:ln>
              <a:effectLst/>
            </p:spPr>
          </p:pic>
          <p:sp>
            <p:nvSpPr>
              <p:cNvPr id="221" name="Oval 8"/>
              <p:cNvSpPr>
                <a:spLocks noChangeArrowheads="1"/>
              </p:cNvSpPr>
              <p:nvPr/>
            </p:nvSpPr>
            <p:spPr bwMode="auto">
              <a:xfrm>
                <a:off x="3919339" y="2187997"/>
                <a:ext cx="211138" cy="203200"/>
              </a:xfrm>
              <a:prstGeom prst="ellipse">
                <a:avLst/>
              </a:prstGeom>
              <a:noFill/>
              <a:ln w="19050">
                <a:solidFill>
                  <a:srgbClr val="66FF33"/>
                </a:solidFill>
                <a:round/>
                <a:headEnd/>
                <a:tailEnd/>
              </a:ln>
              <a:effectLst/>
            </p:spPr>
            <p:txBody>
              <a:bodyPr wrap="none" anchor="ctr"/>
              <a:lstStyle/>
              <a:p>
                <a:endParaRPr lang="fr-FR"/>
              </a:p>
            </p:txBody>
          </p:sp>
          <p:sp>
            <p:nvSpPr>
              <p:cNvPr id="223" name="Line 14"/>
              <p:cNvSpPr>
                <a:spLocks noChangeShapeType="1"/>
              </p:cNvSpPr>
              <p:nvPr/>
            </p:nvSpPr>
            <p:spPr bwMode="auto">
              <a:xfrm>
                <a:off x="4139952" y="2276872"/>
                <a:ext cx="1728192" cy="72007"/>
              </a:xfrm>
              <a:prstGeom prst="line">
                <a:avLst/>
              </a:prstGeom>
              <a:noFill/>
              <a:ln w="19050">
                <a:solidFill>
                  <a:srgbClr val="66FF33"/>
                </a:solidFill>
                <a:round/>
                <a:headEnd/>
                <a:tailEnd type="triangle" w="med" len="med"/>
              </a:ln>
              <a:effectLst/>
            </p:spPr>
            <p:txBody>
              <a:bodyPr wrap="none" anchor="ctr"/>
              <a:lstStyle/>
              <a:p>
                <a:endParaRPr lang="fr-FR"/>
              </a:p>
            </p:txBody>
          </p:sp>
          <p:sp>
            <p:nvSpPr>
              <p:cNvPr id="225" name="Text Box 17"/>
              <p:cNvSpPr txBox="1">
                <a:spLocks noChangeArrowheads="1"/>
              </p:cNvSpPr>
              <p:nvPr/>
            </p:nvSpPr>
            <p:spPr bwMode="auto">
              <a:xfrm>
                <a:off x="1873796" y="889670"/>
                <a:ext cx="2602700" cy="369332"/>
              </a:xfrm>
              <a:prstGeom prst="rect">
                <a:avLst/>
              </a:prstGeom>
              <a:noFill/>
              <a:ln w="9525">
                <a:noFill/>
                <a:miter lim="800000"/>
                <a:headEnd/>
                <a:tailEnd/>
              </a:ln>
              <a:effectLst/>
            </p:spPr>
            <p:txBody>
              <a:bodyPr wrap="none">
                <a:spAutoFit/>
              </a:bodyPr>
              <a:lstStyle/>
              <a:p>
                <a:r>
                  <a:rPr lang="fr-FR" dirty="0" err="1"/>
                  <a:t>Leaf</a:t>
                </a:r>
                <a:r>
                  <a:rPr lang="fr-FR" dirty="0"/>
                  <a:t> of </a:t>
                </a:r>
                <a:r>
                  <a:rPr lang="fr-FR" i="1" dirty="0" err="1"/>
                  <a:t>Arabidopsis</a:t>
                </a:r>
                <a:r>
                  <a:rPr lang="fr-FR" i="1" dirty="0"/>
                  <a:t> </a:t>
                </a:r>
                <a:r>
                  <a:rPr lang="fr-FR" i="1" dirty="0" err="1"/>
                  <a:t>halleri</a:t>
                </a:r>
                <a:endParaRPr lang="fr-FR" i="1" dirty="0"/>
              </a:p>
            </p:txBody>
          </p:sp>
          <p:sp>
            <p:nvSpPr>
              <p:cNvPr id="236" name="ZoneTexte 235"/>
              <p:cNvSpPr txBox="1"/>
              <p:nvPr/>
            </p:nvSpPr>
            <p:spPr>
              <a:xfrm>
                <a:off x="1333736" y="539388"/>
                <a:ext cx="2664296" cy="369332"/>
              </a:xfrm>
              <a:prstGeom prst="rect">
                <a:avLst/>
              </a:prstGeom>
              <a:noFill/>
            </p:spPr>
            <p:txBody>
              <a:bodyPr wrap="square" rtlCol="0">
                <a:spAutoFit/>
              </a:bodyPr>
              <a:lstStyle/>
              <a:p>
                <a:pPr algn="ctr"/>
                <a:r>
                  <a:rPr lang="fr-FR" dirty="0" err="1">
                    <a:solidFill>
                      <a:srgbClr val="0000FF"/>
                    </a:solidFill>
                    <a:latin typeface="Comic Sans MS" pitchFamily="66" charset="0"/>
                  </a:rPr>
                  <a:t>Hyperaccumulator</a:t>
                </a:r>
                <a:endParaRPr lang="fr-FR" dirty="0">
                  <a:solidFill>
                    <a:srgbClr val="0000FF"/>
                  </a:solidFill>
                  <a:latin typeface="Comic Sans MS" pitchFamily="66" charset="0"/>
                </a:endParaRPr>
              </a:p>
            </p:txBody>
          </p:sp>
        </p:grpSp>
        <p:sp>
          <p:nvSpPr>
            <p:cNvPr id="31" name="Rectangle 30"/>
            <p:cNvSpPr/>
            <p:nvPr/>
          </p:nvSpPr>
          <p:spPr>
            <a:xfrm>
              <a:off x="1116288" y="5989465"/>
              <a:ext cx="6174432" cy="507831"/>
            </a:xfrm>
            <a:prstGeom prst="rect">
              <a:avLst/>
            </a:prstGeom>
          </p:spPr>
          <p:txBody>
            <a:bodyPr wrap="square">
              <a:spAutoFit/>
            </a:bodyPr>
            <a:lstStyle/>
            <a:p>
              <a:pPr>
                <a:lnSpc>
                  <a:spcPct val="150000"/>
                </a:lnSpc>
              </a:pPr>
              <a:r>
                <a:rPr lang="fr-FR" u="sng" dirty="0" err="1">
                  <a:solidFill>
                    <a:srgbClr val="0000FF"/>
                  </a:solidFill>
                </a:rPr>
                <a:t>Hyperaccumulation</a:t>
              </a:r>
              <a:r>
                <a:rPr lang="fr-FR" dirty="0">
                  <a:solidFill>
                    <a:srgbClr val="0000FF"/>
                  </a:solidFill>
                </a:rPr>
                <a:t>: Zn-</a:t>
              </a:r>
              <a:r>
                <a:rPr lang="fr-FR" dirty="0" err="1">
                  <a:solidFill>
                    <a:srgbClr val="0000FF"/>
                  </a:solidFill>
                </a:rPr>
                <a:t>malate</a:t>
              </a:r>
              <a:r>
                <a:rPr lang="fr-FR" dirty="0">
                  <a:solidFill>
                    <a:srgbClr val="0000FF"/>
                  </a:solidFill>
                </a:rPr>
                <a:t> </a:t>
              </a:r>
              <a:r>
                <a:rPr lang="fr-FR" dirty="0" err="1">
                  <a:solidFill>
                    <a:srgbClr val="0000FF"/>
                  </a:solidFill>
                </a:rPr>
                <a:t>complex</a:t>
              </a:r>
              <a:r>
                <a:rPr lang="fr-FR" dirty="0">
                  <a:solidFill>
                    <a:srgbClr val="0000FF"/>
                  </a:solidFill>
                </a:rPr>
                <a:t>, </a:t>
              </a:r>
              <a:r>
                <a:rPr lang="fr-FR" b="1" dirty="0" err="1">
                  <a:solidFill>
                    <a:srgbClr val="0000FF"/>
                  </a:solidFill>
                </a:rPr>
                <a:t>likely</a:t>
              </a:r>
              <a:r>
                <a:rPr lang="fr-FR" b="1" dirty="0">
                  <a:solidFill>
                    <a:srgbClr val="0000FF"/>
                  </a:solidFill>
                </a:rPr>
                <a:t> in vacuoles</a:t>
              </a:r>
              <a:r>
                <a:rPr lang="fr-FR" dirty="0">
                  <a:solidFill>
                    <a:srgbClr val="0000FF"/>
                  </a:solidFill>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837426"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Phytoextraction</a:t>
            </a:r>
            <a:endParaRPr lang="fr-FR" sz="2000" dirty="0">
              <a:solidFill>
                <a:schemeClr val="bg1"/>
              </a:solidFill>
            </a:endParaRPr>
          </a:p>
        </p:txBody>
      </p:sp>
      <p:sp>
        <p:nvSpPr>
          <p:cNvPr id="6" name="Rectangle 114" descr="Grands confettis"/>
          <p:cNvSpPr>
            <a:spLocks noChangeArrowheads="1"/>
          </p:cNvSpPr>
          <p:nvPr/>
        </p:nvSpPr>
        <p:spPr bwMode="auto">
          <a:xfrm>
            <a:off x="5796136" y="2704420"/>
            <a:ext cx="2304256" cy="1228637"/>
          </a:xfrm>
          <a:prstGeom prst="rect">
            <a:avLst/>
          </a:prstGeom>
          <a:pattFill prst="lgConfetti">
            <a:fgClr>
              <a:srgbClr val="FF9900"/>
            </a:fgClr>
            <a:bgClr>
              <a:srgbClr val="FFFFFF"/>
            </a:bgClr>
          </a:pattFill>
          <a:ln w="9525">
            <a:noFill/>
            <a:miter lim="800000"/>
            <a:headEnd/>
            <a:tailEnd/>
          </a:ln>
          <a:effectLst/>
        </p:spPr>
        <p:txBody>
          <a:bodyPr wrap="none" anchor="ctr"/>
          <a:lstStyle/>
          <a:p>
            <a:endParaRPr lang="fr-FR"/>
          </a:p>
        </p:txBody>
      </p:sp>
      <p:sp>
        <p:nvSpPr>
          <p:cNvPr id="8" name="Freeform 116"/>
          <p:cNvSpPr>
            <a:spLocks/>
          </p:cNvSpPr>
          <p:nvPr/>
        </p:nvSpPr>
        <p:spPr bwMode="auto">
          <a:xfrm>
            <a:off x="6818858" y="1804882"/>
            <a:ext cx="350648" cy="362009"/>
          </a:xfrm>
          <a:custGeom>
            <a:avLst/>
            <a:gdLst/>
            <a:ahLst/>
            <a:cxnLst>
              <a:cxn ang="0">
                <a:pos x="5" y="141"/>
              </a:cxn>
              <a:cxn ang="0">
                <a:pos x="188" y="0"/>
              </a:cxn>
              <a:cxn ang="0">
                <a:pos x="188" y="13"/>
              </a:cxn>
              <a:cxn ang="0">
                <a:pos x="0" y="176"/>
              </a:cxn>
              <a:cxn ang="0">
                <a:pos x="5" y="141"/>
              </a:cxn>
            </a:cxnLst>
            <a:rect l="0" t="0" r="r" b="b"/>
            <a:pathLst>
              <a:path w="188" h="176">
                <a:moveTo>
                  <a:pt x="5" y="141"/>
                </a:moveTo>
                <a:lnTo>
                  <a:pt x="188" y="0"/>
                </a:lnTo>
                <a:lnTo>
                  <a:pt x="188" y="13"/>
                </a:lnTo>
                <a:lnTo>
                  <a:pt x="0" y="176"/>
                </a:lnTo>
                <a:lnTo>
                  <a:pt x="5" y="141"/>
                </a:lnTo>
                <a:close/>
              </a:path>
            </a:pathLst>
          </a:custGeom>
          <a:solidFill>
            <a:srgbClr val="73AC00"/>
          </a:solidFill>
          <a:ln w="9525">
            <a:noFill/>
            <a:round/>
            <a:headEnd/>
            <a:tailEnd/>
          </a:ln>
        </p:spPr>
        <p:txBody>
          <a:bodyPr/>
          <a:lstStyle/>
          <a:p>
            <a:endParaRPr lang="fr-FR"/>
          </a:p>
        </p:txBody>
      </p:sp>
      <p:sp>
        <p:nvSpPr>
          <p:cNvPr id="9" name="Freeform 117"/>
          <p:cNvSpPr>
            <a:spLocks/>
          </p:cNvSpPr>
          <p:nvPr/>
        </p:nvSpPr>
        <p:spPr bwMode="auto">
          <a:xfrm>
            <a:off x="6539175" y="1883500"/>
            <a:ext cx="206632" cy="186489"/>
          </a:xfrm>
          <a:custGeom>
            <a:avLst/>
            <a:gdLst/>
            <a:ahLst/>
            <a:cxnLst>
              <a:cxn ang="0">
                <a:pos x="218" y="235"/>
              </a:cxn>
              <a:cxn ang="0">
                <a:pos x="213" y="183"/>
              </a:cxn>
              <a:cxn ang="0">
                <a:pos x="9" y="0"/>
              </a:cxn>
              <a:cxn ang="0">
                <a:pos x="0" y="38"/>
              </a:cxn>
              <a:cxn ang="0">
                <a:pos x="218" y="235"/>
              </a:cxn>
            </a:cxnLst>
            <a:rect l="0" t="0" r="r" b="b"/>
            <a:pathLst>
              <a:path w="218" h="235">
                <a:moveTo>
                  <a:pt x="218" y="235"/>
                </a:moveTo>
                <a:lnTo>
                  <a:pt x="213" y="183"/>
                </a:lnTo>
                <a:lnTo>
                  <a:pt x="9" y="0"/>
                </a:lnTo>
                <a:lnTo>
                  <a:pt x="0" y="38"/>
                </a:lnTo>
                <a:lnTo>
                  <a:pt x="218" y="235"/>
                </a:lnTo>
                <a:close/>
              </a:path>
            </a:pathLst>
          </a:custGeom>
          <a:solidFill>
            <a:srgbClr val="73AC00"/>
          </a:solidFill>
          <a:ln w="9525">
            <a:noFill/>
            <a:round/>
            <a:headEnd/>
            <a:tailEnd/>
          </a:ln>
        </p:spPr>
        <p:txBody>
          <a:bodyPr/>
          <a:lstStyle/>
          <a:p>
            <a:endParaRPr lang="fr-FR"/>
          </a:p>
        </p:txBody>
      </p:sp>
      <p:sp>
        <p:nvSpPr>
          <p:cNvPr id="10" name="Freeform 118"/>
          <p:cNvSpPr>
            <a:spLocks/>
          </p:cNvSpPr>
          <p:nvPr/>
        </p:nvSpPr>
        <p:spPr bwMode="auto">
          <a:xfrm>
            <a:off x="5921367" y="1764659"/>
            <a:ext cx="607372" cy="402232"/>
          </a:xfrm>
          <a:custGeom>
            <a:avLst/>
            <a:gdLst/>
            <a:ahLst/>
            <a:cxnLst>
              <a:cxn ang="0">
                <a:pos x="611" y="372"/>
              </a:cxn>
              <a:cxn ang="0">
                <a:pos x="600" y="383"/>
              </a:cxn>
              <a:cxn ang="0">
                <a:pos x="573" y="408"/>
              </a:cxn>
              <a:cxn ang="0">
                <a:pos x="529" y="439"/>
              </a:cxn>
              <a:cxn ang="0">
                <a:pos x="474" y="466"/>
              </a:cxn>
              <a:cxn ang="0">
                <a:pos x="312" y="507"/>
              </a:cxn>
              <a:cxn ang="0">
                <a:pos x="319" y="480"/>
              </a:cxn>
              <a:cxn ang="0">
                <a:pos x="331" y="437"/>
              </a:cxn>
              <a:cxn ang="0">
                <a:pos x="341" y="387"/>
              </a:cxn>
              <a:cxn ang="0">
                <a:pos x="347" y="359"/>
              </a:cxn>
              <a:cxn ang="0">
                <a:pos x="352" y="326"/>
              </a:cxn>
              <a:cxn ang="0">
                <a:pos x="363" y="281"/>
              </a:cxn>
              <a:cxn ang="0">
                <a:pos x="381" y="241"/>
              </a:cxn>
              <a:cxn ang="0">
                <a:pos x="390" y="231"/>
              </a:cxn>
              <a:cxn ang="0">
                <a:pos x="357" y="234"/>
              </a:cxn>
              <a:cxn ang="0">
                <a:pos x="307" y="241"/>
              </a:cxn>
              <a:cxn ang="0">
                <a:pos x="250" y="245"/>
              </a:cxn>
              <a:cxn ang="0">
                <a:pos x="220" y="246"/>
              </a:cxn>
              <a:cxn ang="0">
                <a:pos x="190" y="247"/>
              </a:cxn>
              <a:cxn ang="0">
                <a:pos x="139" y="242"/>
              </a:cxn>
              <a:cxn ang="0">
                <a:pos x="83" y="225"/>
              </a:cxn>
              <a:cxn ang="0">
                <a:pos x="54" y="209"/>
              </a:cxn>
              <a:cxn ang="0">
                <a:pos x="43" y="201"/>
              </a:cxn>
              <a:cxn ang="0">
                <a:pos x="27" y="183"/>
              </a:cxn>
              <a:cxn ang="0">
                <a:pos x="8" y="155"/>
              </a:cxn>
              <a:cxn ang="0">
                <a:pos x="5" y="134"/>
              </a:cxn>
              <a:cxn ang="0">
                <a:pos x="35" y="118"/>
              </a:cxn>
              <a:cxn ang="0">
                <a:pos x="82" y="93"/>
              </a:cxn>
              <a:cxn ang="0">
                <a:pos x="131" y="65"/>
              </a:cxn>
              <a:cxn ang="0">
                <a:pos x="159" y="51"/>
              </a:cxn>
              <a:cxn ang="0">
                <a:pos x="190" y="37"/>
              </a:cxn>
              <a:cxn ang="0">
                <a:pos x="240" y="18"/>
              </a:cxn>
              <a:cxn ang="0">
                <a:pos x="295" y="4"/>
              </a:cxn>
              <a:cxn ang="0">
                <a:pos x="326" y="2"/>
              </a:cxn>
              <a:cxn ang="0">
                <a:pos x="364" y="0"/>
              </a:cxn>
              <a:cxn ang="0">
                <a:pos x="422" y="2"/>
              </a:cxn>
              <a:cxn ang="0">
                <a:pos x="478" y="10"/>
              </a:cxn>
              <a:cxn ang="0">
                <a:pos x="504" y="20"/>
              </a:cxn>
              <a:cxn ang="0">
                <a:pos x="526" y="37"/>
              </a:cxn>
              <a:cxn ang="0">
                <a:pos x="559" y="68"/>
              </a:cxn>
              <a:cxn ang="0">
                <a:pos x="591" y="109"/>
              </a:cxn>
              <a:cxn ang="0">
                <a:pos x="637" y="133"/>
              </a:cxn>
            </a:cxnLst>
            <a:rect l="0" t="0" r="r" b="b"/>
            <a:pathLst>
              <a:path w="637" h="511">
                <a:moveTo>
                  <a:pt x="619" y="175"/>
                </a:moveTo>
                <a:lnTo>
                  <a:pt x="611" y="372"/>
                </a:lnTo>
                <a:lnTo>
                  <a:pt x="609" y="375"/>
                </a:lnTo>
                <a:lnTo>
                  <a:pt x="600" y="383"/>
                </a:lnTo>
                <a:lnTo>
                  <a:pt x="589" y="394"/>
                </a:lnTo>
                <a:lnTo>
                  <a:pt x="573" y="408"/>
                </a:lnTo>
                <a:lnTo>
                  <a:pt x="552" y="423"/>
                </a:lnTo>
                <a:lnTo>
                  <a:pt x="529" y="439"/>
                </a:lnTo>
                <a:lnTo>
                  <a:pt x="502" y="453"/>
                </a:lnTo>
                <a:lnTo>
                  <a:pt x="474" y="466"/>
                </a:lnTo>
                <a:lnTo>
                  <a:pt x="311" y="511"/>
                </a:lnTo>
                <a:lnTo>
                  <a:pt x="312" y="507"/>
                </a:lnTo>
                <a:lnTo>
                  <a:pt x="316" y="496"/>
                </a:lnTo>
                <a:lnTo>
                  <a:pt x="319" y="480"/>
                </a:lnTo>
                <a:lnTo>
                  <a:pt x="325" y="460"/>
                </a:lnTo>
                <a:lnTo>
                  <a:pt x="331" y="437"/>
                </a:lnTo>
                <a:lnTo>
                  <a:pt x="337" y="412"/>
                </a:lnTo>
                <a:lnTo>
                  <a:pt x="341" y="387"/>
                </a:lnTo>
                <a:lnTo>
                  <a:pt x="346" y="363"/>
                </a:lnTo>
                <a:lnTo>
                  <a:pt x="347" y="359"/>
                </a:lnTo>
                <a:lnTo>
                  <a:pt x="348" y="346"/>
                </a:lnTo>
                <a:lnTo>
                  <a:pt x="352" y="326"/>
                </a:lnTo>
                <a:lnTo>
                  <a:pt x="356" y="304"/>
                </a:lnTo>
                <a:lnTo>
                  <a:pt x="363" y="281"/>
                </a:lnTo>
                <a:lnTo>
                  <a:pt x="371" y="260"/>
                </a:lnTo>
                <a:lnTo>
                  <a:pt x="381" y="241"/>
                </a:lnTo>
                <a:lnTo>
                  <a:pt x="394" y="230"/>
                </a:lnTo>
                <a:lnTo>
                  <a:pt x="390" y="231"/>
                </a:lnTo>
                <a:lnTo>
                  <a:pt x="377" y="232"/>
                </a:lnTo>
                <a:lnTo>
                  <a:pt x="357" y="234"/>
                </a:lnTo>
                <a:lnTo>
                  <a:pt x="333" y="238"/>
                </a:lnTo>
                <a:lnTo>
                  <a:pt x="307" y="241"/>
                </a:lnTo>
                <a:lnTo>
                  <a:pt x="278" y="243"/>
                </a:lnTo>
                <a:lnTo>
                  <a:pt x="250" y="245"/>
                </a:lnTo>
                <a:lnTo>
                  <a:pt x="225" y="246"/>
                </a:lnTo>
                <a:lnTo>
                  <a:pt x="220" y="246"/>
                </a:lnTo>
                <a:lnTo>
                  <a:pt x="209" y="247"/>
                </a:lnTo>
                <a:lnTo>
                  <a:pt x="190" y="247"/>
                </a:lnTo>
                <a:lnTo>
                  <a:pt x="166" y="246"/>
                </a:lnTo>
                <a:lnTo>
                  <a:pt x="139" y="242"/>
                </a:lnTo>
                <a:lnTo>
                  <a:pt x="112" y="236"/>
                </a:lnTo>
                <a:lnTo>
                  <a:pt x="83" y="225"/>
                </a:lnTo>
                <a:lnTo>
                  <a:pt x="55" y="210"/>
                </a:lnTo>
                <a:lnTo>
                  <a:pt x="54" y="209"/>
                </a:lnTo>
                <a:lnTo>
                  <a:pt x="50" y="207"/>
                </a:lnTo>
                <a:lnTo>
                  <a:pt x="43" y="201"/>
                </a:lnTo>
                <a:lnTo>
                  <a:pt x="35" y="194"/>
                </a:lnTo>
                <a:lnTo>
                  <a:pt x="27" y="183"/>
                </a:lnTo>
                <a:lnTo>
                  <a:pt x="17" y="171"/>
                </a:lnTo>
                <a:lnTo>
                  <a:pt x="8" y="155"/>
                </a:lnTo>
                <a:lnTo>
                  <a:pt x="0" y="136"/>
                </a:lnTo>
                <a:lnTo>
                  <a:pt x="5" y="134"/>
                </a:lnTo>
                <a:lnTo>
                  <a:pt x="16" y="127"/>
                </a:lnTo>
                <a:lnTo>
                  <a:pt x="35" y="118"/>
                </a:lnTo>
                <a:lnTo>
                  <a:pt x="56" y="105"/>
                </a:lnTo>
                <a:lnTo>
                  <a:pt x="82" y="93"/>
                </a:lnTo>
                <a:lnTo>
                  <a:pt x="107" y="79"/>
                </a:lnTo>
                <a:lnTo>
                  <a:pt x="131" y="65"/>
                </a:lnTo>
                <a:lnTo>
                  <a:pt x="154" y="53"/>
                </a:lnTo>
                <a:lnTo>
                  <a:pt x="159" y="51"/>
                </a:lnTo>
                <a:lnTo>
                  <a:pt x="172" y="45"/>
                </a:lnTo>
                <a:lnTo>
                  <a:pt x="190" y="37"/>
                </a:lnTo>
                <a:lnTo>
                  <a:pt x="213" y="27"/>
                </a:lnTo>
                <a:lnTo>
                  <a:pt x="240" y="18"/>
                </a:lnTo>
                <a:lnTo>
                  <a:pt x="267" y="10"/>
                </a:lnTo>
                <a:lnTo>
                  <a:pt x="295" y="4"/>
                </a:lnTo>
                <a:lnTo>
                  <a:pt x="320" y="2"/>
                </a:lnTo>
                <a:lnTo>
                  <a:pt x="326" y="2"/>
                </a:lnTo>
                <a:lnTo>
                  <a:pt x="341" y="0"/>
                </a:lnTo>
                <a:lnTo>
                  <a:pt x="364" y="0"/>
                </a:lnTo>
                <a:lnTo>
                  <a:pt x="392" y="0"/>
                </a:lnTo>
                <a:lnTo>
                  <a:pt x="422" y="2"/>
                </a:lnTo>
                <a:lnTo>
                  <a:pt x="452" y="5"/>
                </a:lnTo>
                <a:lnTo>
                  <a:pt x="478" y="10"/>
                </a:lnTo>
                <a:lnTo>
                  <a:pt x="500" y="18"/>
                </a:lnTo>
                <a:lnTo>
                  <a:pt x="504" y="20"/>
                </a:lnTo>
                <a:lnTo>
                  <a:pt x="513" y="27"/>
                </a:lnTo>
                <a:lnTo>
                  <a:pt x="526" y="37"/>
                </a:lnTo>
                <a:lnTo>
                  <a:pt x="542" y="51"/>
                </a:lnTo>
                <a:lnTo>
                  <a:pt x="559" y="68"/>
                </a:lnTo>
                <a:lnTo>
                  <a:pt x="575" y="87"/>
                </a:lnTo>
                <a:lnTo>
                  <a:pt x="591" y="109"/>
                </a:lnTo>
                <a:lnTo>
                  <a:pt x="603" y="131"/>
                </a:lnTo>
                <a:lnTo>
                  <a:pt x="637" y="133"/>
                </a:lnTo>
                <a:lnTo>
                  <a:pt x="619" y="175"/>
                </a:lnTo>
                <a:close/>
              </a:path>
            </a:pathLst>
          </a:custGeom>
          <a:solidFill>
            <a:srgbClr val="000000"/>
          </a:solidFill>
          <a:ln w="9525">
            <a:noFill/>
            <a:round/>
            <a:headEnd/>
            <a:tailEnd/>
          </a:ln>
        </p:spPr>
        <p:txBody>
          <a:bodyPr/>
          <a:lstStyle/>
          <a:p>
            <a:endParaRPr lang="fr-FR"/>
          </a:p>
        </p:txBody>
      </p:sp>
      <p:sp>
        <p:nvSpPr>
          <p:cNvPr id="11" name="Freeform 119"/>
          <p:cNvSpPr>
            <a:spLocks/>
          </p:cNvSpPr>
          <p:nvPr/>
        </p:nvSpPr>
        <p:spPr bwMode="auto">
          <a:xfrm>
            <a:off x="6416031" y="1625706"/>
            <a:ext cx="169062" cy="213914"/>
          </a:xfrm>
          <a:custGeom>
            <a:avLst/>
            <a:gdLst/>
            <a:ahLst/>
            <a:cxnLst>
              <a:cxn ang="0">
                <a:pos x="105" y="272"/>
              </a:cxn>
              <a:cxn ang="0">
                <a:pos x="101" y="270"/>
              </a:cxn>
              <a:cxn ang="0">
                <a:pos x="91" y="261"/>
              </a:cxn>
              <a:cxn ang="0">
                <a:pos x="77" y="250"/>
              </a:cxn>
              <a:cxn ang="0">
                <a:pos x="61" y="236"/>
              </a:cxn>
              <a:cxn ang="0">
                <a:pos x="44" y="219"/>
              </a:cxn>
              <a:cxn ang="0">
                <a:pos x="27" y="202"/>
              </a:cxn>
              <a:cxn ang="0">
                <a:pos x="16" y="183"/>
              </a:cxn>
              <a:cxn ang="0">
                <a:pos x="9" y="166"/>
              </a:cxn>
              <a:cxn ang="0">
                <a:pos x="7" y="154"/>
              </a:cxn>
              <a:cxn ang="0">
                <a:pos x="1" y="126"/>
              </a:cxn>
              <a:cxn ang="0">
                <a:pos x="0" y="89"/>
              </a:cxn>
              <a:cxn ang="0">
                <a:pos x="6" y="54"/>
              </a:cxn>
              <a:cxn ang="0">
                <a:pos x="38" y="0"/>
              </a:cxn>
              <a:cxn ang="0">
                <a:pos x="178" y="106"/>
              </a:cxn>
              <a:cxn ang="0">
                <a:pos x="105" y="272"/>
              </a:cxn>
            </a:cxnLst>
            <a:rect l="0" t="0" r="r" b="b"/>
            <a:pathLst>
              <a:path w="178" h="272">
                <a:moveTo>
                  <a:pt x="105" y="272"/>
                </a:moveTo>
                <a:lnTo>
                  <a:pt x="101" y="270"/>
                </a:lnTo>
                <a:lnTo>
                  <a:pt x="91" y="261"/>
                </a:lnTo>
                <a:lnTo>
                  <a:pt x="77" y="250"/>
                </a:lnTo>
                <a:lnTo>
                  <a:pt x="61" y="236"/>
                </a:lnTo>
                <a:lnTo>
                  <a:pt x="44" y="219"/>
                </a:lnTo>
                <a:lnTo>
                  <a:pt x="27" y="202"/>
                </a:lnTo>
                <a:lnTo>
                  <a:pt x="16" y="183"/>
                </a:lnTo>
                <a:lnTo>
                  <a:pt x="9" y="166"/>
                </a:lnTo>
                <a:lnTo>
                  <a:pt x="7" y="154"/>
                </a:lnTo>
                <a:lnTo>
                  <a:pt x="1" y="126"/>
                </a:lnTo>
                <a:lnTo>
                  <a:pt x="0" y="89"/>
                </a:lnTo>
                <a:lnTo>
                  <a:pt x="6" y="54"/>
                </a:lnTo>
                <a:lnTo>
                  <a:pt x="38" y="0"/>
                </a:lnTo>
                <a:lnTo>
                  <a:pt x="178" y="106"/>
                </a:lnTo>
                <a:lnTo>
                  <a:pt x="105" y="272"/>
                </a:lnTo>
                <a:close/>
              </a:path>
            </a:pathLst>
          </a:custGeom>
          <a:solidFill>
            <a:srgbClr val="000000"/>
          </a:solidFill>
          <a:ln w="9525">
            <a:noFill/>
            <a:round/>
            <a:headEnd/>
            <a:tailEnd/>
          </a:ln>
        </p:spPr>
        <p:txBody>
          <a:bodyPr/>
          <a:lstStyle/>
          <a:p>
            <a:endParaRPr lang="fr-FR"/>
          </a:p>
        </p:txBody>
      </p:sp>
      <p:sp>
        <p:nvSpPr>
          <p:cNvPr id="12" name="Freeform 120"/>
          <p:cNvSpPr>
            <a:spLocks/>
          </p:cNvSpPr>
          <p:nvPr/>
        </p:nvSpPr>
        <p:spPr bwMode="auto">
          <a:xfrm>
            <a:off x="6115476" y="1497723"/>
            <a:ext cx="265073" cy="252309"/>
          </a:xfrm>
          <a:custGeom>
            <a:avLst/>
            <a:gdLst/>
            <a:ahLst/>
            <a:cxnLst>
              <a:cxn ang="0">
                <a:pos x="280" y="322"/>
              </a:cxn>
              <a:cxn ang="0">
                <a:pos x="280" y="315"/>
              </a:cxn>
              <a:cxn ang="0">
                <a:pos x="278" y="296"/>
              </a:cxn>
              <a:cxn ang="0">
                <a:pos x="274" y="269"/>
              </a:cxn>
              <a:cxn ang="0">
                <a:pos x="269" y="234"/>
              </a:cxn>
              <a:cxn ang="0">
                <a:pos x="259" y="196"/>
              </a:cxn>
              <a:cxn ang="0">
                <a:pos x="248" y="158"/>
              </a:cxn>
              <a:cxn ang="0">
                <a:pos x="230" y="122"/>
              </a:cxn>
              <a:cxn ang="0">
                <a:pos x="210" y="91"/>
              </a:cxn>
              <a:cxn ang="0">
                <a:pos x="209" y="90"/>
              </a:cxn>
              <a:cxn ang="0">
                <a:pos x="206" y="84"/>
              </a:cxn>
              <a:cxn ang="0">
                <a:pos x="201" y="77"/>
              </a:cxn>
              <a:cxn ang="0">
                <a:pos x="194" y="68"/>
              </a:cxn>
              <a:cxn ang="0">
                <a:pos x="184" y="58"/>
              </a:cxn>
              <a:cxn ang="0">
                <a:pos x="172" y="47"/>
              </a:cxn>
              <a:cxn ang="0">
                <a:pos x="157" y="36"/>
              </a:cxn>
              <a:cxn ang="0">
                <a:pos x="139" y="24"/>
              </a:cxn>
              <a:cxn ang="0">
                <a:pos x="136" y="23"/>
              </a:cxn>
              <a:cxn ang="0">
                <a:pos x="126" y="20"/>
              </a:cxn>
              <a:cxn ang="0">
                <a:pos x="109" y="15"/>
              </a:cxn>
              <a:cxn ang="0">
                <a:pos x="91" y="9"/>
              </a:cxn>
              <a:cxn ang="0">
                <a:pos x="69" y="5"/>
              </a:cxn>
              <a:cxn ang="0">
                <a:pos x="46" y="1"/>
              </a:cxn>
              <a:cxn ang="0">
                <a:pos x="23" y="0"/>
              </a:cxn>
              <a:cxn ang="0">
                <a:pos x="1" y="1"/>
              </a:cxn>
              <a:cxn ang="0">
                <a:pos x="0" y="16"/>
              </a:cxn>
              <a:cxn ang="0">
                <a:pos x="0" y="52"/>
              </a:cxn>
              <a:cxn ang="0">
                <a:pos x="5" y="96"/>
              </a:cxn>
              <a:cxn ang="0">
                <a:pos x="17" y="136"/>
              </a:cxn>
              <a:cxn ang="0">
                <a:pos x="18" y="138"/>
              </a:cxn>
              <a:cxn ang="0">
                <a:pos x="22" y="145"/>
              </a:cxn>
              <a:cxn ang="0">
                <a:pos x="28" y="156"/>
              </a:cxn>
              <a:cxn ang="0">
                <a:pos x="36" y="170"/>
              </a:cxn>
              <a:cxn ang="0">
                <a:pos x="48" y="185"/>
              </a:cxn>
              <a:cxn ang="0">
                <a:pos x="63" y="202"/>
              </a:cxn>
              <a:cxn ang="0">
                <a:pos x="83" y="220"/>
              </a:cxn>
              <a:cxn ang="0">
                <a:pos x="107" y="239"/>
              </a:cxn>
              <a:cxn ang="0">
                <a:pos x="111" y="241"/>
              </a:cxn>
              <a:cxn ang="0">
                <a:pos x="122" y="247"/>
              </a:cxn>
              <a:cxn ang="0">
                <a:pos x="139" y="256"/>
              </a:cxn>
              <a:cxn ang="0">
                <a:pos x="161" y="267"/>
              </a:cxn>
              <a:cxn ang="0">
                <a:pos x="188" y="281"/>
              </a:cxn>
              <a:cxn ang="0">
                <a:pos x="217" y="295"/>
              </a:cxn>
              <a:cxn ang="0">
                <a:pos x="248" y="309"/>
              </a:cxn>
              <a:cxn ang="0">
                <a:pos x="280" y="322"/>
              </a:cxn>
            </a:cxnLst>
            <a:rect l="0" t="0" r="r" b="b"/>
            <a:pathLst>
              <a:path w="280" h="322">
                <a:moveTo>
                  <a:pt x="280" y="322"/>
                </a:moveTo>
                <a:lnTo>
                  <a:pt x="280" y="315"/>
                </a:lnTo>
                <a:lnTo>
                  <a:pt x="278" y="296"/>
                </a:lnTo>
                <a:lnTo>
                  <a:pt x="274" y="269"/>
                </a:lnTo>
                <a:lnTo>
                  <a:pt x="269" y="234"/>
                </a:lnTo>
                <a:lnTo>
                  <a:pt x="259" y="196"/>
                </a:lnTo>
                <a:lnTo>
                  <a:pt x="248" y="158"/>
                </a:lnTo>
                <a:lnTo>
                  <a:pt x="230" y="122"/>
                </a:lnTo>
                <a:lnTo>
                  <a:pt x="210" y="91"/>
                </a:lnTo>
                <a:lnTo>
                  <a:pt x="209" y="90"/>
                </a:lnTo>
                <a:lnTo>
                  <a:pt x="206" y="84"/>
                </a:lnTo>
                <a:lnTo>
                  <a:pt x="201" y="77"/>
                </a:lnTo>
                <a:lnTo>
                  <a:pt x="194" y="68"/>
                </a:lnTo>
                <a:lnTo>
                  <a:pt x="184" y="58"/>
                </a:lnTo>
                <a:lnTo>
                  <a:pt x="172" y="47"/>
                </a:lnTo>
                <a:lnTo>
                  <a:pt x="157" y="36"/>
                </a:lnTo>
                <a:lnTo>
                  <a:pt x="139" y="24"/>
                </a:lnTo>
                <a:lnTo>
                  <a:pt x="136" y="23"/>
                </a:lnTo>
                <a:lnTo>
                  <a:pt x="126" y="20"/>
                </a:lnTo>
                <a:lnTo>
                  <a:pt x="109" y="15"/>
                </a:lnTo>
                <a:lnTo>
                  <a:pt x="91" y="9"/>
                </a:lnTo>
                <a:lnTo>
                  <a:pt x="69" y="5"/>
                </a:lnTo>
                <a:lnTo>
                  <a:pt x="46" y="1"/>
                </a:lnTo>
                <a:lnTo>
                  <a:pt x="23" y="0"/>
                </a:lnTo>
                <a:lnTo>
                  <a:pt x="1" y="1"/>
                </a:lnTo>
                <a:lnTo>
                  <a:pt x="0" y="16"/>
                </a:lnTo>
                <a:lnTo>
                  <a:pt x="0" y="52"/>
                </a:lnTo>
                <a:lnTo>
                  <a:pt x="5" y="96"/>
                </a:lnTo>
                <a:lnTo>
                  <a:pt x="17" y="136"/>
                </a:lnTo>
                <a:lnTo>
                  <a:pt x="18" y="138"/>
                </a:lnTo>
                <a:lnTo>
                  <a:pt x="22" y="145"/>
                </a:lnTo>
                <a:lnTo>
                  <a:pt x="28" y="156"/>
                </a:lnTo>
                <a:lnTo>
                  <a:pt x="36" y="170"/>
                </a:lnTo>
                <a:lnTo>
                  <a:pt x="48" y="185"/>
                </a:lnTo>
                <a:lnTo>
                  <a:pt x="63" y="202"/>
                </a:lnTo>
                <a:lnTo>
                  <a:pt x="83" y="220"/>
                </a:lnTo>
                <a:lnTo>
                  <a:pt x="107" y="239"/>
                </a:lnTo>
                <a:lnTo>
                  <a:pt x="111" y="241"/>
                </a:lnTo>
                <a:lnTo>
                  <a:pt x="122" y="247"/>
                </a:lnTo>
                <a:lnTo>
                  <a:pt x="139" y="256"/>
                </a:lnTo>
                <a:lnTo>
                  <a:pt x="161" y="267"/>
                </a:lnTo>
                <a:lnTo>
                  <a:pt x="188" y="281"/>
                </a:lnTo>
                <a:lnTo>
                  <a:pt x="217" y="295"/>
                </a:lnTo>
                <a:lnTo>
                  <a:pt x="248" y="309"/>
                </a:lnTo>
                <a:lnTo>
                  <a:pt x="280" y="322"/>
                </a:lnTo>
                <a:close/>
              </a:path>
            </a:pathLst>
          </a:custGeom>
          <a:solidFill>
            <a:srgbClr val="000000"/>
          </a:solidFill>
          <a:ln w="9525">
            <a:noFill/>
            <a:round/>
            <a:headEnd/>
            <a:tailEnd/>
          </a:ln>
        </p:spPr>
        <p:txBody>
          <a:bodyPr/>
          <a:lstStyle/>
          <a:p>
            <a:endParaRPr lang="fr-FR"/>
          </a:p>
        </p:txBody>
      </p:sp>
      <p:sp>
        <p:nvSpPr>
          <p:cNvPr id="13" name="Freeform 121"/>
          <p:cNvSpPr>
            <a:spLocks/>
          </p:cNvSpPr>
          <p:nvPr/>
        </p:nvSpPr>
        <p:spPr bwMode="auto">
          <a:xfrm>
            <a:off x="5925542" y="1768316"/>
            <a:ext cx="582326" cy="398576"/>
          </a:xfrm>
          <a:custGeom>
            <a:avLst/>
            <a:gdLst/>
            <a:ahLst/>
            <a:cxnLst>
              <a:cxn ang="0">
                <a:pos x="526" y="41"/>
              </a:cxn>
              <a:cxn ang="0">
                <a:pos x="520" y="36"/>
              </a:cxn>
              <a:cxn ang="0">
                <a:pos x="505" y="23"/>
              </a:cxn>
              <a:cxn ang="0">
                <a:pos x="481" y="9"/>
              </a:cxn>
              <a:cxn ang="0">
                <a:pos x="452" y="0"/>
              </a:cxn>
              <a:cxn ang="0">
                <a:pos x="446" y="0"/>
              </a:cxn>
              <a:cxn ang="0">
                <a:pos x="430" y="0"/>
              </a:cxn>
              <a:cxn ang="0">
                <a:pos x="407" y="0"/>
              </a:cxn>
              <a:cxn ang="0">
                <a:pos x="378" y="0"/>
              </a:cxn>
              <a:cxn ang="0">
                <a:pos x="347" y="1"/>
              </a:cxn>
              <a:cxn ang="0">
                <a:pos x="315" y="3"/>
              </a:cxn>
              <a:cxn ang="0">
                <a:pos x="285" y="8"/>
              </a:cxn>
              <a:cxn ang="0">
                <a:pos x="260" y="13"/>
              </a:cxn>
              <a:cxn ang="0">
                <a:pos x="245" y="18"/>
              </a:cxn>
              <a:cxn ang="0">
                <a:pos x="207" y="32"/>
              </a:cxn>
              <a:cxn ang="0">
                <a:pos x="158" y="51"/>
              </a:cxn>
              <a:cxn ang="0">
                <a:pos x="112" y="70"/>
              </a:cxn>
              <a:cxn ang="0">
                <a:pos x="98" y="77"/>
              </a:cxn>
              <a:cxn ang="0">
                <a:pos x="66" y="93"/>
              </a:cxn>
              <a:cxn ang="0">
                <a:pos x="28" y="115"/>
              </a:cxn>
              <a:cxn ang="0">
                <a:pos x="0" y="135"/>
              </a:cxn>
              <a:cxn ang="0">
                <a:pos x="0" y="139"/>
              </a:cxn>
              <a:cxn ang="0">
                <a:pos x="4" y="153"/>
              </a:cxn>
              <a:cxn ang="0">
                <a:pos x="14" y="173"/>
              </a:cxn>
              <a:cxn ang="0">
                <a:pos x="36" y="196"/>
              </a:cxn>
              <a:cxn ang="0">
                <a:pos x="47" y="203"/>
              </a:cxn>
              <a:cxn ang="0">
                <a:pos x="75" y="219"/>
              </a:cxn>
              <a:cxn ang="0">
                <a:pos x="116" y="235"/>
              </a:cxn>
              <a:cxn ang="0">
                <a:pos x="161" y="243"/>
              </a:cxn>
              <a:cxn ang="0">
                <a:pos x="166" y="243"/>
              </a:cxn>
              <a:cxn ang="0">
                <a:pos x="181" y="243"/>
              </a:cxn>
              <a:cxn ang="0">
                <a:pos x="206" y="242"/>
              </a:cxn>
              <a:cxn ang="0">
                <a:pos x="237" y="240"/>
              </a:cxn>
              <a:cxn ang="0">
                <a:pos x="272" y="237"/>
              </a:cxn>
              <a:cxn ang="0">
                <a:pos x="313" y="233"/>
              </a:cxn>
              <a:cxn ang="0">
                <a:pos x="354" y="226"/>
              </a:cxn>
              <a:cxn ang="0">
                <a:pos x="398" y="218"/>
              </a:cxn>
              <a:cxn ang="0">
                <a:pos x="393" y="223"/>
              </a:cxn>
              <a:cxn ang="0">
                <a:pos x="382" y="243"/>
              </a:cxn>
              <a:cxn ang="0">
                <a:pos x="365" y="282"/>
              </a:cxn>
              <a:cxn ang="0">
                <a:pos x="346" y="346"/>
              </a:cxn>
              <a:cxn ang="0">
                <a:pos x="407" y="473"/>
              </a:cxn>
              <a:cxn ang="0">
                <a:pos x="420" y="470"/>
              </a:cxn>
              <a:cxn ang="0">
                <a:pos x="453" y="458"/>
              </a:cxn>
              <a:cxn ang="0">
                <a:pos x="495" y="442"/>
              </a:cxn>
              <a:cxn ang="0">
                <a:pos x="535" y="423"/>
              </a:cxn>
              <a:cxn ang="0">
                <a:pos x="612" y="180"/>
              </a:cxn>
              <a:cxn ang="0">
                <a:pos x="608" y="160"/>
              </a:cxn>
              <a:cxn ang="0">
                <a:pos x="600" y="122"/>
              </a:cxn>
            </a:cxnLst>
            <a:rect l="0" t="0" r="r" b="b"/>
            <a:pathLst>
              <a:path w="612" h="502">
                <a:moveTo>
                  <a:pt x="600" y="122"/>
                </a:moveTo>
                <a:lnTo>
                  <a:pt x="526" y="41"/>
                </a:lnTo>
                <a:lnTo>
                  <a:pt x="525" y="40"/>
                </a:lnTo>
                <a:lnTo>
                  <a:pt x="520" y="36"/>
                </a:lnTo>
                <a:lnTo>
                  <a:pt x="513" y="30"/>
                </a:lnTo>
                <a:lnTo>
                  <a:pt x="505" y="23"/>
                </a:lnTo>
                <a:lnTo>
                  <a:pt x="494" y="16"/>
                </a:lnTo>
                <a:lnTo>
                  <a:pt x="481" y="9"/>
                </a:lnTo>
                <a:lnTo>
                  <a:pt x="467" y="3"/>
                </a:lnTo>
                <a:lnTo>
                  <a:pt x="452" y="0"/>
                </a:lnTo>
                <a:lnTo>
                  <a:pt x="451" y="0"/>
                </a:lnTo>
                <a:lnTo>
                  <a:pt x="446" y="0"/>
                </a:lnTo>
                <a:lnTo>
                  <a:pt x="440" y="0"/>
                </a:lnTo>
                <a:lnTo>
                  <a:pt x="430" y="0"/>
                </a:lnTo>
                <a:lnTo>
                  <a:pt x="420" y="0"/>
                </a:lnTo>
                <a:lnTo>
                  <a:pt x="407" y="0"/>
                </a:lnTo>
                <a:lnTo>
                  <a:pt x="393" y="0"/>
                </a:lnTo>
                <a:lnTo>
                  <a:pt x="378" y="0"/>
                </a:lnTo>
                <a:lnTo>
                  <a:pt x="363" y="1"/>
                </a:lnTo>
                <a:lnTo>
                  <a:pt x="347" y="1"/>
                </a:lnTo>
                <a:lnTo>
                  <a:pt x="331" y="2"/>
                </a:lnTo>
                <a:lnTo>
                  <a:pt x="315" y="3"/>
                </a:lnTo>
                <a:lnTo>
                  <a:pt x="300" y="6"/>
                </a:lnTo>
                <a:lnTo>
                  <a:pt x="285" y="8"/>
                </a:lnTo>
                <a:lnTo>
                  <a:pt x="272" y="10"/>
                </a:lnTo>
                <a:lnTo>
                  <a:pt x="260" y="13"/>
                </a:lnTo>
                <a:lnTo>
                  <a:pt x="255" y="14"/>
                </a:lnTo>
                <a:lnTo>
                  <a:pt x="245" y="18"/>
                </a:lnTo>
                <a:lnTo>
                  <a:pt x="227" y="24"/>
                </a:lnTo>
                <a:lnTo>
                  <a:pt x="207" y="32"/>
                </a:lnTo>
                <a:lnTo>
                  <a:pt x="184" y="41"/>
                </a:lnTo>
                <a:lnTo>
                  <a:pt x="158" y="51"/>
                </a:lnTo>
                <a:lnTo>
                  <a:pt x="134" y="61"/>
                </a:lnTo>
                <a:lnTo>
                  <a:pt x="112" y="70"/>
                </a:lnTo>
                <a:lnTo>
                  <a:pt x="109" y="73"/>
                </a:lnTo>
                <a:lnTo>
                  <a:pt x="98" y="77"/>
                </a:lnTo>
                <a:lnTo>
                  <a:pt x="83" y="84"/>
                </a:lnTo>
                <a:lnTo>
                  <a:pt x="66" y="93"/>
                </a:lnTo>
                <a:lnTo>
                  <a:pt x="47" y="104"/>
                </a:lnTo>
                <a:lnTo>
                  <a:pt x="28" y="115"/>
                </a:lnTo>
                <a:lnTo>
                  <a:pt x="12" y="126"/>
                </a:lnTo>
                <a:lnTo>
                  <a:pt x="0" y="135"/>
                </a:lnTo>
                <a:lnTo>
                  <a:pt x="0" y="136"/>
                </a:lnTo>
                <a:lnTo>
                  <a:pt x="0" y="139"/>
                </a:lnTo>
                <a:lnTo>
                  <a:pt x="2" y="145"/>
                </a:lnTo>
                <a:lnTo>
                  <a:pt x="4" y="153"/>
                </a:lnTo>
                <a:lnTo>
                  <a:pt x="7" y="162"/>
                </a:lnTo>
                <a:lnTo>
                  <a:pt x="14" y="173"/>
                </a:lnTo>
                <a:lnTo>
                  <a:pt x="24" y="184"/>
                </a:lnTo>
                <a:lnTo>
                  <a:pt x="36" y="196"/>
                </a:lnTo>
                <a:lnTo>
                  <a:pt x="38" y="198"/>
                </a:lnTo>
                <a:lnTo>
                  <a:pt x="47" y="203"/>
                </a:lnTo>
                <a:lnTo>
                  <a:pt x="59" y="210"/>
                </a:lnTo>
                <a:lnTo>
                  <a:pt x="75" y="219"/>
                </a:lnTo>
                <a:lnTo>
                  <a:pt x="95" y="227"/>
                </a:lnTo>
                <a:lnTo>
                  <a:pt x="116" y="235"/>
                </a:lnTo>
                <a:lnTo>
                  <a:pt x="138" y="241"/>
                </a:lnTo>
                <a:lnTo>
                  <a:pt x="161" y="243"/>
                </a:lnTo>
                <a:lnTo>
                  <a:pt x="162" y="243"/>
                </a:lnTo>
                <a:lnTo>
                  <a:pt x="166" y="243"/>
                </a:lnTo>
                <a:lnTo>
                  <a:pt x="172" y="243"/>
                </a:lnTo>
                <a:lnTo>
                  <a:pt x="181" y="243"/>
                </a:lnTo>
                <a:lnTo>
                  <a:pt x="193" y="242"/>
                </a:lnTo>
                <a:lnTo>
                  <a:pt x="206" y="242"/>
                </a:lnTo>
                <a:lnTo>
                  <a:pt x="219" y="241"/>
                </a:lnTo>
                <a:lnTo>
                  <a:pt x="237" y="240"/>
                </a:lnTo>
                <a:lnTo>
                  <a:pt x="254" y="238"/>
                </a:lnTo>
                <a:lnTo>
                  <a:pt x="272" y="237"/>
                </a:lnTo>
                <a:lnTo>
                  <a:pt x="292" y="235"/>
                </a:lnTo>
                <a:lnTo>
                  <a:pt x="313" y="233"/>
                </a:lnTo>
                <a:lnTo>
                  <a:pt x="334" y="229"/>
                </a:lnTo>
                <a:lnTo>
                  <a:pt x="354" y="226"/>
                </a:lnTo>
                <a:lnTo>
                  <a:pt x="376" y="222"/>
                </a:lnTo>
                <a:lnTo>
                  <a:pt x="398" y="218"/>
                </a:lnTo>
                <a:lnTo>
                  <a:pt x="397" y="219"/>
                </a:lnTo>
                <a:lnTo>
                  <a:pt x="393" y="223"/>
                </a:lnTo>
                <a:lnTo>
                  <a:pt x="389" y="231"/>
                </a:lnTo>
                <a:lnTo>
                  <a:pt x="382" y="243"/>
                </a:lnTo>
                <a:lnTo>
                  <a:pt x="374" y="260"/>
                </a:lnTo>
                <a:lnTo>
                  <a:pt x="365" y="282"/>
                </a:lnTo>
                <a:lnTo>
                  <a:pt x="355" y="311"/>
                </a:lnTo>
                <a:lnTo>
                  <a:pt x="346" y="346"/>
                </a:lnTo>
                <a:lnTo>
                  <a:pt x="308" y="502"/>
                </a:lnTo>
                <a:lnTo>
                  <a:pt x="407" y="473"/>
                </a:lnTo>
                <a:lnTo>
                  <a:pt x="411" y="472"/>
                </a:lnTo>
                <a:lnTo>
                  <a:pt x="420" y="470"/>
                </a:lnTo>
                <a:lnTo>
                  <a:pt x="435" y="465"/>
                </a:lnTo>
                <a:lnTo>
                  <a:pt x="453" y="458"/>
                </a:lnTo>
                <a:lnTo>
                  <a:pt x="473" y="451"/>
                </a:lnTo>
                <a:lnTo>
                  <a:pt x="495" y="442"/>
                </a:lnTo>
                <a:lnTo>
                  <a:pt x="516" y="433"/>
                </a:lnTo>
                <a:lnTo>
                  <a:pt x="535" y="423"/>
                </a:lnTo>
                <a:lnTo>
                  <a:pt x="609" y="374"/>
                </a:lnTo>
                <a:lnTo>
                  <a:pt x="612" y="180"/>
                </a:lnTo>
                <a:lnTo>
                  <a:pt x="611" y="174"/>
                </a:lnTo>
                <a:lnTo>
                  <a:pt x="608" y="160"/>
                </a:lnTo>
                <a:lnTo>
                  <a:pt x="604" y="142"/>
                </a:lnTo>
                <a:lnTo>
                  <a:pt x="600" y="122"/>
                </a:lnTo>
                <a:close/>
              </a:path>
            </a:pathLst>
          </a:custGeom>
          <a:solidFill>
            <a:srgbClr val="000000"/>
          </a:solidFill>
          <a:ln w="9525">
            <a:noFill/>
            <a:round/>
            <a:headEnd/>
            <a:tailEnd/>
          </a:ln>
        </p:spPr>
        <p:txBody>
          <a:bodyPr/>
          <a:lstStyle/>
          <a:p>
            <a:endParaRPr lang="fr-FR"/>
          </a:p>
        </p:txBody>
      </p:sp>
      <p:sp>
        <p:nvSpPr>
          <p:cNvPr id="14" name="Freeform 122"/>
          <p:cNvSpPr>
            <a:spLocks/>
          </p:cNvSpPr>
          <p:nvPr/>
        </p:nvSpPr>
        <p:spPr bwMode="auto">
          <a:xfrm>
            <a:off x="6332543" y="1905440"/>
            <a:ext cx="121057" cy="32910"/>
          </a:xfrm>
          <a:custGeom>
            <a:avLst/>
            <a:gdLst/>
            <a:ahLst/>
            <a:cxnLst>
              <a:cxn ang="0">
                <a:pos x="0" y="39"/>
              </a:cxn>
              <a:cxn ang="0">
                <a:pos x="126" y="0"/>
              </a:cxn>
              <a:cxn ang="0">
                <a:pos x="97" y="41"/>
              </a:cxn>
              <a:cxn ang="0">
                <a:pos x="0" y="39"/>
              </a:cxn>
            </a:cxnLst>
            <a:rect l="0" t="0" r="r" b="b"/>
            <a:pathLst>
              <a:path w="126" h="41">
                <a:moveTo>
                  <a:pt x="0" y="39"/>
                </a:moveTo>
                <a:lnTo>
                  <a:pt x="126" y="0"/>
                </a:lnTo>
                <a:lnTo>
                  <a:pt x="97" y="41"/>
                </a:lnTo>
                <a:lnTo>
                  <a:pt x="0" y="39"/>
                </a:lnTo>
                <a:close/>
              </a:path>
            </a:pathLst>
          </a:custGeom>
          <a:solidFill>
            <a:srgbClr val="21BA00"/>
          </a:solidFill>
          <a:ln w="9525">
            <a:noFill/>
            <a:round/>
            <a:headEnd/>
            <a:tailEnd/>
          </a:ln>
        </p:spPr>
        <p:txBody>
          <a:bodyPr/>
          <a:lstStyle/>
          <a:p>
            <a:endParaRPr lang="fr-FR"/>
          </a:p>
        </p:txBody>
      </p:sp>
      <p:sp>
        <p:nvSpPr>
          <p:cNvPr id="15" name="Freeform 123"/>
          <p:cNvSpPr>
            <a:spLocks/>
          </p:cNvSpPr>
          <p:nvPr/>
        </p:nvSpPr>
        <p:spPr bwMode="auto">
          <a:xfrm>
            <a:off x="6445252" y="1916410"/>
            <a:ext cx="41744" cy="111528"/>
          </a:xfrm>
          <a:custGeom>
            <a:avLst/>
            <a:gdLst/>
            <a:ahLst/>
            <a:cxnLst>
              <a:cxn ang="0">
                <a:pos x="0" y="42"/>
              </a:cxn>
              <a:cxn ang="0">
                <a:pos x="29" y="0"/>
              </a:cxn>
              <a:cxn ang="0">
                <a:pos x="45" y="144"/>
              </a:cxn>
              <a:cxn ang="0">
                <a:pos x="44" y="141"/>
              </a:cxn>
              <a:cxn ang="0">
                <a:pos x="41" y="131"/>
              </a:cxn>
              <a:cxn ang="0">
                <a:pos x="37" y="116"/>
              </a:cxn>
              <a:cxn ang="0">
                <a:pos x="31" y="98"/>
              </a:cxn>
              <a:cxn ang="0">
                <a:pos x="24" y="80"/>
              </a:cxn>
              <a:cxn ang="0">
                <a:pos x="17" y="64"/>
              </a:cxn>
              <a:cxn ang="0">
                <a:pos x="8" y="50"/>
              </a:cxn>
              <a:cxn ang="0">
                <a:pos x="0" y="42"/>
              </a:cxn>
            </a:cxnLst>
            <a:rect l="0" t="0" r="r" b="b"/>
            <a:pathLst>
              <a:path w="45" h="144">
                <a:moveTo>
                  <a:pt x="0" y="42"/>
                </a:moveTo>
                <a:lnTo>
                  <a:pt x="29" y="0"/>
                </a:lnTo>
                <a:lnTo>
                  <a:pt x="45" y="144"/>
                </a:lnTo>
                <a:lnTo>
                  <a:pt x="44" y="141"/>
                </a:lnTo>
                <a:lnTo>
                  <a:pt x="41" y="131"/>
                </a:lnTo>
                <a:lnTo>
                  <a:pt x="37" y="116"/>
                </a:lnTo>
                <a:lnTo>
                  <a:pt x="31" y="98"/>
                </a:lnTo>
                <a:lnTo>
                  <a:pt x="24" y="80"/>
                </a:lnTo>
                <a:lnTo>
                  <a:pt x="17" y="64"/>
                </a:lnTo>
                <a:lnTo>
                  <a:pt x="8" y="50"/>
                </a:lnTo>
                <a:lnTo>
                  <a:pt x="0" y="42"/>
                </a:lnTo>
                <a:close/>
              </a:path>
            </a:pathLst>
          </a:custGeom>
          <a:solidFill>
            <a:srgbClr val="21BA00"/>
          </a:solidFill>
          <a:ln w="9525">
            <a:noFill/>
            <a:round/>
            <a:headEnd/>
            <a:tailEnd/>
          </a:ln>
        </p:spPr>
        <p:txBody>
          <a:bodyPr/>
          <a:lstStyle/>
          <a:p>
            <a:endParaRPr lang="fr-FR"/>
          </a:p>
        </p:txBody>
      </p:sp>
      <p:sp>
        <p:nvSpPr>
          <p:cNvPr id="16" name="Freeform 124"/>
          <p:cNvSpPr>
            <a:spLocks/>
          </p:cNvSpPr>
          <p:nvPr/>
        </p:nvSpPr>
        <p:spPr bwMode="auto">
          <a:xfrm>
            <a:off x="6365938" y="1962118"/>
            <a:ext cx="91836" cy="131640"/>
          </a:xfrm>
          <a:custGeom>
            <a:avLst/>
            <a:gdLst/>
            <a:ahLst/>
            <a:cxnLst>
              <a:cxn ang="0">
                <a:pos x="61" y="0"/>
              </a:cxn>
              <a:cxn ang="0">
                <a:pos x="96" y="122"/>
              </a:cxn>
              <a:cxn ang="0">
                <a:pos x="29" y="167"/>
              </a:cxn>
              <a:cxn ang="0">
                <a:pos x="0" y="58"/>
              </a:cxn>
              <a:cxn ang="0">
                <a:pos x="61" y="0"/>
              </a:cxn>
            </a:cxnLst>
            <a:rect l="0" t="0" r="r" b="b"/>
            <a:pathLst>
              <a:path w="96" h="167">
                <a:moveTo>
                  <a:pt x="61" y="0"/>
                </a:moveTo>
                <a:lnTo>
                  <a:pt x="96" y="122"/>
                </a:lnTo>
                <a:lnTo>
                  <a:pt x="29" y="167"/>
                </a:lnTo>
                <a:lnTo>
                  <a:pt x="0" y="58"/>
                </a:lnTo>
                <a:lnTo>
                  <a:pt x="61" y="0"/>
                </a:lnTo>
                <a:close/>
              </a:path>
            </a:pathLst>
          </a:custGeom>
          <a:solidFill>
            <a:srgbClr val="21BA00"/>
          </a:solidFill>
          <a:ln w="9525">
            <a:noFill/>
            <a:round/>
            <a:headEnd/>
            <a:tailEnd/>
          </a:ln>
        </p:spPr>
        <p:txBody>
          <a:bodyPr/>
          <a:lstStyle/>
          <a:p>
            <a:endParaRPr lang="fr-FR"/>
          </a:p>
        </p:txBody>
      </p:sp>
      <p:sp>
        <p:nvSpPr>
          <p:cNvPr id="17" name="Freeform 125"/>
          <p:cNvSpPr>
            <a:spLocks/>
          </p:cNvSpPr>
          <p:nvPr/>
        </p:nvSpPr>
        <p:spPr bwMode="auto">
          <a:xfrm>
            <a:off x="6280364" y="1962118"/>
            <a:ext cx="100185" cy="53022"/>
          </a:xfrm>
          <a:custGeom>
            <a:avLst/>
            <a:gdLst/>
            <a:ahLst/>
            <a:cxnLst>
              <a:cxn ang="0">
                <a:pos x="106" y="3"/>
              </a:cxn>
              <a:cxn ang="0">
                <a:pos x="36" y="0"/>
              </a:cxn>
              <a:cxn ang="0">
                <a:pos x="35" y="2"/>
              </a:cxn>
              <a:cxn ang="0">
                <a:pos x="30" y="7"/>
              </a:cxn>
              <a:cxn ang="0">
                <a:pos x="24" y="15"/>
              </a:cxn>
              <a:cxn ang="0">
                <a:pos x="18" y="24"/>
              </a:cxn>
              <a:cxn ang="0">
                <a:pos x="12" y="35"/>
              </a:cxn>
              <a:cxn ang="0">
                <a:pos x="6" y="46"/>
              </a:cxn>
              <a:cxn ang="0">
                <a:pos x="1" y="58"/>
              </a:cxn>
              <a:cxn ang="0">
                <a:pos x="0" y="68"/>
              </a:cxn>
              <a:cxn ang="0">
                <a:pos x="77" y="48"/>
              </a:cxn>
              <a:cxn ang="0">
                <a:pos x="106" y="3"/>
              </a:cxn>
            </a:cxnLst>
            <a:rect l="0" t="0" r="r" b="b"/>
            <a:pathLst>
              <a:path w="106" h="68">
                <a:moveTo>
                  <a:pt x="106" y="3"/>
                </a:moveTo>
                <a:lnTo>
                  <a:pt x="36" y="0"/>
                </a:lnTo>
                <a:lnTo>
                  <a:pt x="35" y="2"/>
                </a:lnTo>
                <a:lnTo>
                  <a:pt x="30" y="7"/>
                </a:lnTo>
                <a:lnTo>
                  <a:pt x="24" y="15"/>
                </a:lnTo>
                <a:lnTo>
                  <a:pt x="18" y="24"/>
                </a:lnTo>
                <a:lnTo>
                  <a:pt x="12" y="35"/>
                </a:lnTo>
                <a:lnTo>
                  <a:pt x="6" y="46"/>
                </a:lnTo>
                <a:lnTo>
                  <a:pt x="1" y="58"/>
                </a:lnTo>
                <a:lnTo>
                  <a:pt x="0" y="68"/>
                </a:lnTo>
                <a:lnTo>
                  <a:pt x="77" y="48"/>
                </a:lnTo>
                <a:lnTo>
                  <a:pt x="106" y="3"/>
                </a:lnTo>
                <a:close/>
              </a:path>
            </a:pathLst>
          </a:custGeom>
          <a:solidFill>
            <a:srgbClr val="21BA00"/>
          </a:solidFill>
          <a:ln w="9525">
            <a:noFill/>
            <a:round/>
            <a:headEnd/>
            <a:tailEnd/>
          </a:ln>
        </p:spPr>
        <p:txBody>
          <a:bodyPr/>
          <a:lstStyle/>
          <a:p>
            <a:endParaRPr lang="fr-FR"/>
          </a:p>
        </p:txBody>
      </p:sp>
      <p:sp>
        <p:nvSpPr>
          <p:cNvPr id="18" name="Freeform 126"/>
          <p:cNvSpPr>
            <a:spLocks/>
          </p:cNvSpPr>
          <p:nvPr/>
        </p:nvSpPr>
        <p:spPr bwMode="auto">
          <a:xfrm>
            <a:off x="6255317" y="2027938"/>
            <a:ext cx="66790" cy="80446"/>
          </a:xfrm>
          <a:custGeom>
            <a:avLst/>
            <a:gdLst/>
            <a:ahLst/>
            <a:cxnLst>
              <a:cxn ang="0">
                <a:pos x="22" y="9"/>
              </a:cxn>
              <a:cxn ang="0">
                <a:pos x="70" y="0"/>
              </a:cxn>
              <a:cxn ang="0">
                <a:pos x="0" y="101"/>
              </a:cxn>
              <a:cxn ang="0">
                <a:pos x="22" y="9"/>
              </a:cxn>
            </a:cxnLst>
            <a:rect l="0" t="0" r="r" b="b"/>
            <a:pathLst>
              <a:path w="70" h="101">
                <a:moveTo>
                  <a:pt x="22" y="9"/>
                </a:moveTo>
                <a:lnTo>
                  <a:pt x="70" y="0"/>
                </a:lnTo>
                <a:lnTo>
                  <a:pt x="0" y="101"/>
                </a:lnTo>
                <a:lnTo>
                  <a:pt x="22" y="9"/>
                </a:lnTo>
                <a:close/>
              </a:path>
            </a:pathLst>
          </a:custGeom>
          <a:solidFill>
            <a:srgbClr val="21BA00"/>
          </a:solidFill>
          <a:ln w="9525">
            <a:noFill/>
            <a:round/>
            <a:headEnd/>
            <a:tailEnd/>
          </a:ln>
        </p:spPr>
        <p:txBody>
          <a:bodyPr/>
          <a:lstStyle/>
          <a:p>
            <a:endParaRPr lang="fr-FR"/>
          </a:p>
        </p:txBody>
      </p:sp>
      <p:sp>
        <p:nvSpPr>
          <p:cNvPr id="19" name="Freeform 127"/>
          <p:cNvSpPr>
            <a:spLocks/>
          </p:cNvSpPr>
          <p:nvPr/>
        </p:nvSpPr>
        <p:spPr bwMode="auto">
          <a:xfrm>
            <a:off x="6253230" y="2097415"/>
            <a:ext cx="50093" cy="38395"/>
          </a:xfrm>
          <a:custGeom>
            <a:avLst/>
            <a:gdLst/>
            <a:ahLst/>
            <a:cxnLst>
              <a:cxn ang="0">
                <a:pos x="0" y="48"/>
              </a:cxn>
              <a:cxn ang="0">
                <a:pos x="36" y="0"/>
              </a:cxn>
              <a:cxn ang="0">
                <a:pos x="52" y="35"/>
              </a:cxn>
              <a:cxn ang="0">
                <a:pos x="0" y="48"/>
              </a:cxn>
            </a:cxnLst>
            <a:rect l="0" t="0" r="r" b="b"/>
            <a:pathLst>
              <a:path w="52" h="48">
                <a:moveTo>
                  <a:pt x="0" y="48"/>
                </a:moveTo>
                <a:lnTo>
                  <a:pt x="36" y="0"/>
                </a:lnTo>
                <a:lnTo>
                  <a:pt x="52" y="35"/>
                </a:lnTo>
                <a:lnTo>
                  <a:pt x="0" y="48"/>
                </a:lnTo>
                <a:close/>
              </a:path>
            </a:pathLst>
          </a:custGeom>
          <a:solidFill>
            <a:srgbClr val="21BA00"/>
          </a:solidFill>
          <a:ln w="9525">
            <a:noFill/>
            <a:round/>
            <a:headEnd/>
            <a:tailEnd/>
          </a:ln>
        </p:spPr>
        <p:txBody>
          <a:bodyPr/>
          <a:lstStyle/>
          <a:p>
            <a:endParaRPr lang="fr-FR"/>
          </a:p>
        </p:txBody>
      </p:sp>
      <p:sp>
        <p:nvSpPr>
          <p:cNvPr id="20" name="Freeform 128"/>
          <p:cNvSpPr>
            <a:spLocks/>
          </p:cNvSpPr>
          <p:nvPr/>
        </p:nvSpPr>
        <p:spPr bwMode="auto">
          <a:xfrm>
            <a:off x="6307497" y="2035251"/>
            <a:ext cx="54267" cy="82275"/>
          </a:xfrm>
          <a:custGeom>
            <a:avLst/>
            <a:gdLst/>
            <a:ahLst/>
            <a:cxnLst>
              <a:cxn ang="0">
                <a:pos x="0" y="51"/>
              </a:cxn>
              <a:cxn ang="0">
                <a:pos x="36" y="0"/>
              </a:cxn>
              <a:cxn ang="0">
                <a:pos x="57" y="92"/>
              </a:cxn>
              <a:cxn ang="0">
                <a:pos x="16" y="106"/>
              </a:cxn>
              <a:cxn ang="0">
                <a:pos x="0" y="51"/>
              </a:cxn>
            </a:cxnLst>
            <a:rect l="0" t="0" r="r" b="b"/>
            <a:pathLst>
              <a:path w="57" h="106">
                <a:moveTo>
                  <a:pt x="0" y="51"/>
                </a:moveTo>
                <a:lnTo>
                  <a:pt x="36" y="0"/>
                </a:lnTo>
                <a:lnTo>
                  <a:pt x="57" y="92"/>
                </a:lnTo>
                <a:lnTo>
                  <a:pt x="16" y="106"/>
                </a:lnTo>
                <a:lnTo>
                  <a:pt x="0" y="51"/>
                </a:lnTo>
                <a:close/>
              </a:path>
            </a:pathLst>
          </a:custGeom>
          <a:solidFill>
            <a:srgbClr val="21BA00"/>
          </a:solidFill>
          <a:ln w="9525">
            <a:noFill/>
            <a:round/>
            <a:headEnd/>
            <a:tailEnd/>
          </a:ln>
        </p:spPr>
        <p:txBody>
          <a:bodyPr/>
          <a:lstStyle/>
          <a:p>
            <a:endParaRPr lang="fr-FR"/>
          </a:p>
        </p:txBody>
      </p:sp>
      <p:sp>
        <p:nvSpPr>
          <p:cNvPr id="21" name="Freeform 129"/>
          <p:cNvSpPr>
            <a:spLocks/>
          </p:cNvSpPr>
          <p:nvPr/>
        </p:nvSpPr>
        <p:spPr bwMode="auto">
          <a:xfrm>
            <a:off x="6305410" y="1867045"/>
            <a:ext cx="148190" cy="49365"/>
          </a:xfrm>
          <a:custGeom>
            <a:avLst/>
            <a:gdLst/>
            <a:ahLst/>
            <a:cxnLst>
              <a:cxn ang="0">
                <a:pos x="23" y="0"/>
              </a:cxn>
              <a:cxn ang="0">
                <a:pos x="157" y="0"/>
              </a:cxn>
              <a:cxn ang="0">
                <a:pos x="154" y="2"/>
              </a:cxn>
              <a:cxn ang="0">
                <a:pos x="144" y="8"/>
              </a:cxn>
              <a:cxn ang="0">
                <a:pos x="128" y="16"/>
              </a:cxn>
              <a:cxn ang="0">
                <a:pos x="109" y="26"/>
              </a:cxn>
              <a:cxn ang="0">
                <a:pos x="86" y="36"/>
              </a:cxn>
              <a:cxn ang="0">
                <a:pos x="59" y="46"/>
              </a:cxn>
              <a:cxn ang="0">
                <a:pos x="30" y="54"/>
              </a:cxn>
              <a:cxn ang="0">
                <a:pos x="0" y="59"/>
              </a:cxn>
              <a:cxn ang="0">
                <a:pos x="23" y="0"/>
              </a:cxn>
            </a:cxnLst>
            <a:rect l="0" t="0" r="r" b="b"/>
            <a:pathLst>
              <a:path w="157" h="59">
                <a:moveTo>
                  <a:pt x="23" y="0"/>
                </a:moveTo>
                <a:lnTo>
                  <a:pt x="157" y="0"/>
                </a:lnTo>
                <a:lnTo>
                  <a:pt x="154" y="2"/>
                </a:lnTo>
                <a:lnTo>
                  <a:pt x="144" y="8"/>
                </a:lnTo>
                <a:lnTo>
                  <a:pt x="128" y="16"/>
                </a:lnTo>
                <a:lnTo>
                  <a:pt x="109" y="26"/>
                </a:lnTo>
                <a:lnTo>
                  <a:pt x="86" y="36"/>
                </a:lnTo>
                <a:lnTo>
                  <a:pt x="59" y="46"/>
                </a:lnTo>
                <a:lnTo>
                  <a:pt x="30" y="54"/>
                </a:lnTo>
                <a:lnTo>
                  <a:pt x="0" y="59"/>
                </a:lnTo>
                <a:lnTo>
                  <a:pt x="23" y="0"/>
                </a:lnTo>
                <a:close/>
              </a:path>
            </a:pathLst>
          </a:custGeom>
          <a:solidFill>
            <a:srgbClr val="59FF00"/>
          </a:solidFill>
          <a:ln w="9525">
            <a:noFill/>
            <a:round/>
            <a:headEnd/>
            <a:tailEnd/>
          </a:ln>
        </p:spPr>
        <p:txBody>
          <a:bodyPr/>
          <a:lstStyle/>
          <a:p>
            <a:endParaRPr lang="fr-FR"/>
          </a:p>
        </p:txBody>
      </p:sp>
      <p:sp>
        <p:nvSpPr>
          <p:cNvPr id="22" name="Freeform 130"/>
          <p:cNvSpPr>
            <a:spLocks/>
          </p:cNvSpPr>
          <p:nvPr/>
        </p:nvSpPr>
        <p:spPr bwMode="auto">
          <a:xfrm>
            <a:off x="6117563" y="1867045"/>
            <a:ext cx="185760" cy="74961"/>
          </a:xfrm>
          <a:custGeom>
            <a:avLst/>
            <a:gdLst/>
            <a:ahLst/>
            <a:cxnLst>
              <a:cxn ang="0">
                <a:pos x="192" y="0"/>
              </a:cxn>
              <a:cxn ang="0">
                <a:pos x="137" y="72"/>
              </a:cxn>
              <a:cxn ang="0">
                <a:pos x="133" y="73"/>
              </a:cxn>
              <a:cxn ang="0">
                <a:pos x="125" y="76"/>
              </a:cxn>
              <a:cxn ang="0">
                <a:pos x="111" y="79"/>
              </a:cxn>
              <a:cxn ang="0">
                <a:pos x="93" y="84"/>
              </a:cxn>
              <a:cxn ang="0">
                <a:pos x="72" y="87"/>
              </a:cxn>
              <a:cxn ang="0">
                <a:pos x="49" y="91"/>
              </a:cxn>
              <a:cxn ang="0">
                <a:pos x="25" y="92"/>
              </a:cxn>
              <a:cxn ang="0">
                <a:pos x="0" y="92"/>
              </a:cxn>
              <a:cxn ang="0">
                <a:pos x="77" y="0"/>
              </a:cxn>
              <a:cxn ang="0">
                <a:pos x="192" y="0"/>
              </a:cxn>
            </a:cxnLst>
            <a:rect l="0" t="0" r="r" b="b"/>
            <a:pathLst>
              <a:path w="192" h="92">
                <a:moveTo>
                  <a:pt x="192" y="0"/>
                </a:moveTo>
                <a:lnTo>
                  <a:pt x="137" y="72"/>
                </a:lnTo>
                <a:lnTo>
                  <a:pt x="133" y="73"/>
                </a:lnTo>
                <a:lnTo>
                  <a:pt x="125" y="76"/>
                </a:lnTo>
                <a:lnTo>
                  <a:pt x="111" y="79"/>
                </a:lnTo>
                <a:lnTo>
                  <a:pt x="93" y="84"/>
                </a:lnTo>
                <a:lnTo>
                  <a:pt x="72" y="87"/>
                </a:lnTo>
                <a:lnTo>
                  <a:pt x="49" y="91"/>
                </a:lnTo>
                <a:lnTo>
                  <a:pt x="25" y="92"/>
                </a:lnTo>
                <a:lnTo>
                  <a:pt x="0" y="92"/>
                </a:lnTo>
                <a:lnTo>
                  <a:pt x="77" y="0"/>
                </a:lnTo>
                <a:lnTo>
                  <a:pt x="192" y="0"/>
                </a:lnTo>
                <a:close/>
              </a:path>
            </a:pathLst>
          </a:custGeom>
          <a:solidFill>
            <a:srgbClr val="59FF00"/>
          </a:solidFill>
          <a:ln w="9525">
            <a:noFill/>
            <a:round/>
            <a:headEnd/>
            <a:tailEnd/>
          </a:ln>
        </p:spPr>
        <p:txBody>
          <a:bodyPr/>
          <a:lstStyle/>
          <a:p>
            <a:endParaRPr lang="fr-FR"/>
          </a:p>
        </p:txBody>
      </p:sp>
      <p:sp>
        <p:nvSpPr>
          <p:cNvPr id="23" name="Freeform 131"/>
          <p:cNvSpPr>
            <a:spLocks/>
          </p:cNvSpPr>
          <p:nvPr/>
        </p:nvSpPr>
        <p:spPr bwMode="auto">
          <a:xfrm>
            <a:off x="6031988" y="1879844"/>
            <a:ext cx="100185" cy="62163"/>
          </a:xfrm>
          <a:custGeom>
            <a:avLst/>
            <a:gdLst/>
            <a:ahLst/>
            <a:cxnLst>
              <a:cxn ang="0">
                <a:pos x="106" y="0"/>
              </a:cxn>
              <a:cxn ang="0">
                <a:pos x="65" y="74"/>
              </a:cxn>
              <a:cxn ang="0">
                <a:pos x="62" y="75"/>
              </a:cxn>
              <a:cxn ang="0">
                <a:pos x="58" y="77"/>
              </a:cxn>
              <a:cxn ang="0">
                <a:pos x="50" y="78"/>
              </a:cxn>
              <a:cxn ang="0">
                <a:pos x="39" y="78"/>
              </a:cxn>
              <a:cxn ang="0">
                <a:pos x="29" y="77"/>
              </a:cxn>
              <a:cxn ang="0">
                <a:pos x="19" y="73"/>
              </a:cxn>
              <a:cxn ang="0">
                <a:pos x="8" y="66"/>
              </a:cxn>
              <a:cxn ang="0">
                <a:pos x="0" y="56"/>
              </a:cxn>
              <a:cxn ang="0">
                <a:pos x="1" y="53"/>
              </a:cxn>
              <a:cxn ang="0">
                <a:pos x="3" y="49"/>
              </a:cxn>
              <a:cxn ang="0">
                <a:pos x="6" y="42"/>
              </a:cxn>
              <a:cxn ang="0">
                <a:pos x="9" y="34"/>
              </a:cxn>
              <a:cxn ang="0">
                <a:pos x="15" y="25"/>
              </a:cxn>
              <a:cxn ang="0">
                <a:pos x="22" y="17"/>
              </a:cxn>
              <a:cxn ang="0">
                <a:pos x="30" y="10"/>
              </a:cxn>
              <a:cxn ang="0">
                <a:pos x="39" y="4"/>
              </a:cxn>
              <a:cxn ang="0">
                <a:pos x="106" y="0"/>
              </a:cxn>
            </a:cxnLst>
            <a:rect l="0" t="0" r="r" b="b"/>
            <a:pathLst>
              <a:path w="106" h="78">
                <a:moveTo>
                  <a:pt x="106" y="0"/>
                </a:moveTo>
                <a:lnTo>
                  <a:pt x="65" y="74"/>
                </a:lnTo>
                <a:lnTo>
                  <a:pt x="62" y="75"/>
                </a:lnTo>
                <a:lnTo>
                  <a:pt x="58" y="77"/>
                </a:lnTo>
                <a:lnTo>
                  <a:pt x="50" y="78"/>
                </a:lnTo>
                <a:lnTo>
                  <a:pt x="39" y="78"/>
                </a:lnTo>
                <a:lnTo>
                  <a:pt x="29" y="77"/>
                </a:lnTo>
                <a:lnTo>
                  <a:pt x="19" y="73"/>
                </a:lnTo>
                <a:lnTo>
                  <a:pt x="8" y="66"/>
                </a:lnTo>
                <a:lnTo>
                  <a:pt x="0" y="56"/>
                </a:lnTo>
                <a:lnTo>
                  <a:pt x="1" y="53"/>
                </a:lnTo>
                <a:lnTo>
                  <a:pt x="3" y="49"/>
                </a:lnTo>
                <a:lnTo>
                  <a:pt x="6" y="42"/>
                </a:lnTo>
                <a:lnTo>
                  <a:pt x="9" y="34"/>
                </a:lnTo>
                <a:lnTo>
                  <a:pt x="15" y="25"/>
                </a:lnTo>
                <a:lnTo>
                  <a:pt x="22" y="17"/>
                </a:lnTo>
                <a:lnTo>
                  <a:pt x="30" y="10"/>
                </a:lnTo>
                <a:lnTo>
                  <a:pt x="39" y="4"/>
                </a:lnTo>
                <a:lnTo>
                  <a:pt x="106" y="0"/>
                </a:lnTo>
                <a:close/>
              </a:path>
            </a:pathLst>
          </a:custGeom>
          <a:solidFill>
            <a:srgbClr val="59FF00"/>
          </a:solidFill>
          <a:ln w="9525">
            <a:noFill/>
            <a:round/>
            <a:headEnd/>
            <a:tailEnd/>
          </a:ln>
        </p:spPr>
        <p:txBody>
          <a:bodyPr/>
          <a:lstStyle/>
          <a:p>
            <a:endParaRPr lang="fr-FR"/>
          </a:p>
        </p:txBody>
      </p:sp>
      <p:sp>
        <p:nvSpPr>
          <p:cNvPr id="24" name="Freeform 132"/>
          <p:cNvSpPr>
            <a:spLocks/>
          </p:cNvSpPr>
          <p:nvPr/>
        </p:nvSpPr>
        <p:spPr bwMode="auto">
          <a:xfrm>
            <a:off x="5965198" y="1879844"/>
            <a:ext cx="52180" cy="42052"/>
          </a:xfrm>
          <a:custGeom>
            <a:avLst/>
            <a:gdLst/>
            <a:ahLst/>
            <a:cxnLst>
              <a:cxn ang="0">
                <a:pos x="55" y="0"/>
              </a:cxn>
              <a:cxn ang="0">
                <a:pos x="0" y="14"/>
              </a:cxn>
              <a:cxn ang="0">
                <a:pos x="2" y="15"/>
              </a:cxn>
              <a:cxn ang="0">
                <a:pos x="3" y="19"/>
              </a:cxn>
              <a:cxn ang="0">
                <a:pos x="6" y="24"/>
              </a:cxn>
              <a:cxn ang="0">
                <a:pos x="10" y="29"/>
              </a:cxn>
              <a:cxn ang="0">
                <a:pos x="14" y="36"/>
              </a:cxn>
              <a:cxn ang="0">
                <a:pos x="21" y="42"/>
              </a:cxn>
              <a:cxn ang="0">
                <a:pos x="28" y="48"/>
              </a:cxn>
              <a:cxn ang="0">
                <a:pos x="36" y="52"/>
              </a:cxn>
              <a:cxn ang="0">
                <a:pos x="40" y="51"/>
              </a:cxn>
              <a:cxn ang="0">
                <a:pos x="45" y="44"/>
              </a:cxn>
              <a:cxn ang="0">
                <a:pos x="52" y="29"/>
              </a:cxn>
              <a:cxn ang="0">
                <a:pos x="55" y="0"/>
              </a:cxn>
            </a:cxnLst>
            <a:rect l="0" t="0" r="r" b="b"/>
            <a:pathLst>
              <a:path w="55" h="52">
                <a:moveTo>
                  <a:pt x="55" y="0"/>
                </a:moveTo>
                <a:lnTo>
                  <a:pt x="0" y="14"/>
                </a:lnTo>
                <a:lnTo>
                  <a:pt x="2" y="15"/>
                </a:lnTo>
                <a:lnTo>
                  <a:pt x="3" y="19"/>
                </a:lnTo>
                <a:lnTo>
                  <a:pt x="6" y="24"/>
                </a:lnTo>
                <a:lnTo>
                  <a:pt x="10" y="29"/>
                </a:lnTo>
                <a:lnTo>
                  <a:pt x="14" y="36"/>
                </a:lnTo>
                <a:lnTo>
                  <a:pt x="21" y="42"/>
                </a:lnTo>
                <a:lnTo>
                  <a:pt x="28" y="48"/>
                </a:lnTo>
                <a:lnTo>
                  <a:pt x="36" y="52"/>
                </a:lnTo>
                <a:lnTo>
                  <a:pt x="40" y="51"/>
                </a:lnTo>
                <a:lnTo>
                  <a:pt x="45" y="44"/>
                </a:lnTo>
                <a:lnTo>
                  <a:pt x="52" y="29"/>
                </a:lnTo>
                <a:lnTo>
                  <a:pt x="55" y="0"/>
                </a:lnTo>
                <a:close/>
              </a:path>
            </a:pathLst>
          </a:custGeom>
          <a:solidFill>
            <a:srgbClr val="59FF00"/>
          </a:solidFill>
          <a:ln w="9525">
            <a:noFill/>
            <a:round/>
            <a:headEnd/>
            <a:tailEnd/>
          </a:ln>
        </p:spPr>
        <p:txBody>
          <a:bodyPr/>
          <a:lstStyle/>
          <a:p>
            <a:endParaRPr lang="fr-FR"/>
          </a:p>
        </p:txBody>
      </p:sp>
      <p:sp>
        <p:nvSpPr>
          <p:cNvPr id="25" name="Freeform 133"/>
          <p:cNvSpPr>
            <a:spLocks/>
          </p:cNvSpPr>
          <p:nvPr/>
        </p:nvSpPr>
        <p:spPr bwMode="auto">
          <a:xfrm>
            <a:off x="5973547" y="1846934"/>
            <a:ext cx="48005" cy="16455"/>
          </a:xfrm>
          <a:custGeom>
            <a:avLst/>
            <a:gdLst/>
            <a:ahLst/>
            <a:cxnLst>
              <a:cxn ang="0">
                <a:pos x="0" y="20"/>
              </a:cxn>
              <a:cxn ang="0">
                <a:pos x="48" y="0"/>
              </a:cxn>
              <a:cxn ang="0">
                <a:pos x="51" y="13"/>
              </a:cxn>
              <a:cxn ang="0">
                <a:pos x="0" y="20"/>
              </a:cxn>
            </a:cxnLst>
            <a:rect l="0" t="0" r="r" b="b"/>
            <a:pathLst>
              <a:path w="51" h="20">
                <a:moveTo>
                  <a:pt x="0" y="20"/>
                </a:moveTo>
                <a:lnTo>
                  <a:pt x="48" y="0"/>
                </a:lnTo>
                <a:lnTo>
                  <a:pt x="51" y="13"/>
                </a:lnTo>
                <a:lnTo>
                  <a:pt x="0" y="20"/>
                </a:lnTo>
                <a:close/>
              </a:path>
            </a:pathLst>
          </a:custGeom>
          <a:solidFill>
            <a:srgbClr val="59FF00"/>
          </a:solidFill>
          <a:ln w="9525">
            <a:noFill/>
            <a:round/>
            <a:headEnd/>
            <a:tailEnd/>
          </a:ln>
        </p:spPr>
        <p:txBody>
          <a:bodyPr/>
          <a:lstStyle/>
          <a:p>
            <a:endParaRPr lang="fr-FR"/>
          </a:p>
        </p:txBody>
      </p:sp>
      <p:sp>
        <p:nvSpPr>
          <p:cNvPr id="26" name="Freeform 134"/>
          <p:cNvSpPr>
            <a:spLocks/>
          </p:cNvSpPr>
          <p:nvPr/>
        </p:nvSpPr>
        <p:spPr bwMode="auto">
          <a:xfrm>
            <a:off x="6057035" y="1814024"/>
            <a:ext cx="91836" cy="38395"/>
          </a:xfrm>
          <a:custGeom>
            <a:avLst/>
            <a:gdLst/>
            <a:ahLst/>
            <a:cxnLst>
              <a:cxn ang="0">
                <a:pos x="0" y="48"/>
              </a:cxn>
              <a:cxn ang="0">
                <a:pos x="0" y="23"/>
              </a:cxn>
              <a:cxn ang="0">
                <a:pos x="1" y="23"/>
              </a:cxn>
              <a:cxn ang="0">
                <a:pos x="6" y="20"/>
              </a:cxn>
              <a:cxn ang="0">
                <a:pos x="13" y="18"/>
              </a:cxn>
              <a:cxn ang="0">
                <a:pos x="21" y="15"/>
              </a:cxn>
              <a:cxn ang="0">
                <a:pos x="30" y="11"/>
              </a:cxn>
              <a:cxn ang="0">
                <a:pos x="39" y="8"/>
              </a:cxn>
              <a:cxn ang="0">
                <a:pos x="48" y="3"/>
              </a:cxn>
              <a:cxn ang="0">
                <a:pos x="58" y="0"/>
              </a:cxn>
              <a:cxn ang="0">
                <a:pos x="97" y="48"/>
              </a:cxn>
              <a:cxn ang="0">
                <a:pos x="0" y="48"/>
              </a:cxn>
            </a:cxnLst>
            <a:rect l="0" t="0" r="r" b="b"/>
            <a:pathLst>
              <a:path w="97" h="48">
                <a:moveTo>
                  <a:pt x="0" y="48"/>
                </a:moveTo>
                <a:lnTo>
                  <a:pt x="0" y="23"/>
                </a:lnTo>
                <a:lnTo>
                  <a:pt x="1" y="23"/>
                </a:lnTo>
                <a:lnTo>
                  <a:pt x="6" y="20"/>
                </a:lnTo>
                <a:lnTo>
                  <a:pt x="13" y="18"/>
                </a:lnTo>
                <a:lnTo>
                  <a:pt x="21" y="15"/>
                </a:lnTo>
                <a:lnTo>
                  <a:pt x="30" y="11"/>
                </a:lnTo>
                <a:lnTo>
                  <a:pt x="39" y="8"/>
                </a:lnTo>
                <a:lnTo>
                  <a:pt x="48" y="3"/>
                </a:lnTo>
                <a:lnTo>
                  <a:pt x="58" y="0"/>
                </a:lnTo>
                <a:lnTo>
                  <a:pt x="97" y="48"/>
                </a:lnTo>
                <a:lnTo>
                  <a:pt x="0" y="48"/>
                </a:lnTo>
                <a:close/>
              </a:path>
            </a:pathLst>
          </a:custGeom>
          <a:solidFill>
            <a:srgbClr val="59FF00"/>
          </a:solidFill>
          <a:ln w="9525">
            <a:noFill/>
            <a:round/>
            <a:headEnd/>
            <a:tailEnd/>
          </a:ln>
        </p:spPr>
        <p:txBody>
          <a:bodyPr/>
          <a:lstStyle/>
          <a:p>
            <a:endParaRPr lang="fr-FR"/>
          </a:p>
        </p:txBody>
      </p:sp>
      <p:sp>
        <p:nvSpPr>
          <p:cNvPr id="27" name="Freeform 135"/>
          <p:cNvSpPr>
            <a:spLocks/>
          </p:cNvSpPr>
          <p:nvPr/>
        </p:nvSpPr>
        <p:spPr bwMode="auto">
          <a:xfrm>
            <a:off x="6140522" y="1788427"/>
            <a:ext cx="164888" cy="62163"/>
          </a:xfrm>
          <a:custGeom>
            <a:avLst/>
            <a:gdLst/>
            <a:ahLst/>
            <a:cxnLst>
              <a:cxn ang="0">
                <a:pos x="68" y="74"/>
              </a:cxn>
              <a:cxn ang="0">
                <a:pos x="0" y="27"/>
              </a:cxn>
              <a:cxn ang="0">
                <a:pos x="2" y="26"/>
              </a:cxn>
              <a:cxn ang="0">
                <a:pos x="7" y="23"/>
              </a:cxn>
              <a:cxn ang="0">
                <a:pos x="14" y="20"/>
              </a:cxn>
              <a:cxn ang="0">
                <a:pos x="26" y="15"/>
              </a:cxn>
              <a:cxn ang="0">
                <a:pos x="39" y="11"/>
              </a:cxn>
              <a:cxn ang="0">
                <a:pos x="55" y="6"/>
              </a:cxn>
              <a:cxn ang="0">
                <a:pos x="73" y="3"/>
              </a:cxn>
              <a:cxn ang="0">
                <a:pos x="94" y="0"/>
              </a:cxn>
              <a:cxn ang="0">
                <a:pos x="173" y="77"/>
              </a:cxn>
              <a:cxn ang="0">
                <a:pos x="68" y="74"/>
              </a:cxn>
            </a:cxnLst>
            <a:rect l="0" t="0" r="r" b="b"/>
            <a:pathLst>
              <a:path w="173" h="77">
                <a:moveTo>
                  <a:pt x="68" y="74"/>
                </a:moveTo>
                <a:lnTo>
                  <a:pt x="0" y="27"/>
                </a:lnTo>
                <a:lnTo>
                  <a:pt x="2" y="26"/>
                </a:lnTo>
                <a:lnTo>
                  <a:pt x="7" y="23"/>
                </a:lnTo>
                <a:lnTo>
                  <a:pt x="14" y="20"/>
                </a:lnTo>
                <a:lnTo>
                  <a:pt x="26" y="15"/>
                </a:lnTo>
                <a:lnTo>
                  <a:pt x="39" y="11"/>
                </a:lnTo>
                <a:lnTo>
                  <a:pt x="55" y="6"/>
                </a:lnTo>
                <a:lnTo>
                  <a:pt x="73" y="3"/>
                </a:lnTo>
                <a:lnTo>
                  <a:pt x="94" y="0"/>
                </a:lnTo>
                <a:lnTo>
                  <a:pt x="173" y="77"/>
                </a:lnTo>
                <a:lnTo>
                  <a:pt x="68" y="74"/>
                </a:lnTo>
                <a:close/>
              </a:path>
            </a:pathLst>
          </a:custGeom>
          <a:solidFill>
            <a:srgbClr val="59FF00"/>
          </a:solidFill>
          <a:ln w="9525">
            <a:noFill/>
            <a:round/>
            <a:headEnd/>
            <a:tailEnd/>
          </a:ln>
        </p:spPr>
        <p:txBody>
          <a:bodyPr/>
          <a:lstStyle/>
          <a:p>
            <a:endParaRPr lang="fr-FR"/>
          </a:p>
        </p:txBody>
      </p:sp>
      <p:sp>
        <p:nvSpPr>
          <p:cNvPr id="28" name="Freeform 136"/>
          <p:cNvSpPr>
            <a:spLocks/>
          </p:cNvSpPr>
          <p:nvPr/>
        </p:nvSpPr>
        <p:spPr bwMode="auto">
          <a:xfrm>
            <a:off x="6276189" y="1786599"/>
            <a:ext cx="164888" cy="63991"/>
          </a:xfrm>
          <a:custGeom>
            <a:avLst/>
            <a:gdLst/>
            <a:ahLst/>
            <a:cxnLst>
              <a:cxn ang="0">
                <a:pos x="0" y="2"/>
              </a:cxn>
              <a:cxn ang="0">
                <a:pos x="2" y="2"/>
              </a:cxn>
              <a:cxn ang="0">
                <a:pos x="10" y="1"/>
              </a:cxn>
              <a:cxn ang="0">
                <a:pos x="20" y="1"/>
              </a:cxn>
              <a:cxn ang="0">
                <a:pos x="34" y="0"/>
              </a:cxn>
              <a:cxn ang="0">
                <a:pos x="50" y="1"/>
              </a:cxn>
              <a:cxn ang="0">
                <a:pos x="66" y="2"/>
              </a:cxn>
              <a:cxn ang="0">
                <a:pos x="81" y="4"/>
              </a:cxn>
              <a:cxn ang="0">
                <a:pos x="96" y="8"/>
              </a:cxn>
              <a:cxn ang="0">
                <a:pos x="99" y="9"/>
              </a:cxn>
              <a:cxn ang="0">
                <a:pos x="103" y="11"/>
              </a:cxn>
              <a:cxn ang="0">
                <a:pos x="112" y="16"/>
              </a:cxn>
              <a:cxn ang="0">
                <a:pos x="123" y="23"/>
              </a:cxn>
              <a:cxn ang="0">
                <a:pos x="134" y="33"/>
              </a:cxn>
              <a:cxn ang="0">
                <a:pos x="146" y="46"/>
              </a:cxn>
              <a:cxn ang="0">
                <a:pos x="159" y="62"/>
              </a:cxn>
              <a:cxn ang="0">
                <a:pos x="170" y="81"/>
              </a:cxn>
              <a:cxn ang="0">
                <a:pos x="73" y="81"/>
              </a:cxn>
              <a:cxn ang="0">
                <a:pos x="0" y="2"/>
              </a:cxn>
            </a:cxnLst>
            <a:rect l="0" t="0" r="r" b="b"/>
            <a:pathLst>
              <a:path w="170" h="81">
                <a:moveTo>
                  <a:pt x="0" y="2"/>
                </a:moveTo>
                <a:lnTo>
                  <a:pt x="2" y="2"/>
                </a:lnTo>
                <a:lnTo>
                  <a:pt x="10" y="1"/>
                </a:lnTo>
                <a:lnTo>
                  <a:pt x="20" y="1"/>
                </a:lnTo>
                <a:lnTo>
                  <a:pt x="34" y="0"/>
                </a:lnTo>
                <a:lnTo>
                  <a:pt x="50" y="1"/>
                </a:lnTo>
                <a:lnTo>
                  <a:pt x="66" y="2"/>
                </a:lnTo>
                <a:lnTo>
                  <a:pt x="81" y="4"/>
                </a:lnTo>
                <a:lnTo>
                  <a:pt x="96" y="8"/>
                </a:lnTo>
                <a:lnTo>
                  <a:pt x="99" y="9"/>
                </a:lnTo>
                <a:lnTo>
                  <a:pt x="103" y="11"/>
                </a:lnTo>
                <a:lnTo>
                  <a:pt x="112" y="16"/>
                </a:lnTo>
                <a:lnTo>
                  <a:pt x="123" y="23"/>
                </a:lnTo>
                <a:lnTo>
                  <a:pt x="134" y="33"/>
                </a:lnTo>
                <a:lnTo>
                  <a:pt x="146" y="46"/>
                </a:lnTo>
                <a:lnTo>
                  <a:pt x="159" y="62"/>
                </a:lnTo>
                <a:lnTo>
                  <a:pt x="170" y="81"/>
                </a:lnTo>
                <a:lnTo>
                  <a:pt x="73" y="81"/>
                </a:lnTo>
                <a:lnTo>
                  <a:pt x="0" y="2"/>
                </a:lnTo>
                <a:close/>
              </a:path>
            </a:pathLst>
          </a:custGeom>
          <a:solidFill>
            <a:srgbClr val="59FF00"/>
          </a:solidFill>
          <a:ln w="9525">
            <a:noFill/>
            <a:round/>
            <a:headEnd/>
            <a:tailEnd/>
          </a:ln>
        </p:spPr>
        <p:txBody>
          <a:bodyPr/>
          <a:lstStyle/>
          <a:p>
            <a:endParaRPr lang="fr-FR"/>
          </a:p>
        </p:txBody>
      </p:sp>
      <p:sp>
        <p:nvSpPr>
          <p:cNvPr id="29" name="Freeform 137"/>
          <p:cNvSpPr>
            <a:spLocks/>
          </p:cNvSpPr>
          <p:nvPr/>
        </p:nvSpPr>
        <p:spPr bwMode="auto">
          <a:xfrm>
            <a:off x="6221922" y="1662272"/>
            <a:ext cx="133580" cy="56678"/>
          </a:xfrm>
          <a:custGeom>
            <a:avLst/>
            <a:gdLst/>
            <a:ahLst/>
            <a:cxnLst>
              <a:cxn ang="0">
                <a:pos x="138" y="74"/>
              </a:cxn>
              <a:cxn ang="0">
                <a:pos x="137" y="71"/>
              </a:cxn>
              <a:cxn ang="0">
                <a:pos x="134" y="67"/>
              </a:cxn>
              <a:cxn ang="0">
                <a:pos x="128" y="60"/>
              </a:cxn>
              <a:cxn ang="0">
                <a:pos x="120" y="49"/>
              </a:cxn>
              <a:cxn ang="0">
                <a:pos x="111" y="38"/>
              </a:cxn>
              <a:cxn ang="0">
                <a:pos x="100" y="26"/>
              </a:cxn>
              <a:cxn ang="0">
                <a:pos x="89" y="13"/>
              </a:cxn>
              <a:cxn ang="0">
                <a:pos x="77" y="0"/>
              </a:cxn>
              <a:cxn ang="0">
                <a:pos x="0" y="0"/>
              </a:cxn>
              <a:cxn ang="0">
                <a:pos x="3" y="2"/>
              </a:cxn>
              <a:cxn ang="0">
                <a:pos x="11" y="7"/>
              </a:cxn>
              <a:cxn ang="0">
                <a:pos x="25" y="16"/>
              </a:cxn>
              <a:cxn ang="0">
                <a:pos x="43" y="26"/>
              </a:cxn>
              <a:cxn ang="0">
                <a:pos x="63" y="38"/>
              </a:cxn>
              <a:cxn ang="0">
                <a:pos x="88" y="49"/>
              </a:cxn>
              <a:cxn ang="0">
                <a:pos x="112" y="62"/>
              </a:cxn>
              <a:cxn ang="0">
                <a:pos x="138" y="74"/>
              </a:cxn>
            </a:cxnLst>
            <a:rect l="0" t="0" r="r" b="b"/>
            <a:pathLst>
              <a:path w="138" h="74">
                <a:moveTo>
                  <a:pt x="138" y="74"/>
                </a:moveTo>
                <a:lnTo>
                  <a:pt x="137" y="71"/>
                </a:lnTo>
                <a:lnTo>
                  <a:pt x="134" y="67"/>
                </a:lnTo>
                <a:lnTo>
                  <a:pt x="128" y="60"/>
                </a:lnTo>
                <a:lnTo>
                  <a:pt x="120" y="49"/>
                </a:lnTo>
                <a:lnTo>
                  <a:pt x="111" y="38"/>
                </a:lnTo>
                <a:lnTo>
                  <a:pt x="100" y="26"/>
                </a:lnTo>
                <a:lnTo>
                  <a:pt x="89" y="13"/>
                </a:lnTo>
                <a:lnTo>
                  <a:pt x="77" y="0"/>
                </a:lnTo>
                <a:lnTo>
                  <a:pt x="0" y="0"/>
                </a:lnTo>
                <a:lnTo>
                  <a:pt x="3" y="2"/>
                </a:lnTo>
                <a:lnTo>
                  <a:pt x="11" y="7"/>
                </a:lnTo>
                <a:lnTo>
                  <a:pt x="25" y="16"/>
                </a:lnTo>
                <a:lnTo>
                  <a:pt x="43" y="26"/>
                </a:lnTo>
                <a:lnTo>
                  <a:pt x="63" y="38"/>
                </a:lnTo>
                <a:lnTo>
                  <a:pt x="88" y="49"/>
                </a:lnTo>
                <a:lnTo>
                  <a:pt x="112" y="62"/>
                </a:lnTo>
                <a:lnTo>
                  <a:pt x="138" y="74"/>
                </a:lnTo>
                <a:close/>
              </a:path>
            </a:pathLst>
          </a:custGeom>
          <a:solidFill>
            <a:srgbClr val="59FF00"/>
          </a:solidFill>
          <a:ln w="9525">
            <a:noFill/>
            <a:round/>
            <a:headEnd/>
            <a:tailEnd/>
          </a:ln>
        </p:spPr>
        <p:txBody>
          <a:bodyPr/>
          <a:lstStyle/>
          <a:p>
            <a:endParaRPr lang="fr-FR"/>
          </a:p>
        </p:txBody>
      </p:sp>
      <p:sp>
        <p:nvSpPr>
          <p:cNvPr id="30" name="Freeform 138"/>
          <p:cNvSpPr>
            <a:spLocks/>
          </p:cNvSpPr>
          <p:nvPr/>
        </p:nvSpPr>
        <p:spPr bwMode="auto">
          <a:xfrm>
            <a:off x="6157220" y="1607423"/>
            <a:ext cx="116883" cy="29253"/>
          </a:xfrm>
          <a:custGeom>
            <a:avLst/>
            <a:gdLst/>
            <a:ahLst/>
            <a:cxnLst>
              <a:cxn ang="0">
                <a:pos x="122" y="36"/>
              </a:cxn>
              <a:cxn ang="0">
                <a:pos x="96" y="0"/>
              </a:cxn>
              <a:cxn ang="0">
                <a:pos x="0" y="3"/>
              </a:cxn>
              <a:cxn ang="0">
                <a:pos x="1" y="5"/>
              </a:cxn>
              <a:cxn ang="0">
                <a:pos x="7" y="9"/>
              </a:cxn>
              <a:cxn ang="0">
                <a:pos x="16" y="18"/>
              </a:cxn>
              <a:cxn ang="0">
                <a:pos x="32" y="32"/>
              </a:cxn>
              <a:cxn ang="0">
                <a:pos x="122" y="36"/>
              </a:cxn>
            </a:cxnLst>
            <a:rect l="0" t="0" r="r" b="b"/>
            <a:pathLst>
              <a:path w="122" h="36">
                <a:moveTo>
                  <a:pt x="122" y="36"/>
                </a:moveTo>
                <a:lnTo>
                  <a:pt x="96" y="0"/>
                </a:lnTo>
                <a:lnTo>
                  <a:pt x="0" y="3"/>
                </a:lnTo>
                <a:lnTo>
                  <a:pt x="1" y="5"/>
                </a:lnTo>
                <a:lnTo>
                  <a:pt x="7" y="9"/>
                </a:lnTo>
                <a:lnTo>
                  <a:pt x="16" y="18"/>
                </a:lnTo>
                <a:lnTo>
                  <a:pt x="32" y="32"/>
                </a:lnTo>
                <a:lnTo>
                  <a:pt x="122" y="36"/>
                </a:lnTo>
                <a:close/>
              </a:path>
            </a:pathLst>
          </a:custGeom>
          <a:solidFill>
            <a:srgbClr val="59FF00"/>
          </a:solidFill>
          <a:ln w="9525">
            <a:noFill/>
            <a:round/>
            <a:headEnd/>
            <a:tailEnd/>
          </a:ln>
        </p:spPr>
        <p:txBody>
          <a:bodyPr/>
          <a:lstStyle/>
          <a:p>
            <a:endParaRPr lang="fr-FR"/>
          </a:p>
        </p:txBody>
      </p:sp>
      <p:sp>
        <p:nvSpPr>
          <p:cNvPr id="31" name="Freeform 139"/>
          <p:cNvSpPr>
            <a:spLocks/>
          </p:cNvSpPr>
          <p:nvPr/>
        </p:nvSpPr>
        <p:spPr bwMode="auto">
          <a:xfrm>
            <a:off x="6140522" y="1565371"/>
            <a:ext cx="91836" cy="21940"/>
          </a:xfrm>
          <a:custGeom>
            <a:avLst/>
            <a:gdLst/>
            <a:ahLst/>
            <a:cxnLst>
              <a:cxn ang="0">
                <a:pos x="98" y="29"/>
              </a:cxn>
              <a:cxn ang="0">
                <a:pos x="72" y="0"/>
              </a:cxn>
              <a:cxn ang="0">
                <a:pos x="1" y="0"/>
              </a:cxn>
              <a:cxn ang="0">
                <a:pos x="0" y="1"/>
              </a:cxn>
              <a:cxn ang="0">
                <a:pos x="0" y="6"/>
              </a:cxn>
              <a:cxn ang="0">
                <a:pos x="4" y="14"/>
              </a:cxn>
              <a:cxn ang="0">
                <a:pos x="12" y="25"/>
              </a:cxn>
              <a:cxn ang="0">
                <a:pos x="98" y="29"/>
              </a:cxn>
            </a:cxnLst>
            <a:rect l="0" t="0" r="r" b="b"/>
            <a:pathLst>
              <a:path w="98" h="29">
                <a:moveTo>
                  <a:pt x="98" y="29"/>
                </a:moveTo>
                <a:lnTo>
                  <a:pt x="72" y="0"/>
                </a:lnTo>
                <a:lnTo>
                  <a:pt x="1" y="0"/>
                </a:lnTo>
                <a:lnTo>
                  <a:pt x="0" y="1"/>
                </a:lnTo>
                <a:lnTo>
                  <a:pt x="0" y="6"/>
                </a:lnTo>
                <a:lnTo>
                  <a:pt x="4" y="14"/>
                </a:lnTo>
                <a:lnTo>
                  <a:pt x="12" y="25"/>
                </a:lnTo>
                <a:lnTo>
                  <a:pt x="98" y="29"/>
                </a:lnTo>
                <a:close/>
              </a:path>
            </a:pathLst>
          </a:custGeom>
          <a:solidFill>
            <a:srgbClr val="59FF00"/>
          </a:solidFill>
          <a:ln w="9525">
            <a:noFill/>
            <a:round/>
            <a:headEnd/>
            <a:tailEnd/>
          </a:ln>
        </p:spPr>
        <p:txBody>
          <a:bodyPr/>
          <a:lstStyle/>
          <a:p>
            <a:endParaRPr lang="fr-FR"/>
          </a:p>
        </p:txBody>
      </p:sp>
      <p:sp>
        <p:nvSpPr>
          <p:cNvPr id="32" name="Freeform 140"/>
          <p:cNvSpPr>
            <a:spLocks/>
          </p:cNvSpPr>
          <p:nvPr/>
        </p:nvSpPr>
        <p:spPr bwMode="auto">
          <a:xfrm>
            <a:off x="6184353" y="1512350"/>
            <a:ext cx="81400" cy="65820"/>
          </a:xfrm>
          <a:custGeom>
            <a:avLst/>
            <a:gdLst/>
            <a:ahLst/>
            <a:cxnLst>
              <a:cxn ang="0">
                <a:pos x="16" y="22"/>
              </a:cxn>
              <a:cxn ang="0">
                <a:pos x="0" y="0"/>
              </a:cxn>
              <a:cxn ang="0">
                <a:pos x="54" y="25"/>
              </a:cxn>
              <a:cxn ang="0">
                <a:pos x="59" y="30"/>
              </a:cxn>
              <a:cxn ang="0">
                <a:pos x="69" y="41"/>
              </a:cxn>
              <a:cxn ang="0">
                <a:pos x="78" y="60"/>
              </a:cxn>
              <a:cxn ang="0">
                <a:pos x="83" y="83"/>
              </a:cxn>
              <a:cxn ang="0">
                <a:pos x="16" y="22"/>
              </a:cxn>
            </a:cxnLst>
            <a:rect l="0" t="0" r="r" b="b"/>
            <a:pathLst>
              <a:path w="83" h="83">
                <a:moveTo>
                  <a:pt x="16" y="22"/>
                </a:moveTo>
                <a:lnTo>
                  <a:pt x="0" y="0"/>
                </a:lnTo>
                <a:lnTo>
                  <a:pt x="54" y="25"/>
                </a:lnTo>
                <a:lnTo>
                  <a:pt x="59" y="30"/>
                </a:lnTo>
                <a:lnTo>
                  <a:pt x="69" y="41"/>
                </a:lnTo>
                <a:lnTo>
                  <a:pt x="78" y="60"/>
                </a:lnTo>
                <a:lnTo>
                  <a:pt x="83" y="83"/>
                </a:lnTo>
                <a:lnTo>
                  <a:pt x="16" y="22"/>
                </a:lnTo>
                <a:close/>
              </a:path>
            </a:pathLst>
          </a:custGeom>
          <a:solidFill>
            <a:srgbClr val="59FF00"/>
          </a:solidFill>
          <a:ln w="9525">
            <a:noFill/>
            <a:round/>
            <a:headEnd/>
            <a:tailEnd/>
          </a:ln>
        </p:spPr>
        <p:txBody>
          <a:bodyPr/>
          <a:lstStyle/>
          <a:p>
            <a:endParaRPr lang="fr-FR"/>
          </a:p>
        </p:txBody>
      </p:sp>
      <p:sp>
        <p:nvSpPr>
          <p:cNvPr id="33" name="Freeform 141"/>
          <p:cNvSpPr>
            <a:spLocks/>
          </p:cNvSpPr>
          <p:nvPr/>
        </p:nvSpPr>
        <p:spPr bwMode="auto">
          <a:xfrm>
            <a:off x="6272015" y="1574513"/>
            <a:ext cx="50093" cy="65820"/>
          </a:xfrm>
          <a:custGeom>
            <a:avLst/>
            <a:gdLst/>
            <a:ahLst/>
            <a:cxnLst>
              <a:cxn ang="0">
                <a:pos x="0" y="26"/>
              </a:cxn>
              <a:cxn ang="0">
                <a:pos x="12" y="0"/>
              </a:cxn>
              <a:cxn ang="0">
                <a:pos x="14" y="1"/>
              </a:cxn>
              <a:cxn ang="0">
                <a:pos x="17" y="2"/>
              </a:cxn>
              <a:cxn ang="0">
                <a:pos x="22" y="7"/>
              </a:cxn>
              <a:cxn ang="0">
                <a:pos x="27" y="12"/>
              </a:cxn>
              <a:cxn ang="0">
                <a:pos x="33" y="20"/>
              </a:cxn>
              <a:cxn ang="0">
                <a:pos x="40" y="30"/>
              </a:cxn>
              <a:cxn ang="0">
                <a:pos x="47" y="43"/>
              </a:cxn>
              <a:cxn ang="0">
                <a:pos x="54" y="58"/>
              </a:cxn>
              <a:cxn ang="0">
                <a:pos x="45" y="87"/>
              </a:cxn>
              <a:cxn ang="0">
                <a:pos x="44" y="84"/>
              </a:cxn>
              <a:cxn ang="0">
                <a:pos x="40" y="78"/>
              </a:cxn>
              <a:cxn ang="0">
                <a:pos x="34" y="70"/>
              </a:cxn>
              <a:cxn ang="0">
                <a:pos x="29" y="61"/>
              </a:cxn>
              <a:cxn ang="0">
                <a:pos x="21" y="51"/>
              </a:cxn>
              <a:cxn ang="0">
                <a:pos x="14" y="40"/>
              </a:cxn>
              <a:cxn ang="0">
                <a:pos x="7" y="31"/>
              </a:cxn>
              <a:cxn ang="0">
                <a:pos x="0" y="26"/>
              </a:cxn>
            </a:cxnLst>
            <a:rect l="0" t="0" r="r" b="b"/>
            <a:pathLst>
              <a:path w="54" h="87">
                <a:moveTo>
                  <a:pt x="0" y="26"/>
                </a:moveTo>
                <a:lnTo>
                  <a:pt x="12" y="0"/>
                </a:lnTo>
                <a:lnTo>
                  <a:pt x="14" y="1"/>
                </a:lnTo>
                <a:lnTo>
                  <a:pt x="17" y="2"/>
                </a:lnTo>
                <a:lnTo>
                  <a:pt x="22" y="7"/>
                </a:lnTo>
                <a:lnTo>
                  <a:pt x="27" y="12"/>
                </a:lnTo>
                <a:lnTo>
                  <a:pt x="33" y="20"/>
                </a:lnTo>
                <a:lnTo>
                  <a:pt x="40" y="30"/>
                </a:lnTo>
                <a:lnTo>
                  <a:pt x="47" y="43"/>
                </a:lnTo>
                <a:lnTo>
                  <a:pt x="54" y="58"/>
                </a:lnTo>
                <a:lnTo>
                  <a:pt x="45" y="87"/>
                </a:lnTo>
                <a:lnTo>
                  <a:pt x="44" y="84"/>
                </a:lnTo>
                <a:lnTo>
                  <a:pt x="40" y="78"/>
                </a:lnTo>
                <a:lnTo>
                  <a:pt x="34" y="70"/>
                </a:lnTo>
                <a:lnTo>
                  <a:pt x="29" y="61"/>
                </a:lnTo>
                <a:lnTo>
                  <a:pt x="21" y="51"/>
                </a:lnTo>
                <a:lnTo>
                  <a:pt x="14" y="40"/>
                </a:lnTo>
                <a:lnTo>
                  <a:pt x="7" y="31"/>
                </a:lnTo>
                <a:lnTo>
                  <a:pt x="0" y="26"/>
                </a:lnTo>
                <a:close/>
              </a:path>
            </a:pathLst>
          </a:custGeom>
          <a:solidFill>
            <a:srgbClr val="59FF00"/>
          </a:solidFill>
          <a:ln w="9525">
            <a:noFill/>
            <a:round/>
            <a:headEnd/>
            <a:tailEnd/>
          </a:ln>
        </p:spPr>
        <p:txBody>
          <a:bodyPr/>
          <a:lstStyle/>
          <a:p>
            <a:endParaRPr lang="fr-FR"/>
          </a:p>
        </p:txBody>
      </p:sp>
      <p:sp>
        <p:nvSpPr>
          <p:cNvPr id="34" name="Freeform 142"/>
          <p:cNvSpPr>
            <a:spLocks/>
          </p:cNvSpPr>
          <p:nvPr/>
        </p:nvSpPr>
        <p:spPr bwMode="auto">
          <a:xfrm>
            <a:off x="6332543" y="1640333"/>
            <a:ext cx="25046" cy="47537"/>
          </a:xfrm>
          <a:custGeom>
            <a:avLst/>
            <a:gdLst/>
            <a:ahLst/>
            <a:cxnLst>
              <a:cxn ang="0">
                <a:pos x="0" y="22"/>
              </a:cxn>
              <a:cxn ang="0">
                <a:pos x="7" y="0"/>
              </a:cxn>
              <a:cxn ang="0">
                <a:pos x="27" y="63"/>
              </a:cxn>
              <a:cxn ang="0">
                <a:pos x="0" y="22"/>
              </a:cxn>
            </a:cxnLst>
            <a:rect l="0" t="0" r="r" b="b"/>
            <a:pathLst>
              <a:path w="27" h="63">
                <a:moveTo>
                  <a:pt x="0" y="22"/>
                </a:moveTo>
                <a:lnTo>
                  <a:pt x="7" y="0"/>
                </a:lnTo>
                <a:lnTo>
                  <a:pt x="27" y="63"/>
                </a:lnTo>
                <a:lnTo>
                  <a:pt x="0" y="22"/>
                </a:lnTo>
                <a:close/>
              </a:path>
            </a:pathLst>
          </a:custGeom>
          <a:solidFill>
            <a:srgbClr val="59FF00"/>
          </a:solidFill>
          <a:ln w="9525">
            <a:noFill/>
            <a:round/>
            <a:headEnd/>
            <a:tailEnd/>
          </a:ln>
        </p:spPr>
        <p:txBody>
          <a:bodyPr/>
          <a:lstStyle/>
          <a:p>
            <a:endParaRPr lang="fr-FR"/>
          </a:p>
        </p:txBody>
      </p:sp>
      <p:sp>
        <p:nvSpPr>
          <p:cNvPr id="35" name="Freeform 143"/>
          <p:cNvSpPr>
            <a:spLocks/>
          </p:cNvSpPr>
          <p:nvPr/>
        </p:nvSpPr>
        <p:spPr bwMode="auto">
          <a:xfrm>
            <a:off x="6445252" y="1653131"/>
            <a:ext cx="33395" cy="56678"/>
          </a:xfrm>
          <a:custGeom>
            <a:avLst/>
            <a:gdLst/>
            <a:ahLst/>
            <a:cxnLst>
              <a:cxn ang="0">
                <a:pos x="13" y="0"/>
              </a:cxn>
              <a:cxn ang="0">
                <a:pos x="16" y="4"/>
              </a:cxn>
              <a:cxn ang="0">
                <a:pos x="23" y="19"/>
              </a:cxn>
              <a:cxn ang="0">
                <a:pos x="31" y="42"/>
              </a:cxn>
              <a:cxn ang="0">
                <a:pos x="36" y="71"/>
              </a:cxn>
              <a:cxn ang="0">
                <a:pos x="0" y="64"/>
              </a:cxn>
              <a:cxn ang="0">
                <a:pos x="0" y="57"/>
              </a:cxn>
              <a:cxn ang="0">
                <a:pos x="0" y="40"/>
              </a:cxn>
              <a:cxn ang="0">
                <a:pos x="3" y="19"/>
              </a:cxn>
              <a:cxn ang="0">
                <a:pos x="13" y="0"/>
              </a:cxn>
            </a:cxnLst>
            <a:rect l="0" t="0" r="r" b="b"/>
            <a:pathLst>
              <a:path w="36" h="71">
                <a:moveTo>
                  <a:pt x="13" y="0"/>
                </a:moveTo>
                <a:lnTo>
                  <a:pt x="16" y="4"/>
                </a:lnTo>
                <a:lnTo>
                  <a:pt x="23" y="19"/>
                </a:lnTo>
                <a:lnTo>
                  <a:pt x="31" y="42"/>
                </a:lnTo>
                <a:lnTo>
                  <a:pt x="36" y="71"/>
                </a:lnTo>
                <a:lnTo>
                  <a:pt x="0" y="64"/>
                </a:lnTo>
                <a:lnTo>
                  <a:pt x="0" y="57"/>
                </a:lnTo>
                <a:lnTo>
                  <a:pt x="0" y="40"/>
                </a:lnTo>
                <a:lnTo>
                  <a:pt x="3" y="19"/>
                </a:lnTo>
                <a:lnTo>
                  <a:pt x="13" y="0"/>
                </a:lnTo>
                <a:close/>
              </a:path>
            </a:pathLst>
          </a:custGeom>
          <a:solidFill>
            <a:srgbClr val="21BA00"/>
          </a:solidFill>
          <a:ln w="9525">
            <a:noFill/>
            <a:round/>
            <a:headEnd/>
            <a:tailEnd/>
          </a:ln>
        </p:spPr>
        <p:txBody>
          <a:bodyPr/>
          <a:lstStyle/>
          <a:p>
            <a:endParaRPr lang="fr-FR"/>
          </a:p>
        </p:txBody>
      </p:sp>
      <p:sp>
        <p:nvSpPr>
          <p:cNvPr id="36" name="Freeform 144"/>
          <p:cNvSpPr>
            <a:spLocks/>
          </p:cNvSpPr>
          <p:nvPr/>
        </p:nvSpPr>
        <p:spPr bwMode="auto">
          <a:xfrm>
            <a:off x="6443164" y="1722607"/>
            <a:ext cx="50093" cy="71305"/>
          </a:xfrm>
          <a:custGeom>
            <a:avLst/>
            <a:gdLst/>
            <a:ahLst/>
            <a:cxnLst>
              <a:cxn ang="0">
                <a:pos x="0" y="0"/>
              </a:cxn>
              <a:cxn ang="0">
                <a:pos x="45" y="16"/>
              </a:cxn>
              <a:cxn ang="0">
                <a:pos x="56" y="90"/>
              </a:cxn>
              <a:cxn ang="0">
                <a:pos x="55" y="90"/>
              </a:cxn>
              <a:cxn ang="0">
                <a:pos x="50" y="87"/>
              </a:cxn>
              <a:cxn ang="0">
                <a:pos x="44" y="83"/>
              </a:cxn>
              <a:cxn ang="0">
                <a:pos x="37" y="75"/>
              </a:cxn>
              <a:cxn ang="0">
                <a:pos x="28" y="63"/>
              </a:cxn>
              <a:cxn ang="0">
                <a:pos x="19" y="48"/>
              </a:cxn>
              <a:cxn ang="0">
                <a:pos x="10" y="26"/>
              </a:cxn>
              <a:cxn ang="0">
                <a:pos x="0" y="0"/>
              </a:cxn>
            </a:cxnLst>
            <a:rect l="0" t="0" r="r" b="b"/>
            <a:pathLst>
              <a:path w="56" h="90">
                <a:moveTo>
                  <a:pt x="0" y="0"/>
                </a:moveTo>
                <a:lnTo>
                  <a:pt x="45" y="16"/>
                </a:lnTo>
                <a:lnTo>
                  <a:pt x="56" y="90"/>
                </a:lnTo>
                <a:lnTo>
                  <a:pt x="55" y="90"/>
                </a:lnTo>
                <a:lnTo>
                  <a:pt x="50" y="87"/>
                </a:lnTo>
                <a:lnTo>
                  <a:pt x="44" y="83"/>
                </a:lnTo>
                <a:lnTo>
                  <a:pt x="37" y="75"/>
                </a:lnTo>
                <a:lnTo>
                  <a:pt x="28" y="63"/>
                </a:lnTo>
                <a:lnTo>
                  <a:pt x="19" y="48"/>
                </a:lnTo>
                <a:lnTo>
                  <a:pt x="10" y="26"/>
                </a:lnTo>
                <a:lnTo>
                  <a:pt x="0" y="0"/>
                </a:lnTo>
                <a:close/>
              </a:path>
            </a:pathLst>
          </a:custGeom>
          <a:solidFill>
            <a:srgbClr val="21BA00"/>
          </a:solidFill>
          <a:ln w="9525">
            <a:noFill/>
            <a:round/>
            <a:headEnd/>
            <a:tailEnd/>
          </a:ln>
        </p:spPr>
        <p:txBody>
          <a:bodyPr/>
          <a:lstStyle/>
          <a:p>
            <a:endParaRPr lang="fr-FR"/>
          </a:p>
        </p:txBody>
      </p:sp>
      <p:sp>
        <p:nvSpPr>
          <p:cNvPr id="37" name="Freeform 145"/>
          <p:cNvSpPr>
            <a:spLocks/>
          </p:cNvSpPr>
          <p:nvPr/>
        </p:nvSpPr>
        <p:spPr bwMode="auto">
          <a:xfrm>
            <a:off x="6518303" y="1709809"/>
            <a:ext cx="48005" cy="87760"/>
          </a:xfrm>
          <a:custGeom>
            <a:avLst/>
            <a:gdLst/>
            <a:ahLst/>
            <a:cxnLst>
              <a:cxn ang="0">
                <a:pos x="0" y="112"/>
              </a:cxn>
              <a:cxn ang="0">
                <a:pos x="0" y="31"/>
              </a:cxn>
              <a:cxn ang="0">
                <a:pos x="51" y="0"/>
              </a:cxn>
              <a:cxn ang="0">
                <a:pos x="49" y="3"/>
              </a:cxn>
              <a:cxn ang="0">
                <a:pos x="43" y="14"/>
              </a:cxn>
              <a:cxn ang="0">
                <a:pos x="35" y="28"/>
              </a:cxn>
              <a:cxn ang="0">
                <a:pos x="25" y="45"/>
              </a:cxn>
              <a:cxn ang="0">
                <a:pos x="16" y="63"/>
              </a:cxn>
              <a:cxn ang="0">
                <a:pos x="8" y="82"/>
              </a:cxn>
              <a:cxn ang="0">
                <a:pos x="2" y="99"/>
              </a:cxn>
              <a:cxn ang="0">
                <a:pos x="0" y="112"/>
              </a:cxn>
            </a:cxnLst>
            <a:rect l="0" t="0" r="r" b="b"/>
            <a:pathLst>
              <a:path w="51" h="112">
                <a:moveTo>
                  <a:pt x="0" y="112"/>
                </a:moveTo>
                <a:lnTo>
                  <a:pt x="0" y="31"/>
                </a:lnTo>
                <a:lnTo>
                  <a:pt x="51" y="0"/>
                </a:lnTo>
                <a:lnTo>
                  <a:pt x="49" y="3"/>
                </a:lnTo>
                <a:lnTo>
                  <a:pt x="43" y="14"/>
                </a:lnTo>
                <a:lnTo>
                  <a:pt x="35" y="28"/>
                </a:lnTo>
                <a:lnTo>
                  <a:pt x="25" y="45"/>
                </a:lnTo>
                <a:lnTo>
                  <a:pt x="16" y="63"/>
                </a:lnTo>
                <a:lnTo>
                  <a:pt x="8" y="82"/>
                </a:lnTo>
                <a:lnTo>
                  <a:pt x="2" y="99"/>
                </a:lnTo>
                <a:lnTo>
                  <a:pt x="0" y="112"/>
                </a:lnTo>
                <a:close/>
              </a:path>
            </a:pathLst>
          </a:custGeom>
          <a:solidFill>
            <a:srgbClr val="21BA00"/>
          </a:solidFill>
          <a:ln w="9525">
            <a:noFill/>
            <a:round/>
            <a:headEnd/>
            <a:tailEnd/>
          </a:ln>
        </p:spPr>
        <p:txBody>
          <a:bodyPr/>
          <a:lstStyle/>
          <a:p>
            <a:endParaRPr lang="fr-FR"/>
          </a:p>
        </p:txBody>
      </p:sp>
      <p:sp>
        <p:nvSpPr>
          <p:cNvPr id="38" name="Freeform 146"/>
          <p:cNvSpPr>
            <a:spLocks/>
          </p:cNvSpPr>
          <p:nvPr/>
        </p:nvSpPr>
        <p:spPr bwMode="auto">
          <a:xfrm>
            <a:off x="6491170" y="1665929"/>
            <a:ext cx="48005" cy="51193"/>
          </a:xfrm>
          <a:custGeom>
            <a:avLst/>
            <a:gdLst/>
            <a:ahLst/>
            <a:cxnLst>
              <a:cxn ang="0">
                <a:pos x="19" y="67"/>
              </a:cxn>
              <a:cxn ang="0">
                <a:pos x="0" y="0"/>
              </a:cxn>
              <a:cxn ang="0">
                <a:pos x="3" y="1"/>
              </a:cxn>
              <a:cxn ang="0">
                <a:pos x="7" y="5"/>
              </a:cxn>
              <a:cxn ang="0">
                <a:pos x="14" y="10"/>
              </a:cxn>
              <a:cxn ang="0">
                <a:pos x="22" y="16"/>
              </a:cxn>
              <a:cxn ang="0">
                <a:pos x="31" y="23"/>
              </a:cxn>
              <a:cxn ang="0">
                <a:pos x="39" y="30"/>
              </a:cxn>
              <a:cxn ang="0">
                <a:pos x="46" y="36"/>
              </a:cxn>
              <a:cxn ang="0">
                <a:pos x="51" y="42"/>
              </a:cxn>
              <a:cxn ang="0">
                <a:pos x="19" y="67"/>
              </a:cxn>
            </a:cxnLst>
            <a:rect l="0" t="0" r="r" b="b"/>
            <a:pathLst>
              <a:path w="51" h="67">
                <a:moveTo>
                  <a:pt x="19" y="67"/>
                </a:moveTo>
                <a:lnTo>
                  <a:pt x="0" y="0"/>
                </a:lnTo>
                <a:lnTo>
                  <a:pt x="3" y="1"/>
                </a:lnTo>
                <a:lnTo>
                  <a:pt x="7" y="5"/>
                </a:lnTo>
                <a:lnTo>
                  <a:pt x="14" y="10"/>
                </a:lnTo>
                <a:lnTo>
                  <a:pt x="22" y="16"/>
                </a:lnTo>
                <a:lnTo>
                  <a:pt x="31" y="23"/>
                </a:lnTo>
                <a:lnTo>
                  <a:pt x="39" y="30"/>
                </a:lnTo>
                <a:lnTo>
                  <a:pt x="46" y="36"/>
                </a:lnTo>
                <a:lnTo>
                  <a:pt x="51" y="42"/>
                </a:lnTo>
                <a:lnTo>
                  <a:pt x="19" y="67"/>
                </a:lnTo>
                <a:close/>
              </a:path>
            </a:pathLst>
          </a:custGeom>
          <a:solidFill>
            <a:srgbClr val="21BA00"/>
          </a:solidFill>
          <a:ln w="9525">
            <a:noFill/>
            <a:round/>
            <a:headEnd/>
            <a:tailEnd/>
          </a:ln>
        </p:spPr>
        <p:txBody>
          <a:bodyPr/>
          <a:lstStyle/>
          <a:p>
            <a:endParaRPr lang="fr-FR"/>
          </a:p>
        </p:txBody>
      </p:sp>
      <p:sp>
        <p:nvSpPr>
          <p:cNvPr id="39" name="Freeform 147"/>
          <p:cNvSpPr>
            <a:spLocks/>
          </p:cNvSpPr>
          <p:nvPr/>
        </p:nvSpPr>
        <p:spPr bwMode="auto">
          <a:xfrm>
            <a:off x="6132173" y="1517835"/>
            <a:ext cx="56354" cy="34738"/>
          </a:xfrm>
          <a:custGeom>
            <a:avLst/>
            <a:gdLst/>
            <a:ahLst/>
            <a:cxnLst>
              <a:cxn ang="0">
                <a:pos x="60" y="39"/>
              </a:cxn>
              <a:cxn ang="0">
                <a:pos x="59" y="38"/>
              </a:cxn>
              <a:cxn ang="0">
                <a:pos x="56" y="34"/>
              </a:cxn>
              <a:cxn ang="0">
                <a:pos x="51" y="30"/>
              </a:cxn>
              <a:cxn ang="0">
                <a:pos x="44" y="23"/>
              </a:cxn>
              <a:cxn ang="0">
                <a:pos x="36" y="17"/>
              </a:cxn>
              <a:cxn ang="0">
                <a:pos x="28" y="10"/>
              </a:cxn>
              <a:cxn ang="0">
                <a:pos x="19" y="4"/>
              </a:cxn>
              <a:cxn ang="0">
                <a:pos x="8" y="0"/>
              </a:cxn>
              <a:cxn ang="0">
                <a:pos x="6" y="4"/>
              </a:cxn>
              <a:cxn ang="0">
                <a:pos x="3" y="15"/>
              </a:cxn>
              <a:cxn ang="0">
                <a:pos x="0" y="30"/>
              </a:cxn>
              <a:cxn ang="0">
                <a:pos x="6" y="45"/>
              </a:cxn>
              <a:cxn ang="0">
                <a:pos x="60" y="39"/>
              </a:cxn>
            </a:cxnLst>
            <a:rect l="0" t="0" r="r" b="b"/>
            <a:pathLst>
              <a:path w="60" h="45">
                <a:moveTo>
                  <a:pt x="60" y="39"/>
                </a:moveTo>
                <a:lnTo>
                  <a:pt x="59" y="38"/>
                </a:lnTo>
                <a:lnTo>
                  <a:pt x="56" y="34"/>
                </a:lnTo>
                <a:lnTo>
                  <a:pt x="51" y="30"/>
                </a:lnTo>
                <a:lnTo>
                  <a:pt x="44" y="23"/>
                </a:lnTo>
                <a:lnTo>
                  <a:pt x="36" y="17"/>
                </a:lnTo>
                <a:lnTo>
                  <a:pt x="28" y="10"/>
                </a:lnTo>
                <a:lnTo>
                  <a:pt x="19" y="4"/>
                </a:lnTo>
                <a:lnTo>
                  <a:pt x="8" y="0"/>
                </a:lnTo>
                <a:lnTo>
                  <a:pt x="6" y="4"/>
                </a:lnTo>
                <a:lnTo>
                  <a:pt x="3" y="15"/>
                </a:lnTo>
                <a:lnTo>
                  <a:pt x="0" y="30"/>
                </a:lnTo>
                <a:lnTo>
                  <a:pt x="6" y="45"/>
                </a:lnTo>
                <a:lnTo>
                  <a:pt x="60" y="39"/>
                </a:lnTo>
                <a:close/>
              </a:path>
            </a:pathLst>
          </a:custGeom>
          <a:solidFill>
            <a:srgbClr val="59FF00"/>
          </a:solidFill>
          <a:ln w="9525">
            <a:noFill/>
            <a:round/>
            <a:headEnd/>
            <a:tailEnd/>
          </a:ln>
        </p:spPr>
        <p:txBody>
          <a:bodyPr/>
          <a:lstStyle/>
          <a:p>
            <a:endParaRPr lang="fr-FR"/>
          </a:p>
        </p:txBody>
      </p:sp>
      <p:sp>
        <p:nvSpPr>
          <p:cNvPr id="40" name="Freeform 148"/>
          <p:cNvSpPr>
            <a:spLocks/>
          </p:cNvSpPr>
          <p:nvPr/>
        </p:nvSpPr>
        <p:spPr bwMode="auto">
          <a:xfrm>
            <a:off x="6445252" y="1192392"/>
            <a:ext cx="895404" cy="504619"/>
          </a:xfrm>
          <a:custGeom>
            <a:avLst/>
            <a:gdLst/>
            <a:ahLst/>
            <a:cxnLst>
              <a:cxn ang="0">
                <a:pos x="437" y="625"/>
              </a:cxn>
              <a:cxn ang="0">
                <a:pos x="474" y="635"/>
              </a:cxn>
              <a:cxn ang="0">
                <a:pos x="524" y="641"/>
              </a:cxn>
              <a:cxn ang="0">
                <a:pos x="555" y="636"/>
              </a:cxn>
              <a:cxn ang="0">
                <a:pos x="628" y="619"/>
              </a:cxn>
              <a:cxn ang="0">
                <a:pos x="688" y="594"/>
              </a:cxn>
              <a:cxn ang="0">
                <a:pos x="732" y="559"/>
              </a:cxn>
              <a:cxn ang="0">
                <a:pos x="800" y="489"/>
              </a:cxn>
              <a:cxn ang="0">
                <a:pos x="936" y="209"/>
              </a:cxn>
              <a:cxn ang="0">
                <a:pos x="878" y="212"/>
              </a:cxn>
              <a:cxn ang="0">
                <a:pos x="789" y="226"/>
              </a:cxn>
              <a:cxn ang="0">
                <a:pos x="747" y="238"/>
              </a:cxn>
              <a:cxn ang="0">
                <a:pos x="690" y="258"/>
              </a:cxn>
              <a:cxn ang="0">
                <a:pos x="623" y="298"/>
              </a:cxn>
              <a:cxn ang="0">
                <a:pos x="606" y="313"/>
              </a:cxn>
              <a:cxn ang="0">
                <a:pos x="573" y="344"/>
              </a:cxn>
              <a:cxn ang="0">
                <a:pos x="554" y="349"/>
              </a:cxn>
              <a:cxn ang="0">
                <a:pos x="533" y="211"/>
              </a:cxn>
              <a:cxn ang="0">
                <a:pos x="523" y="167"/>
              </a:cxn>
              <a:cxn ang="0">
                <a:pos x="484" y="69"/>
              </a:cxn>
              <a:cxn ang="0">
                <a:pos x="436" y="3"/>
              </a:cxn>
              <a:cxn ang="0">
                <a:pos x="408" y="28"/>
              </a:cxn>
              <a:cxn ang="0">
                <a:pos x="371" y="82"/>
              </a:cxn>
              <a:cxn ang="0">
                <a:pos x="355" y="125"/>
              </a:cxn>
              <a:cxn ang="0">
                <a:pos x="329" y="195"/>
              </a:cxn>
              <a:cxn ang="0">
                <a:pos x="311" y="269"/>
              </a:cxn>
              <a:cxn ang="0">
                <a:pos x="300" y="323"/>
              </a:cxn>
              <a:cxn ang="0">
                <a:pos x="287" y="349"/>
              </a:cxn>
              <a:cxn ang="0">
                <a:pos x="268" y="313"/>
              </a:cxn>
              <a:cxn ang="0">
                <a:pos x="240" y="265"/>
              </a:cxn>
              <a:cxn ang="0">
                <a:pos x="218" y="243"/>
              </a:cxn>
              <a:cxn ang="0">
                <a:pos x="168" y="203"/>
              </a:cxn>
              <a:cxn ang="0">
                <a:pos x="109" y="170"/>
              </a:cxn>
              <a:cxn ang="0">
                <a:pos x="0" y="277"/>
              </a:cxn>
              <a:cxn ang="0">
                <a:pos x="7" y="339"/>
              </a:cxn>
              <a:cxn ang="0">
                <a:pos x="29" y="430"/>
              </a:cxn>
              <a:cxn ang="0">
                <a:pos x="53" y="475"/>
              </a:cxn>
              <a:cxn ang="0">
                <a:pos x="107" y="543"/>
              </a:cxn>
              <a:cxn ang="0">
                <a:pos x="189" y="609"/>
              </a:cxn>
              <a:cxn ang="0">
                <a:pos x="199" y="611"/>
              </a:cxn>
              <a:cxn ang="0">
                <a:pos x="227" y="615"/>
              </a:cxn>
              <a:cxn ang="0">
                <a:pos x="266" y="621"/>
              </a:cxn>
              <a:cxn ang="0">
                <a:pos x="311" y="624"/>
              </a:cxn>
              <a:cxn ang="0">
                <a:pos x="358" y="620"/>
              </a:cxn>
              <a:cxn ang="0">
                <a:pos x="378" y="615"/>
              </a:cxn>
              <a:cxn ang="0">
                <a:pos x="397" y="613"/>
              </a:cxn>
              <a:cxn ang="0">
                <a:pos x="427" y="621"/>
              </a:cxn>
            </a:cxnLst>
            <a:rect l="0" t="0" r="r" b="b"/>
            <a:pathLst>
              <a:path w="940" h="641">
                <a:moveTo>
                  <a:pt x="427" y="621"/>
                </a:moveTo>
                <a:lnTo>
                  <a:pt x="430" y="622"/>
                </a:lnTo>
                <a:lnTo>
                  <a:pt x="437" y="625"/>
                </a:lnTo>
                <a:lnTo>
                  <a:pt x="446" y="628"/>
                </a:lnTo>
                <a:lnTo>
                  <a:pt x="459" y="632"/>
                </a:lnTo>
                <a:lnTo>
                  <a:pt x="474" y="635"/>
                </a:lnTo>
                <a:lnTo>
                  <a:pt x="490" y="639"/>
                </a:lnTo>
                <a:lnTo>
                  <a:pt x="507" y="641"/>
                </a:lnTo>
                <a:lnTo>
                  <a:pt x="524" y="641"/>
                </a:lnTo>
                <a:lnTo>
                  <a:pt x="528" y="641"/>
                </a:lnTo>
                <a:lnTo>
                  <a:pt x="539" y="640"/>
                </a:lnTo>
                <a:lnTo>
                  <a:pt x="555" y="636"/>
                </a:lnTo>
                <a:lnTo>
                  <a:pt x="577" y="633"/>
                </a:lnTo>
                <a:lnTo>
                  <a:pt x="601" y="627"/>
                </a:lnTo>
                <a:lnTo>
                  <a:pt x="628" y="619"/>
                </a:lnTo>
                <a:lnTo>
                  <a:pt x="657" y="609"/>
                </a:lnTo>
                <a:lnTo>
                  <a:pt x="684" y="596"/>
                </a:lnTo>
                <a:lnTo>
                  <a:pt x="688" y="594"/>
                </a:lnTo>
                <a:lnTo>
                  <a:pt x="698" y="587"/>
                </a:lnTo>
                <a:lnTo>
                  <a:pt x="712" y="575"/>
                </a:lnTo>
                <a:lnTo>
                  <a:pt x="732" y="559"/>
                </a:lnTo>
                <a:lnTo>
                  <a:pt x="752" y="539"/>
                </a:lnTo>
                <a:lnTo>
                  <a:pt x="776" y="515"/>
                </a:lnTo>
                <a:lnTo>
                  <a:pt x="800" y="489"/>
                </a:lnTo>
                <a:lnTo>
                  <a:pt x="822" y="458"/>
                </a:lnTo>
                <a:lnTo>
                  <a:pt x="940" y="209"/>
                </a:lnTo>
                <a:lnTo>
                  <a:pt x="936" y="209"/>
                </a:lnTo>
                <a:lnTo>
                  <a:pt x="923" y="210"/>
                </a:lnTo>
                <a:lnTo>
                  <a:pt x="903" y="211"/>
                </a:lnTo>
                <a:lnTo>
                  <a:pt x="878" y="212"/>
                </a:lnTo>
                <a:lnTo>
                  <a:pt x="849" y="216"/>
                </a:lnTo>
                <a:lnTo>
                  <a:pt x="819" y="220"/>
                </a:lnTo>
                <a:lnTo>
                  <a:pt x="789" y="226"/>
                </a:lnTo>
                <a:lnTo>
                  <a:pt x="761" y="234"/>
                </a:lnTo>
                <a:lnTo>
                  <a:pt x="757" y="235"/>
                </a:lnTo>
                <a:lnTo>
                  <a:pt x="747" y="238"/>
                </a:lnTo>
                <a:lnTo>
                  <a:pt x="732" y="242"/>
                </a:lnTo>
                <a:lnTo>
                  <a:pt x="712" y="249"/>
                </a:lnTo>
                <a:lnTo>
                  <a:pt x="690" y="258"/>
                </a:lnTo>
                <a:lnTo>
                  <a:pt x="667" y="269"/>
                </a:lnTo>
                <a:lnTo>
                  <a:pt x="645" y="283"/>
                </a:lnTo>
                <a:lnTo>
                  <a:pt x="623" y="298"/>
                </a:lnTo>
                <a:lnTo>
                  <a:pt x="621" y="300"/>
                </a:lnTo>
                <a:lnTo>
                  <a:pt x="615" y="304"/>
                </a:lnTo>
                <a:lnTo>
                  <a:pt x="606" y="313"/>
                </a:lnTo>
                <a:lnTo>
                  <a:pt x="596" y="323"/>
                </a:lnTo>
                <a:lnTo>
                  <a:pt x="584" y="333"/>
                </a:lnTo>
                <a:lnTo>
                  <a:pt x="573" y="344"/>
                </a:lnTo>
                <a:lnTo>
                  <a:pt x="563" y="354"/>
                </a:lnTo>
                <a:lnTo>
                  <a:pt x="555" y="362"/>
                </a:lnTo>
                <a:lnTo>
                  <a:pt x="554" y="349"/>
                </a:lnTo>
                <a:lnTo>
                  <a:pt x="551" y="314"/>
                </a:lnTo>
                <a:lnTo>
                  <a:pt x="544" y="265"/>
                </a:lnTo>
                <a:lnTo>
                  <a:pt x="533" y="211"/>
                </a:lnTo>
                <a:lnTo>
                  <a:pt x="532" y="205"/>
                </a:lnTo>
                <a:lnTo>
                  <a:pt x="529" y="190"/>
                </a:lnTo>
                <a:lnTo>
                  <a:pt x="523" y="167"/>
                </a:lnTo>
                <a:lnTo>
                  <a:pt x="514" y="139"/>
                </a:lnTo>
                <a:lnTo>
                  <a:pt x="500" y="105"/>
                </a:lnTo>
                <a:lnTo>
                  <a:pt x="484" y="69"/>
                </a:lnTo>
                <a:lnTo>
                  <a:pt x="463" y="34"/>
                </a:lnTo>
                <a:lnTo>
                  <a:pt x="438" y="0"/>
                </a:lnTo>
                <a:lnTo>
                  <a:pt x="436" y="3"/>
                </a:lnTo>
                <a:lnTo>
                  <a:pt x="429" y="7"/>
                </a:lnTo>
                <a:lnTo>
                  <a:pt x="419" y="17"/>
                </a:lnTo>
                <a:lnTo>
                  <a:pt x="408" y="28"/>
                </a:lnTo>
                <a:lnTo>
                  <a:pt x="395" y="43"/>
                </a:lnTo>
                <a:lnTo>
                  <a:pt x="383" y="61"/>
                </a:lnTo>
                <a:lnTo>
                  <a:pt x="371" y="82"/>
                </a:lnTo>
                <a:lnTo>
                  <a:pt x="362" y="106"/>
                </a:lnTo>
                <a:lnTo>
                  <a:pt x="359" y="111"/>
                </a:lnTo>
                <a:lnTo>
                  <a:pt x="355" y="125"/>
                </a:lnTo>
                <a:lnTo>
                  <a:pt x="347" y="144"/>
                </a:lnTo>
                <a:lnTo>
                  <a:pt x="339" y="169"/>
                </a:lnTo>
                <a:lnTo>
                  <a:pt x="329" y="195"/>
                </a:lnTo>
                <a:lnTo>
                  <a:pt x="321" y="222"/>
                </a:lnTo>
                <a:lnTo>
                  <a:pt x="315" y="247"/>
                </a:lnTo>
                <a:lnTo>
                  <a:pt x="311" y="269"/>
                </a:lnTo>
                <a:lnTo>
                  <a:pt x="309" y="277"/>
                </a:lnTo>
                <a:lnTo>
                  <a:pt x="304" y="298"/>
                </a:lnTo>
                <a:lnTo>
                  <a:pt x="300" y="323"/>
                </a:lnTo>
                <a:lnTo>
                  <a:pt x="297" y="346"/>
                </a:lnTo>
                <a:lnTo>
                  <a:pt x="288" y="353"/>
                </a:lnTo>
                <a:lnTo>
                  <a:pt x="287" y="349"/>
                </a:lnTo>
                <a:lnTo>
                  <a:pt x="282" y="341"/>
                </a:lnTo>
                <a:lnTo>
                  <a:pt x="275" y="329"/>
                </a:lnTo>
                <a:lnTo>
                  <a:pt x="268" y="313"/>
                </a:lnTo>
                <a:lnTo>
                  <a:pt x="259" y="296"/>
                </a:lnTo>
                <a:lnTo>
                  <a:pt x="249" y="280"/>
                </a:lnTo>
                <a:lnTo>
                  <a:pt x="240" y="265"/>
                </a:lnTo>
                <a:lnTo>
                  <a:pt x="230" y="254"/>
                </a:lnTo>
                <a:lnTo>
                  <a:pt x="227" y="250"/>
                </a:lnTo>
                <a:lnTo>
                  <a:pt x="218" y="243"/>
                </a:lnTo>
                <a:lnTo>
                  <a:pt x="205" y="232"/>
                </a:lnTo>
                <a:lnTo>
                  <a:pt x="188" y="218"/>
                </a:lnTo>
                <a:lnTo>
                  <a:pt x="168" y="203"/>
                </a:lnTo>
                <a:lnTo>
                  <a:pt x="149" y="189"/>
                </a:lnTo>
                <a:lnTo>
                  <a:pt x="128" y="178"/>
                </a:lnTo>
                <a:lnTo>
                  <a:pt x="109" y="170"/>
                </a:lnTo>
                <a:lnTo>
                  <a:pt x="9" y="148"/>
                </a:lnTo>
                <a:lnTo>
                  <a:pt x="0" y="272"/>
                </a:lnTo>
                <a:lnTo>
                  <a:pt x="0" y="277"/>
                </a:lnTo>
                <a:lnTo>
                  <a:pt x="1" y="292"/>
                </a:lnTo>
                <a:lnTo>
                  <a:pt x="3" y="313"/>
                </a:lnTo>
                <a:lnTo>
                  <a:pt x="7" y="339"/>
                </a:lnTo>
                <a:lnTo>
                  <a:pt x="11" y="368"/>
                </a:lnTo>
                <a:lnTo>
                  <a:pt x="18" y="399"/>
                </a:lnTo>
                <a:lnTo>
                  <a:pt x="29" y="430"/>
                </a:lnTo>
                <a:lnTo>
                  <a:pt x="41" y="458"/>
                </a:lnTo>
                <a:lnTo>
                  <a:pt x="45" y="462"/>
                </a:lnTo>
                <a:lnTo>
                  <a:pt x="53" y="475"/>
                </a:lnTo>
                <a:lnTo>
                  <a:pt x="67" y="495"/>
                </a:lnTo>
                <a:lnTo>
                  <a:pt x="85" y="518"/>
                </a:lnTo>
                <a:lnTo>
                  <a:pt x="107" y="543"/>
                </a:lnTo>
                <a:lnTo>
                  <a:pt x="132" y="567"/>
                </a:lnTo>
                <a:lnTo>
                  <a:pt x="160" y="590"/>
                </a:lnTo>
                <a:lnTo>
                  <a:pt x="189" y="609"/>
                </a:lnTo>
                <a:lnTo>
                  <a:pt x="190" y="609"/>
                </a:lnTo>
                <a:lnTo>
                  <a:pt x="194" y="610"/>
                </a:lnTo>
                <a:lnTo>
                  <a:pt x="199" y="611"/>
                </a:lnTo>
                <a:lnTo>
                  <a:pt x="206" y="612"/>
                </a:lnTo>
                <a:lnTo>
                  <a:pt x="215" y="614"/>
                </a:lnTo>
                <a:lnTo>
                  <a:pt x="227" y="615"/>
                </a:lnTo>
                <a:lnTo>
                  <a:pt x="238" y="618"/>
                </a:lnTo>
                <a:lnTo>
                  <a:pt x="252" y="619"/>
                </a:lnTo>
                <a:lnTo>
                  <a:pt x="266" y="621"/>
                </a:lnTo>
                <a:lnTo>
                  <a:pt x="280" y="622"/>
                </a:lnTo>
                <a:lnTo>
                  <a:pt x="296" y="622"/>
                </a:lnTo>
                <a:lnTo>
                  <a:pt x="311" y="624"/>
                </a:lnTo>
                <a:lnTo>
                  <a:pt x="327" y="622"/>
                </a:lnTo>
                <a:lnTo>
                  <a:pt x="343" y="622"/>
                </a:lnTo>
                <a:lnTo>
                  <a:pt x="358" y="620"/>
                </a:lnTo>
                <a:lnTo>
                  <a:pt x="373" y="618"/>
                </a:lnTo>
                <a:lnTo>
                  <a:pt x="374" y="618"/>
                </a:lnTo>
                <a:lnTo>
                  <a:pt x="378" y="615"/>
                </a:lnTo>
                <a:lnTo>
                  <a:pt x="383" y="614"/>
                </a:lnTo>
                <a:lnTo>
                  <a:pt x="389" y="613"/>
                </a:lnTo>
                <a:lnTo>
                  <a:pt x="397" y="613"/>
                </a:lnTo>
                <a:lnTo>
                  <a:pt x="407" y="614"/>
                </a:lnTo>
                <a:lnTo>
                  <a:pt x="417" y="617"/>
                </a:lnTo>
                <a:lnTo>
                  <a:pt x="427" y="621"/>
                </a:lnTo>
                <a:close/>
              </a:path>
            </a:pathLst>
          </a:custGeom>
          <a:solidFill>
            <a:srgbClr val="000000"/>
          </a:solidFill>
          <a:ln w="9525">
            <a:noFill/>
            <a:round/>
            <a:headEnd/>
            <a:tailEnd/>
          </a:ln>
        </p:spPr>
        <p:txBody>
          <a:bodyPr/>
          <a:lstStyle/>
          <a:p>
            <a:endParaRPr lang="fr-FR"/>
          </a:p>
        </p:txBody>
      </p:sp>
      <p:sp>
        <p:nvSpPr>
          <p:cNvPr id="41" name="Freeform 149"/>
          <p:cNvSpPr>
            <a:spLocks/>
          </p:cNvSpPr>
          <p:nvPr/>
        </p:nvSpPr>
        <p:spPr bwMode="auto">
          <a:xfrm>
            <a:off x="6514129" y="1124744"/>
            <a:ext cx="212893" cy="239511"/>
          </a:xfrm>
          <a:custGeom>
            <a:avLst/>
            <a:gdLst/>
            <a:ahLst/>
            <a:cxnLst>
              <a:cxn ang="0">
                <a:pos x="223" y="304"/>
              </a:cxn>
              <a:cxn ang="0">
                <a:pos x="219" y="192"/>
              </a:cxn>
              <a:cxn ang="0">
                <a:pos x="219" y="189"/>
              </a:cxn>
              <a:cxn ang="0">
                <a:pos x="218" y="179"/>
              </a:cxn>
              <a:cxn ang="0">
                <a:pos x="216" y="165"/>
              </a:cxn>
              <a:cxn ang="0">
                <a:pos x="213" y="146"/>
              </a:cxn>
              <a:cxn ang="0">
                <a:pos x="208" y="127"/>
              </a:cxn>
              <a:cxn ang="0">
                <a:pos x="201" y="105"/>
              </a:cxn>
              <a:cxn ang="0">
                <a:pos x="191" y="85"/>
              </a:cxn>
              <a:cxn ang="0">
                <a:pos x="178" y="67"/>
              </a:cxn>
              <a:cxn ang="0">
                <a:pos x="177" y="65"/>
              </a:cxn>
              <a:cxn ang="0">
                <a:pos x="171" y="60"/>
              </a:cxn>
              <a:cxn ang="0">
                <a:pos x="163" y="53"/>
              </a:cxn>
              <a:cxn ang="0">
                <a:pos x="153" y="44"/>
              </a:cxn>
              <a:cxn ang="0">
                <a:pos x="138" y="35"/>
              </a:cxn>
              <a:cxn ang="0">
                <a:pos x="122" y="25"/>
              </a:cxn>
              <a:cxn ang="0">
                <a:pos x="101" y="16"/>
              </a:cxn>
              <a:cxn ang="0">
                <a:pos x="79" y="9"/>
              </a:cxn>
              <a:cxn ang="0">
                <a:pos x="9" y="0"/>
              </a:cxn>
              <a:cxn ang="0">
                <a:pos x="2" y="90"/>
              </a:cxn>
              <a:cxn ang="0">
                <a:pos x="0" y="100"/>
              </a:cxn>
              <a:cxn ang="0">
                <a:pos x="2" y="126"/>
              </a:cxn>
              <a:cxn ang="0">
                <a:pos x="7" y="158"/>
              </a:cxn>
              <a:cxn ang="0">
                <a:pos x="21" y="189"/>
              </a:cxn>
              <a:cxn ang="0">
                <a:pos x="24" y="190"/>
              </a:cxn>
              <a:cxn ang="0">
                <a:pos x="28" y="195"/>
              </a:cxn>
              <a:cxn ang="0">
                <a:pos x="36" y="202"/>
              </a:cxn>
              <a:cxn ang="0">
                <a:pos x="48" y="211"/>
              </a:cxn>
              <a:cxn ang="0">
                <a:pos x="62" y="221"/>
              </a:cxn>
              <a:cxn ang="0">
                <a:pos x="78" y="233"/>
              </a:cxn>
              <a:cxn ang="0">
                <a:pos x="96" y="244"/>
              </a:cxn>
              <a:cxn ang="0">
                <a:pos x="117" y="256"/>
              </a:cxn>
              <a:cxn ang="0">
                <a:pos x="119" y="257"/>
              </a:cxn>
              <a:cxn ang="0">
                <a:pos x="127" y="260"/>
              </a:cxn>
              <a:cxn ang="0">
                <a:pos x="139" y="266"/>
              </a:cxn>
              <a:cxn ang="0">
                <a:pos x="153" y="273"/>
              </a:cxn>
              <a:cxn ang="0">
                <a:pos x="170" y="280"/>
              </a:cxn>
              <a:cxn ang="0">
                <a:pos x="187" y="288"/>
              </a:cxn>
              <a:cxn ang="0">
                <a:pos x="206" y="296"/>
              </a:cxn>
              <a:cxn ang="0">
                <a:pos x="223" y="304"/>
              </a:cxn>
            </a:cxnLst>
            <a:rect l="0" t="0" r="r" b="b"/>
            <a:pathLst>
              <a:path w="223" h="304">
                <a:moveTo>
                  <a:pt x="223" y="304"/>
                </a:moveTo>
                <a:lnTo>
                  <a:pt x="219" y="192"/>
                </a:lnTo>
                <a:lnTo>
                  <a:pt x="219" y="189"/>
                </a:lnTo>
                <a:lnTo>
                  <a:pt x="218" y="179"/>
                </a:lnTo>
                <a:lnTo>
                  <a:pt x="216" y="165"/>
                </a:lnTo>
                <a:lnTo>
                  <a:pt x="213" y="146"/>
                </a:lnTo>
                <a:lnTo>
                  <a:pt x="208" y="127"/>
                </a:lnTo>
                <a:lnTo>
                  <a:pt x="201" y="105"/>
                </a:lnTo>
                <a:lnTo>
                  <a:pt x="191" y="85"/>
                </a:lnTo>
                <a:lnTo>
                  <a:pt x="178" y="67"/>
                </a:lnTo>
                <a:lnTo>
                  <a:pt x="177" y="65"/>
                </a:lnTo>
                <a:lnTo>
                  <a:pt x="171" y="60"/>
                </a:lnTo>
                <a:lnTo>
                  <a:pt x="163" y="53"/>
                </a:lnTo>
                <a:lnTo>
                  <a:pt x="153" y="44"/>
                </a:lnTo>
                <a:lnTo>
                  <a:pt x="138" y="35"/>
                </a:lnTo>
                <a:lnTo>
                  <a:pt x="122" y="25"/>
                </a:lnTo>
                <a:lnTo>
                  <a:pt x="101" y="16"/>
                </a:lnTo>
                <a:lnTo>
                  <a:pt x="79" y="9"/>
                </a:lnTo>
                <a:lnTo>
                  <a:pt x="9" y="0"/>
                </a:lnTo>
                <a:lnTo>
                  <a:pt x="2" y="90"/>
                </a:lnTo>
                <a:lnTo>
                  <a:pt x="0" y="100"/>
                </a:lnTo>
                <a:lnTo>
                  <a:pt x="2" y="126"/>
                </a:lnTo>
                <a:lnTo>
                  <a:pt x="7" y="158"/>
                </a:lnTo>
                <a:lnTo>
                  <a:pt x="21" y="189"/>
                </a:lnTo>
                <a:lnTo>
                  <a:pt x="24" y="190"/>
                </a:lnTo>
                <a:lnTo>
                  <a:pt x="28" y="195"/>
                </a:lnTo>
                <a:lnTo>
                  <a:pt x="36" y="202"/>
                </a:lnTo>
                <a:lnTo>
                  <a:pt x="48" y="211"/>
                </a:lnTo>
                <a:lnTo>
                  <a:pt x="62" y="221"/>
                </a:lnTo>
                <a:lnTo>
                  <a:pt x="78" y="233"/>
                </a:lnTo>
                <a:lnTo>
                  <a:pt x="96" y="244"/>
                </a:lnTo>
                <a:lnTo>
                  <a:pt x="117" y="256"/>
                </a:lnTo>
                <a:lnTo>
                  <a:pt x="119" y="257"/>
                </a:lnTo>
                <a:lnTo>
                  <a:pt x="127" y="260"/>
                </a:lnTo>
                <a:lnTo>
                  <a:pt x="139" y="266"/>
                </a:lnTo>
                <a:lnTo>
                  <a:pt x="153" y="273"/>
                </a:lnTo>
                <a:lnTo>
                  <a:pt x="170" y="280"/>
                </a:lnTo>
                <a:lnTo>
                  <a:pt x="187" y="288"/>
                </a:lnTo>
                <a:lnTo>
                  <a:pt x="206" y="296"/>
                </a:lnTo>
                <a:lnTo>
                  <a:pt x="223" y="304"/>
                </a:lnTo>
                <a:close/>
              </a:path>
            </a:pathLst>
          </a:custGeom>
          <a:solidFill>
            <a:srgbClr val="000000"/>
          </a:solidFill>
          <a:ln w="9525">
            <a:noFill/>
            <a:round/>
            <a:headEnd/>
            <a:tailEnd/>
          </a:ln>
        </p:spPr>
        <p:txBody>
          <a:bodyPr/>
          <a:lstStyle/>
          <a:p>
            <a:endParaRPr lang="fr-FR"/>
          </a:p>
        </p:txBody>
      </p:sp>
      <p:sp>
        <p:nvSpPr>
          <p:cNvPr id="42" name="Freeform 150"/>
          <p:cNvSpPr>
            <a:spLocks/>
          </p:cNvSpPr>
          <p:nvPr/>
        </p:nvSpPr>
        <p:spPr bwMode="auto">
          <a:xfrm>
            <a:off x="6981659" y="1135714"/>
            <a:ext cx="210806" cy="237683"/>
          </a:xfrm>
          <a:custGeom>
            <a:avLst/>
            <a:gdLst/>
            <a:ahLst/>
            <a:cxnLst>
              <a:cxn ang="0">
                <a:pos x="4" y="303"/>
              </a:cxn>
              <a:cxn ang="0">
                <a:pos x="7" y="303"/>
              </a:cxn>
              <a:cxn ang="0">
                <a:pos x="18" y="302"/>
              </a:cxn>
              <a:cxn ang="0">
                <a:pos x="31" y="300"/>
              </a:cxn>
              <a:cxn ang="0">
                <a:pos x="50" y="298"/>
              </a:cxn>
              <a:cxn ang="0">
                <a:pos x="69" y="294"/>
              </a:cxn>
              <a:cxn ang="0">
                <a:pos x="89" y="287"/>
              </a:cxn>
              <a:cxn ang="0">
                <a:pos x="107" y="277"/>
              </a:cxn>
              <a:cxn ang="0">
                <a:pos x="122" y="265"/>
              </a:cxn>
              <a:cxn ang="0">
                <a:pos x="125" y="262"/>
              </a:cxn>
              <a:cxn ang="0">
                <a:pos x="129" y="256"/>
              </a:cxn>
              <a:cxn ang="0">
                <a:pos x="137" y="245"/>
              </a:cxn>
              <a:cxn ang="0">
                <a:pos x="147" y="230"/>
              </a:cxn>
              <a:cxn ang="0">
                <a:pos x="157" y="213"/>
              </a:cxn>
              <a:cxn ang="0">
                <a:pos x="167" y="193"/>
              </a:cxn>
              <a:cxn ang="0">
                <a:pos x="178" y="170"/>
              </a:cxn>
              <a:cxn ang="0">
                <a:pos x="186" y="146"/>
              </a:cxn>
              <a:cxn ang="0">
                <a:pos x="187" y="141"/>
              </a:cxn>
              <a:cxn ang="0">
                <a:pos x="192" y="128"/>
              </a:cxn>
              <a:cxn ang="0">
                <a:pos x="197" y="109"/>
              </a:cxn>
              <a:cxn ang="0">
                <a:pos x="205" y="86"/>
              </a:cxn>
              <a:cxn ang="0">
                <a:pos x="212" y="62"/>
              </a:cxn>
              <a:cxn ang="0">
                <a:pos x="218" y="38"/>
              </a:cxn>
              <a:cxn ang="0">
                <a:pos x="223" y="17"/>
              </a:cxn>
              <a:cxn ang="0">
                <a:pos x="224" y="2"/>
              </a:cxn>
              <a:cxn ang="0">
                <a:pos x="222" y="2"/>
              </a:cxn>
              <a:cxn ang="0">
                <a:pos x="215" y="1"/>
              </a:cxn>
              <a:cxn ang="0">
                <a:pos x="203" y="0"/>
              </a:cxn>
              <a:cxn ang="0">
                <a:pos x="189" y="0"/>
              </a:cxn>
              <a:cxn ang="0">
                <a:pos x="174" y="0"/>
              </a:cxn>
              <a:cxn ang="0">
                <a:pos x="157" y="2"/>
              </a:cxn>
              <a:cxn ang="0">
                <a:pos x="140" y="6"/>
              </a:cxn>
              <a:cxn ang="0">
                <a:pos x="122" y="11"/>
              </a:cxn>
              <a:cxn ang="0">
                <a:pos x="119" y="12"/>
              </a:cxn>
              <a:cxn ang="0">
                <a:pos x="112" y="17"/>
              </a:cxn>
              <a:cxn ang="0">
                <a:pos x="99" y="24"/>
              </a:cxn>
              <a:cxn ang="0">
                <a:pos x="87" y="32"/>
              </a:cxn>
              <a:cxn ang="0">
                <a:pos x="72" y="42"/>
              </a:cxn>
              <a:cxn ang="0">
                <a:pos x="57" y="55"/>
              </a:cxn>
              <a:cxn ang="0">
                <a:pos x="45" y="68"/>
              </a:cxn>
              <a:cxn ang="0">
                <a:pos x="36" y="82"/>
              </a:cxn>
              <a:cxn ang="0">
                <a:pos x="35" y="84"/>
              </a:cxn>
              <a:cxn ang="0">
                <a:pos x="30" y="92"/>
              </a:cxn>
              <a:cxn ang="0">
                <a:pos x="23" y="103"/>
              </a:cxn>
              <a:cxn ang="0">
                <a:pos x="16" y="120"/>
              </a:cxn>
              <a:cxn ang="0">
                <a:pos x="10" y="139"/>
              </a:cxn>
              <a:cxn ang="0">
                <a:pos x="5" y="163"/>
              </a:cxn>
              <a:cxn ang="0">
                <a:pos x="0" y="190"/>
              </a:cxn>
              <a:cxn ang="0">
                <a:pos x="0" y="220"/>
              </a:cxn>
              <a:cxn ang="0">
                <a:pos x="4" y="303"/>
              </a:cxn>
            </a:cxnLst>
            <a:rect l="0" t="0" r="r" b="b"/>
            <a:pathLst>
              <a:path w="224" h="303">
                <a:moveTo>
                  <a:pt x="4" y="303"/>
                </a:moveTo>
                <a:lnTo>
                  <a:pt x="7" y="303"/>
                </a:lnTo>
                <a:lnTo>
                  <a:pt x="18" y="302"/>
                </a:lnTo>
                <a:lnTo>
                  <a:pt x="31" y="300"/>
                </a:lnTo>
                <a:lnTo>
                  <a:pt x="50" y="298"/>
                </a:lnTo>
                <a:lnTo>
                  <a:pt x="69" y="294"/>
                </a:lnTo>
                <a:lnTo>
                  <a:pt x="89" y="287"/>
                </a:lnTo>
                <a:lnTo>
                  <a:pt x="107" y="277"/>
                </a:lnTo>
                <a:lnTo>
                  <a:pt x="122" y="265"/>
                </a:lnTo>
                <a:lnTo>
                  <a:pt x="125" y="262"/>
                </a:lnTo>
                <a:lnTo>
                  <a:pt x="129" y="256"/>
                </a:lnTo>
                <a:lnTo>
                  <a:pt x="137" y="245"/>
                </a:lnTo>
                <a:lnTo>
                  <a:pt x="147" y="230"/>
                </a:lnTo>
                <a:lnTo>
                  <a:pt x="157" y="213"/>
                </a:lnTo>
                <a:lnTo>
                  <a:pt x="167" y="193"/>
                </a:lnTo>
                <a:lnTo>
                  <a:pt x="178" y="170"/>
                </a:lnTo>
                <a:lnTo>
                  <a:pt x="186" y="146"/>
                </a:lnTo>
                <a:lnTo>
                  <a:pt x="187" y="141"/>
                </a:lnTo>
                <a:lnTo>
                  <a:pt x="192" y="128"/>
                </a:lnTo>
                <a:lnTo>
                  <a:pt x="197" y="109"/>
                </a:lnTo>
                <a:lnTo>
                  <a:pt x="205" y="86"/>
                </a:lnTo>
                <a:lnTo>
                  <a:pt x="212" y="62"/>
                </a:lnTo>
                <a:lnTo>
                  <a:pt x="218" y="38"/>
                </a:lnTo>
                <a:lnTo>
                  <a:pt x="223" y="17"/>
                </a:lnTo>
                <a:lnTo>
                  <a:pt x="224" y="2"/>
                </a:lnTo>
                <a:lnTo>
                  <a:pt x="222" y="2"/>
                </a:lnTo>
                <a:lnTo>
                  <a:pt x="215" y="1"/>
                </a:lnTo>
                <a:lnTo>
                  <a:pt x="203" y="0"/>
                </a:lnTo>
                <a:lnTo>
                  <a:pt x="189" y="0"/>
                </a:lnTo>
                <a:lnTo>
                  <a:pt x="174" y="0"/>
                </a:lnTo>
                <a:lnTo>
                  <a:pt x="157" y="2"/>
                </a:lnTo>
                <a:lnTo>
                  <a:pt x="140" y="6"/>
                </a:lnTo>
                <a:lnTo>
                  <a:pt x="122" y="11"/>
                </a:lnTo>
                <a:lnTo>
                  <a:pt x="119" y="12"/>
                </a:lnTo>
                <a:lnTo>
                  <a:pt x="112" y="17"/>
                </a:lnTo>
                <a:lnTo>
                  <a:pt x="99" y="24"/>
                </a:lnTo>
                <a:lnTo>
                  <a:pt x="87" y="32"/>
                </a:lnTo>
                <a:lnTo>
                  <a:pt x="72" y="42"/>
                </a:lnTo>
                <a:lnTo>
                  <a:pt x="57" y="55"/>
                </a:lnTo>
                <a:lnTo>
                  <a:pt x="45" y="68"/>
                </a:lnTo>
                <a:lnTo>
                  <a:pt x="36" y="82"/>
                </a:lnTo>
                <a:lnTo>
                  <a:pt x="35" y="84"/>
                </a:lnTo>
                <a:lnTo>
                  <a:pt x="30" y="92"/>
                </a:lnTo>
                <a:lnTo>
                  <a:pt x="23" y="103"/>
                </a:lnTo>
                <a:lnTo>
                  <a:pt x="16" y="120"/>
                </a:lnTo>
                <a:lnTo>
                  <a:pt x="10" y="139"/>
                </a:lnTo>
                <a:lnTo>
                  <a:pt x="5" y="163"/>
                </a:lnTo>
                <a:lnTo>
                  <a:pt x="0" y="190"/>
                </a:lnTo>
                <a:lnTo>
                  <a:pt x="0" y="220"/>
                </a:lnTo>
                <a:lnTo>
                  <a:pt x="4" y="303"/>
                </a:lnTo>
                <a:close/>
              </a:path>
            </a:pathLst>
          </a:custGeom>
          <a:solidFill>
            <a:srgbClr val="000000"/>
          </a:solidFill>
          <a:ln w="9525">
            <a:noFill/>
            <a:round/>
            <a:headEnd/>
            <a:tailEnd/>
          </a:ln>
        </p:spPr>
        <p:txBody>
          <a:bodyPr/>
          <a:lstStyle/>
          <a:p>
            <a:endParaRPr lang="fr-FR"/>
          </a:p>
        </p:txBody>
      </p:sp>
      <p:sp>
        <p:nvSpPr>
          <p:cNvPr id="43" name="Freeform 151"/>
          <p:cNvSpPr>
            <a:spLocks/>
          </p:cNvSpPr>
          <p:nvPr/>
        </p:nvSpPr>
        <p:spPr bwMode="auto">
          <a:xfrm>
            <a:off x="6616401" y="1607423"/>
            <a:ext cx="146103" cy="54850"/>
          </a:xfrm>
          <a:custGeom>
            <a:avLst/>
            <a:gdLst/>
            <a:ahLst/>
            <a:cxnLst>
              <a:cxn ang="0">
                <a:pos x="153" y="66"/>
              </a:cxn>
              <a:cxn ang="0">
                <a:pos x="79" y="0"/>
              </a:cxn>
              <a:cxn ang="0">
                <a:pos x="78" y="1"/>
              </a:cxn>
              <a:cxn ang="0">
                <a:pos x="73" y="5"/>
              </a:cxn>
              <a:cxn ang="0">
                <a:pos x="68" y="11"/>
              </a:cxn>
              <a:cxn ang="0">
                <a:pos x="58" y="18"/>
              </a:cxn>
              <a:cxn ang="0">
                <a:pos x="47" y="26"/>
              </a:cxn>
              <a:cxn ang="0">
                <a:pos x="33" y="33"/>
              </a:cxn>
              <a:cxn ang="0">
                <a:pos x="18" y="40"/>
              </a:cxn>
              <a:cxn ang="0">
                <a:pos x="0" y="45"/>
              </a:cxn>
              <a:cxn ang="0">
                <a:pos x="0" y="46"/>
              </a:cxn>
              <a:cxn ang="0">
                <a:pos x="2" y="47"/>
              </a:cxn>
              <a:cxn ang="0">
                <a:pos x="5" y="49"/>
              </a:cxn>
              <a:cxn ang="0">
                <a:pos x="12" y="53"/>
              </a:cxn>
              <a:cxn ang="0">
                <a:pos x="20" y="56"/>
              </a:cxn>
              <a:cxn ang="0">
                <a:pos x="33" y="60"/>
              </a:cxn>
              <a:cxn ang="0">
                <a:pos x="49" y="63"/>
              </a:cxn>
              <a:cxn ang="0">
                <a:pos x="70" y="66"/>
              </a:cxn>
              <a:cxn ang="0">
                <a:pos x="72" y="66"/>
              </a:cxn>
              <a:cxn ang="0">
                <a:pos x="79" y="68"/>
              </a:cxn>
              <a:cxn ang="0">
                <a:pos x="88" y="69"/>
              </a:cxn>
              <a:cxn ang="0">
                <a:pos x="101" y="69"/>
              </a:cxn>
              <a:cxn ang="0">
                <a:pos x="114" y="70"/>
              </a:cxn>
              <a:cxn ang="0">
                <a:pos x="128" y="70"/>
              </a:cxn>
              <a:cxn ang="0">
                <a:pos x="141" y="69"/>
              </a:cxn>
              <a:cxn ang="0">
                <a:pos x="153" y="66"/>
              </a:cxn>
            </a:cxnLst>
            <a:rect l="0" t="0" r="r" b="b"/>
            <a:pathLst>
              <a:path w="153" h="70">
                <a:moveTo>
                  <a:pt x="153" y="66"/>
                </a:moveTo>
                <a:lnTo>
                  <a:pt x="79" y="0"/>
                </a:lnTo>
                <a:lnTo>
                  <a:pt x="78" y="1"/>
                </a:lnTo>
                <a:lnTo>
                  <a:pt x="73" y="5"/>
                </a:lnTo>
                <a:lnTo>
                  <a:pt x="68" y="11"/>
                </a:lnTo>
                <a:lnTo>
                  <a:pt x="58" y="18"/>
                </a:lnTo>
                <a:lnTo>
                  <a:pt x="47" y="26"/>
                </a:lnTo>
                <a:lnTo>
                  <a:pt x="33" y="33"/>
                </a:lnTo>
                <a:lnTo>
                  <a:pt x="18" y="40"/>
                </a:lnTo>
                <a:lnTo>
                  <a:pt x="0" y="45"/>
                </a:lnTo>
                <a:lnTo>
                  <a:pt x="0" y="46"/>
                </a:lnTo>
                <a:lnTo>
                  <a:pt x="2" y="47"/>
                </a:lnTo>
                <a:lnTo>
                  <a:pt x="5" y="49"/>
                </a:lnTo>
                <a:lnTo>
                  <a:pt x="12" y="53"/>
                </a:lnTo>
                <a:lnTo>
                  <a:pt x="20" y="56"/>
                </a:lnTo>
                <a:lnTo>
                  <a:pt x="33" y="60"/>
                </a:lnTo>
                <a:lnTo>
                  <a:pt x="49" y="63"/>
                </a:lnTo>
                <a:lnTo>
                  <a:pt x="70" y="66"/>
                </a:lnTo>
                <a:lnTo>
                  <a:pt x="72" y="66"/>
                </a:lnTo>
                <a:lnTo>
                  <a:pt x="79" y="68"/>
                </a:lnTo>
                <a:lnTo>
                  <a:pt x="88" y="69"/>
                </a:lnTo>
                <a:lnTo>
                  <a:pt x="101" y="69"/>
                </a:lnTo>
                <a:lnTo>
                  <a:pt x="114" y="70"/>
                </a:lnTo>
                <a:lnTo>
                  <a:pt x="128" y="70"/>
                </a:lnTo>
                <a:lnTo>
                  <a:pt x="141" y="69"/>
                </a:lnTo>
                <a:lnTo>
                  <a:pt x="153" y="66"/>
                </a:lnTo>
                <a:close/>
              </a:path>
            </a:pathLst>
          </a:custGeom>
          <a:solidFill>
            <a:srgbClr val="21BA00"/>
          </a:solidFill>
          <a:ln w="9525">
            <a:noFill/>
            <a:round/>
            <a:headEnd/>
            <a:tailEnd/>
          </a:ln>
        </p:spPr>
        <p:txBody>
          <a:bodyPr/>
          <a:lstStyle/>
          <a:p>
            <a:endParaRPr lang="fr-FR"/>
          </a:p>
        </p:txBody>
      </p:sp>
      <p:sp>
        <p:nvSpPr>
          <p:cNvPr id="44" name="Freeform 152"/>
          <p:cNvSpPr>
            <a:spLocks/>
          </p:cNvSpPr>
          <p:nvPr/>
        </p:nvSpPr>
        <p:spPr bwMode="auto">
          <a:xfrm>
            <a:off x="6509954" y="1550744"/>
            <a:ext cx="156539" cy="69476"/>
          </a:xfrm>
          <a:custGeom>
            <a:avLst/>
            <a:gdLst/>
            <a:ahLst/>
            <a:cxnLst>
              <a:cxn ang="0">
                <a:pos x="167" y="58"/>
              </a:cxn>
              <a:cxn ang="0">
                <a:pos x="86" y="89"/>
              </a:cxn>
              <a:cxn ang="0">
                <a:pos x="84" y="88"/>
              </a:cxn>
              <a:cxn ang="0">
                <a:pos x="78" y="83"/>
              </a:cxn>
              <a:cxn ang="0">
                <a:pos x="69" y="76"/>
              </a:cxn>
              <a:cxn ang="0">
                <a:pos x="57" y="67"/>
              </a:cxn>
              <a:cxn ang="0">
                <a:pos x="45" y="55"/>
              </a:cxn>
              <a:cxn ang="0">
                <a:pos x="30" y="40"/>
              </a:cxn>
              <a:cxn ang="0">
                <a:pos x="15" y="21"/>
              </a:cxn>
              <a:cxn ang="0">
                <a:pos x="0" y="0"/>
              </a:cxn>
              <a:cxn ang="0">
                <a:pos x="147" y="15"/>
              </a:cxn>
              <a:cxn ang="0">
                <a:pos x="167" y="58"/>
              </a:cxn>
            </a:cxnLst>
            <a:rect l="0" t="0" r="r" b="b"/>
            <a:pathLst>
              <a:path w="167" h="89">
                <a:moveTo>
                  <a:pt x="167" y="58"/>
                </a:moveTo>
                <a:lnTo>
                  <a:pt x="86" y="89"/>
                </a:lnTo>
                <a:lnTo>
                  <a:pt x="84" y="88"/>
                </a:lnTo>
                <a:lnTo>
                  <a:pt x="78" y="83"/>
                </a:lnTo>
                <a:lnTo>
                  <a:pt x="69" y="76"/>
                </a:lnTo>
                <a:lnTo>
                  <a:pt x="57" y="67"/>
                </a:lnTo>
                <a:lnTo>
                  <a:pt x="45" y="55"/>
                </a:lnTo>
                <a:lnTo>
                  <a:pt x="30" y="40"/>
                </a:lnTo>
                <a:lnTo>
                  <a:pt x="15" y="21"/>
                </a:lnTo>
                <a:lnTo>
                  <a:pt x="0" y="0"/>
                </a:lnTo>
                <a:lnTo>
                  <a:pt x="147" y="15"/>
                </a:lnTo>
                <a:lnTo>
                  <a:pt x="167" y="58"/>
                </a:lnTo>
                <a:close/>
              </a:path>
            </a:pathLst>
          </a:custGeom>
          <a:solidFill>
            <a:srgbClr val="21BA00"/>
          </a:solidFill>
          <a:ln w="9525">
            <a:noFill/>
            <a:round/>
            <a:headEnd/>
            <a:tailEnd/>
          </a:ln>
        </p:spPr>
        <p:txBody>
          <a:bodyPr/>
          <a:lstStyle/>
          <a:p>
            <a:endParaRPr lang="fr-FR"/>
          </a:p>
        </p:txBody>
      </p:sp>
      <p:sp>
        <p:nvSpPr>
          <p:cNvPr id="45" name="Freeform 153"/>
          <p:cNvSpPr>
            <a:spLocks/>
          </p:cNvSpPr>
          <p:nvPr/>
        </p:nvSpPr>
        <p:spPr bwMode="auto">
          <a:xfrm>
            <a:off x="6482821" y="1464813"/>
            <a:ext cx="137754" cy="73133"/>
          </a:xfrm>
          <a:custGeom>
            <a:avLst/>
            <a:gdLst/>
            <a:ahLst/>
            <a:cxnLst>
              <a:cxn ang="0">
                <a:pos x="145" y="93"/>
              </a:cxn>
              <a:cxn ang="0">
                <a:pos x="82" y="13"/>
              </a:cxn>
              <a:cxn ang="0">
                <a:pos x="1" y="0"/>
              </a:cxn>
              <a:cxn ang="0">
                <a:pos x="0" y="7"/>
              </a:cxn>
              <a:cxn ang="0">
                <a:pos x="0" y="24"/>
              </a:cxn>
              <a:cxn ang="0">
                <a:pos x="5" y="48"/>
              </a:cxn>
              <a:cxn ang="0">
                <a:pos x="18" y="77"/>
              </a:cxn>
              <a:cxn ang="0">
                <a:pos x="145" y="93"/>
              </a:cxn>
            </a:cxnLst>
            <a:rect l="0" t="0" r="r" b="b"/>
            <a:pathLst>
              <a:path w="145" h="93">
                <a:moveTo>
                  <a:pt x="145" y="93"/>
                </a:moveTo>
                <a:lnTo>
                  <a:pt x="82" y="13"/>
                </a:lnTo>
                <a:lnTo>
                  <a:pt x="1" y="0"/>
                </a:lnTo>
                <a:lnTo>
                  <a:pt x="0" y="7"/>
                </a:lnTo>
                <a:lnTo>
                  <a:pt x="0" y="24"/>
                </a:lnTo>
                <a:lnTo>
                  <a:pt x="5" y="48"/>
                </a:lnTo>
                <a:lnTo>
                  <a:pt x="18" y="77"/>
                </a:lnTo>
                <a:lnTo>
                  <a:pt x="145" y="93"/>
                </a:lnTo>
                <a:close/>
              </a:path>
            </a:pathLst>
          </a:custGeom>
          <a:solidFill>
            <a:srgbClr val="21BA00"/>
          </a:solidFill>
          <a:ln w="9525">
            <a:noFill/>
            <a:round/>
            <a:headEnd/>
            <a:tailEnd/>
          </a:ln>
        </p:spPr>
        <p:txBody>
          <a:bodyPr/>
          <a:lstStyle/>
          <a:p>
            <a:endParaRPr lang="fr-FR"/>
          </a:p>
        </p:txBody>
      </p:sp>
      <p:sp>
        <p:nvSpPr>
          <p:cNvPr id="46" name="Freeform 154"/>
          <p:cNvSpPr>
            <a:spLocks/>
          </p:cNvSpPr>
          <p:nvPr/>
        </p:nvSpPr>
        <p:spPr bwMode="auto">
          <a:xfrm>
            <a:off x="6470298" y="1367912"/>
            <a:ext cx="64703" cy="74961"/>
          </a:xfrm>
          <a:custGeom>
            <a:avLst/>
            <a:gdLst/>
            <a:ahLst/>
            <a:cxnLst>
              <a:cxn ang="0">
                <a:pos x="70" y="95"/>
              </a:cxn>
              <a:cxn ang="0">
                <a:pos x="10" y="0"/>
              </a:cxn>
              <a:cxn ang="0">
                <a:pos x="7" y="8"/>
              </a:cxn>
              <a:cxn ang="0">
                <a:pos x="3" y="26"/>
              </a:cxn>
              <a:cxn ang="0">
                <a:pos x="0" y="53"/>
              </a:cxn>
              <a:cxn ang="0">
                <a:pos x="3" y="79"/>
              </a:cxn>
              <a:cxn ang="0">
                <a:pos x="4" y="80"/>
              </a:cxn>
              <a:cxn ang="0">
                <a:pos x="6" y="82"/>
              </a:cxn>
              <a:cxn ang="0">
                <a:pos x="11" y="85"/>
              </a:cxn>
              <a:cxn ang="0">
                <a:pos x="18" y="88"/>
              </a:cxn>
              <a:cxn ang="0">
                <a:pos x="26" y="92"/>
              </a:cxn>
              <a:cxn ang="0">
                <a:pos x="37" y="94"/>
              </a:cxn>
              <a:cxn ang="0">
                <a:pos x="52" y="95"/>
              </a:cxn>
              <a:cxn ang="0">
                <a:pos x="70" y="95"/>
              </a:cxn>
            </a:cxnLst>
            <a:rect l="0" t="0" r="r" b="b"/>
            <a:pathLst>
              <a:path w="70" h="95">
                <a:moveTo>
                  <a:pt x="70" y="95"/>
                </a:moveTo>
                <a:lnTo>
                  <a:pt x="10" y="0"/>
                </a:lnTo>
                <a:lnTo>
                  <a:pt x="7" y="8"/>
                </a:lnTo>
                <a:lnTo>
                  <a:pt x="3" y="26"/>
                </a:lnTo>
                <a:lnTo>
                  <a:pt x="0" y="53"/>
                </a:lnTo>
                <a:lnTo>
                  <a:pt x="3" y="79"/>
                </a:lnTo>
                <a:lnTo>
                  <a:pt x="4" y="80"/>
                </a:lnTo>
                <a:lnTo>
                  <a:pt x="6" y="82"/>
                </a:lnTo>
                <a:lnTo>
                  <a:pt x="11" y="85"/>
                </a:lnTo>
                <a:lnTo>
                  <a:pt x="18" y="88"/>
                </a:lnTo>
                <a:lnTo>
                  <a:pt x="26" y="92"/>
                </a:lnTo>
                <a:lnTo>
                  <a:pt x="37" y="94"/>
                </a:lnTo>
                <a:lnTo>
                  <a:pt x="52" y="95"/>
                </a:lnTo>
                <a:lnTo>
                  <a:pt x="70" y="95"/>
                </a:lnTo>
                <a:close/>
              </a:path>
            </a:pathLst>
          </a:custGeom>
          <a:solidFill>
            <a:srgbClr val="21BA00"/>
          </a:solidFill>
          <a:ln w="9525">
            <a:noFill/>
            <a:round/>
            <a:headEnd/>
            <a:tailEnd/>
          </a:ln>
        </p:spPr>
        <p:txBody>
          <a:bodyPr/>
          <a:lstStyle/>
          <a:p>
            <a:endParaRPr lang="fr-FR"/>
          </a:p>
        </p:txBody>
      </p:sp>
      <p:sp>
        <p:nvSpPr>
          <p:cNvPr id="47" name="Freeform 155"/>
          <p:cNvSpPr>
            <a:spLocks/>
          </p:cNvSpPr>
          <p:nvPr/>
        </p:nvSpPr>
        <p:spPr bwMode="auto">
          <a:xfrm>
            <a:off x="6478647" y="1325860"/>
            <a:ext cx="106447" cy="122498"/>
          </a:xfrm>
          <a:custGeom>
            <a:avLst/>
            <a:gdLst/>
            <a:ahLst/>
            <a:cxnLst>
              <a:cxn ang="0">
                <a:pos x="104" y="156"/>
              </a:cxn>
              <a:cxn ang="0">
                <a:pos x="0" y="0"/>
              </a:cxn>
              <a:cxn ang="0">
                <a:pos x="3" y="1"/>
              </a:cxn>
              <a:cxn ang="0">
                <a:pos x="13" y="4"/>
              </a:cxn>
              <a:cxn ang="0">
                <a:pos x="28" y="10"/>
              </a:cxn>
              <a:cxn ang="0">
                <a:pos x="47" y="17"/>
              </a:cxn>
              <a:cxn ang="0">
                <a:pos x="66" y="25"/>
              </a:cxn>
              <a:cxn ang="0">
                <a:pos x="84" y="34"/>
              </a:cxn>
              <a:cxn ang="0">
                <a:pos x="100" y="45"/>
              </a:cxn>
              <a:cxn ang="0">
                <a:pos x="111" y="55"/>
              </a:cxn>
              <a:cxn ang="0">
                <a:pos x="111" y="63"/>
              </a:cxn>
              <a:cxn ang="0">
                <a:pos x="110" y="84"/>
              </a:cxn>
              <a:cxn ang="0">
                <a:pos x="108" y="116"/>
              </a:cxn>
              <a:cxn ang="0">
                <a:pos x="104" y="156"/>
              </a:cxn>
            </a:cxnLst>
            <a:rect l="0" t="0" r="r" b="b"/>
            <a:pathLst>
              <a:path w="111" h="156">
                <a:moveTo>
                  <a:pt x="104" y="156"/>
                </a:moveTo>
                <a:lnTo>
                  <a:pt x="0" y="0"/>
                </a:lnTo>
                <a:lnTo>
                  <a:pt x="3" y="1"/>
                </a:lnTo>
                <a:lnTo>
                  <a:pt x="13" y="4"/>
                </a:lnTo>
                <a:lnTo>
                  <a:pt x="28" y="10"/>
                </a:lnTo>
                <a:lnTo>
                  <a:pt x="47" y="17"/>
                </a:lnTo>
                <a:lnTo>
                  <a:pt x="66" y="25"/>
                </a:lnTo>
                <a:lnTo>
                  <a:pt x="84" y="34"/>
                </a:lnTo>
                <a:lnTo>
                  <a:pt x="100" y="45"/>
                </a:lnTo>
                <a:lnTo>
                  <a:pt x="111" y="55"/>
                </a:lnTo>
                <a:lnTo>
                  <a:pt x="111" y="63"/>
                </a:lnTo>
                <a:lnTo>
                  <a:pt x="110" y="84"/>
                </a:lnTo>
                <a:lnTo>
                  <a:pt x="108" y="116"/>
                </a:lnTo>
                <a:lnTo>
                  <a:pt x="104" y="156"/>
                </a:lnTo>
                <a:close/>
              </a:path>
            </a:pathLst>
          </a:custGeom>
          <a:solidFill>
            <a:srgbClr val="21BA00"/>
          </a:solidFill>
          <a:ln w="9525">
            <a:noFill/>
            <a:round/>
            <a:headEnd/>
            <a:tailEnd/>
          </a:ln>
        </p:spPr>
        <p:txBody>
          <a:bodyPr/>
          <a:lstStyle/>
          <a:p>
            <a:endParaRPr lang="fr-FR"/>
          </a:p>
        </p:txBody>
      </p:sp>
      <p:sp>
        <p:nvSpPr>
          <p:cNvPr id="48" name="Freeform 156"/>
          <p:cNvSpPr>
            <a:spLocks/>
          </p:cNvSpPr>
          <p:nvPr/>
        </p:nvSpPr>
        <p:spPr bwMode="auto">
          <a:xfrm>
            <a:off x="6599704" y="1386195"/>
            <a:ext cx="73052" cy="144438"/>
          </a:xfrm>
          <a:custGeom>
            <a:avLst/>
            <a:gdLst/>
            <a:ahLst/>
            <a:cxnLst>
              <a:cxn ang="0">
                <a:pos x="0" y="119"/>
              </a:cxn>
              <a:cxn ang="0">
                <a:pos x="16" y="0"/>
              </a:cxn>
              <a:cxn ang="0">
                <a:pos x="17" y="1"/>
              </a:cxn>
              <a:cxn ang="0">
                <a:pos x="21" y="3"/>
              </a:cxn>
              <a:cxn ang="0">
                <a:pos x="28" y="9"/>
              </a:cxn>
              <a:cxn ang="0">
                <a:pos x="36" y="16"/>
              </a:cxn>
              <a:cxn ang="0">
                <a:pos x="46" y="25"/>
              </a:cxn>
              <a:cxn ang="0">
                <a:pos x="56" y="37"/>
              </a:cxn>
              <a:cxn ang="0">
                <a:pos x="65" y="51"/>
              </a:cxn>
              <a:cxn ang="0">
                <a:pos x="76" y="67"/>
              </a:cxn>
              <a:cxn ang="0">
                <a:pos x="47" y="182"/>
              </a:cxn>
              <a:cxn ang="0">
                <a:pos x="0" y="119"/>
              </a:cxn>
            </a:cxnLst>
            <a:rect l="0" t="0" r="r" b="b"/>
            <a:pathLst>
              <a:path w="76" h="182">
                <a:moveTo>
                  <a:pt x="0" y="119"/>
                </a:moveTo>
                <a:lnTo>
                  <a:pt x="16" y="0"/>
                </a:lnTo>
                <a:lnTo>
                  <a:pt x="17" y="1"/>
                </a:lnTo>
                <a:lnTo>
                  <a:pt x="21" y="3"/>
                </a:lnTo>
                <a:lnTo>
                  <a:pt x="28" y="9"/>
                </a:lnTo>
                <a:lnTo>
                  <a:pt x="36" y="16"/>
                </a:lnTo>
                <a:lnTo>
                  <a:pt x="46" y="25"/>
                </a:lnTo>
                <a:lnTo>
                  <a:pt x="56" y="37"/>
                </a:lnTo>
                <a:lnTo>
                  <a:pt x="65" y="51"/>
                </a:lnTo>
                <a:lnTo>
                  <a:pt x="76" y="67"/>
                </a:lnTo>
                <a:lnTo>
                  <a:pt x="47" y="182"/>
                </a:lnTo>
                <a:lnTo>
                  <a:pt x="0" y="119"/>
                </a:lnTo>
                <a:close/>
              </a:path>
            </a:pathLst>
          </a:custGeom>
          <a:solidFill>
            <a:srgbClr val="21BA00"/>
          </a:solidFill>
          <a:ln w="9525">
            <a:noFill/>
            <a:round/>
            <a:headEnd/>
            <a:tailEnd/>
          </a:ln>
        </p:spPr>
        <p:txBody>
          <a:bodyPr/>
          <a:lstStyle/>
          <a:p>
            <a:endParaRPr lang="fr-FR"/>
          </a:p>
        </p:txBody>
      </p:sp>
      <p:sp>
        <p:nvSpPr>
          <p:cNvPr id="49" name="Freeform 157"/>
          <p:cNvSpPr>
            <a:spLocks/>
          </p:cNvSpPr>
          <p:nvPr/>
        </p:nvSpPr>
        <p:spPr bwMode="auto">
          <a:xfrm>
            <a:off x="6672755" y="1477611"/>
            <a:ext cx="110621" cy="162721"/>
          </a:xfrm>
          <a:custGeom>
            <a:avLst/>
            <a:gdLst/>
            <a:ahLst/>
            <a:cxnLst>
              <a:cxn ang="0">
                <a:pos x="0" y="96"/>
              </a:cxn>
              <a:cxn ang="0">
                <a:pos x="19" y="0"/>
              </a:cxn>
              <a:cxn ang="0">
                <a:pos x="23" y="5"/>
              </a:cxn>
              <a:cxn ang="0">
                <a:pos x="30" y="18"/>
              </a:cxn>
              <a:cxn ang="0">
                <a:pos x="42" y="39"/>
              </a:cxn>
              <a:cxn ang="0">
                <a:pos x="56" y="66"/>
              </a:cxn>
              <a:cxn ang="0">
                <a:pos x="72" y="97"/>
              </a:cxn>
              <a:cxn ang="0">
                <a:pos x="87" y="129"/>
              </a:cxn>
              <a:cxn ang="0">
                <a:pos x="102" y="162"/>
              </a:cxn>
              <a:cxn ang="0">
                <a:pos x="115" y="195"/>
              </a:cxn>
              <a:cxn ang="0">
                <a:pos x="115" y="205"/>
              </a:cxn>
              <a:cxn ang="0">
                <a:pos x="0" y="96"/>
              </a:cxn>
            </a:cxnLst>
            <a:rect l="0" t="0" r="r" b="b"/>
            <a:pathLst>
              <a:path w="115" h="205">
                <a:moveTo>
                  <a:pt x="0" y="96"/>
                </a:moveTo>
                <a:lnTo>
                  <a:pt x="19" y="0"/>
                </a:lnTo>
                <a:lnTo>
                  <a:pt x="23" y="5"/>
                </a:lnTo>
                <a:lnTo>
                  <a:pt x="30" y="18"/>
                </a:lnTo>
                <a:lnTo>
                  <a:pt x="42" y="39"/>
                </a:lnTo>
                <a:lnTo>
                  <a:pt x="56" y="66"/>
                </a:lnTo>
                <a:lnTo>
                  <a:pt x="72" y="97"/>
                </a:lnTo>
                <a:lnTo>
                  <a:pt x="87" y="129"/>
                </a:lnTo>
                <a:lnTo>
                  <a:pt x="102" y="162"/>
                </a:lnTo>
                <a:lnTo>
                  <a:pt x="115" y="195"/>
                </a:lnTo>
                <a:lnTo>
                  <a:pt x="115" y="205"/>
                </a:lnTo>
                <a:lnTo>
                  <a:pt x="0" y="96"/>
                </a:lnTo>
                <a:close/>
              </a:path>
            </a:pathLst>
          </a:custGeom>
          <a:solidFill>
            <a:srgbClr val="21BA00"/>
          </a:solidFill>
          <a:ln w="9525">
            <a:noFill/>
            <a:round/>
            <a:headEnd/>
            <a:tailEnd/>
          </a:ln>
        </p:spPr>
        <p:txBody>
          <a:bodyPr/>
          <a:lstStyle/>
          <a:p>
            <a:endParaRPr lang="fr-FR"/>
          </a:p>
        </p:txBody>
      </p:sp>
      <p:sp>
        <p:nvSpPr>
          <p:cNvPr id="50" name="Freeform 158"/>
          <p:cNvSpPr>
            <a:spLocks/>
          </p:cNvSpPr>
          <p:nvPr/>
        </p:nvSpPr>
        <p:spPr bwMode="auto">
          <a:xfrm>
            <a:off x="6591355" y="1283809"/>
            <a:ext cx="104359" cy="53022"/>
          </a:xfrm>
          <a:custGeom>
            <a:avLst/>
            <a:gdLst/>
            <a:ahLst/>
            <a:cxnLst>
              <a:cxn ang="0">
                <a:pos x="110" y="66"/>
              </a:cxn>
              <a:cxn ang="0">
                <a:pos x="74" y="3"/>
              </a:cxn>
              <a:cxn ang="0">
                <a:pos x="0" y="0"/>
              </a:cxn>
              <a:cxn ang="0">
                <a:pos x="2" y="2"/>
              </a:cxn>
              <a:cxn ang="0">
                <a:pos x="9" y="9"/>
              </a:cxn>
              <a:cxn ang="0">
                <a:pos x="21" y="17"/>
              </a:cxn>
              <a:cxn ang="0">
                <a:pos x="35" y="28"/>
              </a:cxn>
              <a:cxn ang="0">
                <a:pos x="51" y="40"/>
              </a:cxn>
              <a:cxn ang="0">
                <a:pos x="69" y="50"/>
              </a:cxn>
              <a:cxn ang="0">
                <a:pos x="89" y="59"/>
              </a:cxn>
              <a:cxn ang="0">
                <a:pos x="110" y="66"/>
              </a:cxn>
            </a:cxnLst>
            <a:rect l="0" t="0" r="r" b="b"/>
            <a:pathLst>
              <a:path w="110" h="66">
                <a:moveTo>
                  <a:pt x="110" y="66"/>
                </a:moveTo>
                <a:lnTo>
                  <a:pt x="74" y="3"/>
                </a:lnTo>
                <a:lnTo>
                  <a:pt x="0" y="0"/>
                </a:lnTo>
                <a:lnTo>
                  <a:pt x="2" y="2"/>
                </a:lnTo>
                <a:lnTo>
                  <a:pt x="9" y="9"/>
                </a:lnTo>
                <a:lnTo>
                  <a:pt x="21" y="17"/>
                </a:lnTo>
                <a:lnTo>
                  <a:pt x="35" y="28"/>
                </a:lnTo>
                <a:lnTo>
                  <a:pt x="51" y="40"/>
                </a:lnTo>
                <a:lnTo>
                  <a:pt x="69" y="50"/>
                </a:lnTo>
                <a:lnTo>
                  <a:pt x="89" y="59"/>
                </a:lnTo>
                <a:lnTo>
                  <a:pt x="110" y="66"/>
                </a:lnTo>
                <a:close/>
              </a:path>
            </a:pathLst>
          </a:custGeom>
          <a:solidFill>
            <a:srgbClr val="21BA00"/>
          </a:solidFill>
          <a:ln w="9525">
            <a:noFill/>
            <a:round/>
            <a:headEnd/>
            <a:tailEnd/>
          </a:ln>
        </p:spPr>
        <p:txBody>
          <a:bodyPr/>
          <a:lstStyle/>
          <a:p>
            <a:endParaRPr lang="fr-FR"/>
          </a:p>
        </p:txBody>
      </p:sp>
      <p:sp>
        <p:nvSpPr>
          <p:cNvPr id="51" name="Freeform 159"/>
          <p:cNvSpPr>
            <a:spLocks/>
          </p:cNvSpPr>
          <p:nvPr/>
        </p:nvSpPr>
        <p:spPr bwMode="auto">
          <a:xfrm>
            <a:off x="6539175" y="1212504"/>
            <a:ext cx="106447" cy="54850"/>
          </a:xfrm>
          <a:custGeom>
            <a:avLst/>
            <a:gdLst/>
            <a:ahLst/>
            <a:cxnLst>
              <a:cxn ang="0">
                <a:pos x="109" y="70"/>
              </a:cxn>
              <a:cxn ang="0">
                <a:pos x="68" y="3"/>
              </a:cxn>
              <a:cxn ang="0">
                <a:pos x="0" y="0"/>
              </a:cxn>
              <a:cxn ang="0">
                <a:pos x="0" y="8"/>
              </a:cxn>
              <a:cxn ang="0">
                <a:pos x="2" y="27"/>
              </a:cxn>
              <a:cxn ang="0">
                <a:pos x="9" y="52"/>
              </a:cxn>
              <a:cxn ang="0">
                <a:pos x="25" y="70"/>
              </a:cxn>
              <a:cxn ang="0">
                <a:pos x="109" y="70"/>
              </a:cxn>
            </a:cxnLst>
            <a:rect l="0" t="0" r="r" b="b"/>
            <a:pathLst>
              <a:path w="109" h="70">
                <a:moveTo>
                  <a:pt x="109" y="70"/>
                </a:moveTo>
                <a:lnTo>
                  <a:pt x="68" y="3"/>
                </a:lnTo>
                <a:lnTo>
                  <a:pt x="0" y="0"/>
                </a:lnTo>
                <a:lnTo>
                  <a:pt x="0" y="8"/>
                </a:lnTo>
                <a:lnTo>
                  <a:pt x="2" y="27"/>
                </a:lnTo>
                <a:lnTo>
                  <a:pt x="9" y="52"/>
                </a:lnTo>
                <a:lnTo>
                  <a:pt x="25" y="70"/>
                </a:lnTo>
                <a:lnTo>
                  <a:pt x="109" y="70"/>
                </a:lnTo>
                <a:close/>
              </a:path>
            </a:pathLst>
          </a:custGeom>
          <a:solidFill>
            <a:srgbClr val="21BA00"/>
          </a:solidFill>
          <a:ln w="9525">
            <a:noFill/>
            <a:round/>
            <a:headEnd/>
            <a:tailEnd/>
          </a:ln>
        </p:spPr>
        <p:txBody>
          <a:bodyPr/>
          <a:lstStyle/>
          <a:p>
            <a:endParaRPr lang="fr-FR"/>
          </a:p>
        </p:txBody>
      </p:sp>
      <p:sp>
        <p:nvSpPr>
          <p:cNvPr id="52" name="Freeform 160"/>
          <p:cNvSpPr>
            <a:spLocks/>
          </p:cNvSpPr>
          <p:nvPr/>
        </p:nvSpPr>
        <p:spPr bwMode="auto">
          <a:xfrm>
            <a:off x="6543349" y="1157654"/>
            <a:ext cx="45918" cy="40223"/>
          </a:xfrm>
          <a:custGeom>
            <a:avLst/>
            <a:gdLst/>
            <a:ahLst/>
            <a:cxnLst>
              <a:cxn ang="0">
                <a:pos x="49" y="52"/>
              </a:cxn>
              <a:cxn ang="0">
                <a:pos x="0" y="0"/>
              </a:cxn>
              <a:cxn ang="0">
                <a:pos x="0" y="6"/>
              </a:cxn>
              <a:cxn ang="0">
                <a:pos x="0" y="20"/>
              </a:cxn>
              <a:cxn ang="0">
                <a:pos x="0" y="36"/>
              </a:cxn>
              <a:cxn ang="0">
                <a:pos x="0" y="49"/>
              </a:cxn>
              <a:cxn ang="0">
                <a:pos x="49" y="52"/>
              </a:cxn>
            </a:cxnLst>
            <a:rect l="0" t="0" r="r" b="b"/>
            <a:pathLst>
              <a:path w="49" h="52">
                <a:moveTo>
                  <a:pt x="49" y="52"/>
                </a:moveTo>
                <a:lnTo>
                  <a:pt x="0" y="0"/>
                </a:lnTo>
                <a:lnTo>
                  <a:pt x="0" y="6"/>
                </a:lnTo>
                <a:lnTo>
                  <a:pt x="0" y="20"/>
                </a:lnTo>
                <a:lnTo>
                  <a:pt x="0" y="36"/>
                </a:lnTo>
                <a:lnTo>
                  <a:pt x="0" y="49"/>
                </a:lnTo>
                <a:lnTo>
                  <a:pt x="49" y="52"/>
                </a:lnTo>
                <a:close/>
              </a:path>
            </a:pathLst>
          </a:custGeom>
          <a:solidFill>
            <a:srgbClr val="21BA00"/>
          </a:solidFill>
          <a:ln w="9525">
            <a:noFill/>
            <a:round/>
            <a:headEnd/>
            <a:tailEnd/>
          </a:ln>
        </p:spPr>
        <p:txBody>
          <a:bodyPr/>
          <a:lstStyle/>
          <a:p>
            <a:endParaRPr lang="fr-FR"/>
          </a:p>
        </p:txBody>
      </p:sp>
      <p:sp>
        <p:nvSpPr>
          <p:cNvPr id="53" name="Freeform 161"/>
          <p:cNvSpPr>
            <a:spLocks/>
          </p:cNvSpPr>
          <p:nvPr/>
        </p:nvSpPr>
        <p:spPr bwMode="auto">
          <a:xfrm>
            <a:off x="6576744" y="1152169"/>
            <a:ext cx="64703" cy="58507"/>
          </a:xfrm>
          <a:custGeom>
            <a:avLst/>
            <a:gdLst/>
            <a:ahLst/>
            <a:cxnLst>
              <a:cxn ang="0">
                <a:pos x="0" y="1"/>
              </a:cxn>
              <a:cxn ang="0">
                <a:pos x="1" y="1"/>
              </a:cxn>
              <a:cxn ang="0">
                <a:pos x="6" y="0"/>
              </a:cxn>
              <a:cxn ang="0">
                <a:pos x="12" y="0"/>
              </a:cxn>
              <a:cxn ang="0">
                <a:pos x="20" y="1"/>
              </a:cxn>
              <a:cxn ang="0">
                <a:pos x="30" y="4"/>
              </a:cxn>
              <a:cxn ang="0">
                <a:pos x="42" y="9"/>
              </a:cxn>
              <a:cxn ang="0">
                <a:pos x="54" y="17"/>
              </a:cxn>
              <a:cxn ang="0">
                <a:pos x="67" y="30"/>
              </a:cxn>
              <a:cxn ang="0">
                <a:pos x="64" y="72"/>
              </a:cxn>
              <a:cxn ang="0">
                <a:pos x="61" y="70"/>
              </a:cxn>
              <a:cxn ang="0">
                <a:pos x="56" y="63"/>
              </a:cxn>
              <a:cxn ang="0">
                <a:pos x="47" y="54"/>
              </a:cxn>
              <a:cxn ang="0">
                <a:pos x="37" y="41"/>
              </a:cxn>
              <a:cxn ang="0">
                <a:pos x="27" y="30"/>
              </a:cxn>
              <a:cxn ang="0">
                <a:pos x="16" y="18"/>
              </a:cxn>
              <a:cxn ang="0">
                <a:pos x="7" y="8"/>
              </a:cxn>
              <a:cxn ang="0">
                <a:pos x="0" y="1"/>
              </a:cxn>
            </a:cxnLst>
            <a:rect l="0" t="0" r="r" b="b"/>
            <a:pathLst>
              <a:path w="67" h="72">
                <a:moveTo>
                  <a:pt x="0" y="1"/>
                </a:moveTo>
                <a:lnTo>
                  <a:pt x="1" y="1"/>
                </a:lnTo>
                <a:lnTo>
                  <a:pt x="6" y="0"/>
                </a:lnTo>
                <a:lnTo>
                  <a:pt x="12" y="0"/>
                </a:lnTo>
                <a:lnTo>
                  <a:pt x="20" y="1"/>
                </a:lnTo>
                <a:lnTo>
                  <a:pt x="30" y="4"/>
                </a:lnTo>
                <a:lnTo>
                  <a:pt x="42" y="9"/>
                </a:lnTo>
                <a:lnTo>
                  <a:pt x="54" y="17"/>
                </a:lnTo>
                <a:lnTo>
                  <a:pt x="67" y="30"/>
                </a:lnTo>
                <a:lnTo>
                  <a:pt x="64" y="72"/>
                </a:lnTo>
                <a:lnTo>
                  <a:pt x="61" y="70"/>
                </a:lnTo>
                <a:lnTo>
                  <a:pt x="56" y="63"/>
                </a:lnTo>
                <a:lnTo>
                  <a:pt x="47" y="54"/>
                </a:lnTo>
                <a:lnTo>
                  <a:pt x="37" y="41"/>
                </a:lnTo>
                <a:lnTo>
                  <a:pt x="27" y="30"/>
                </a:lnTo>
                <a:lnTo>
                  <a:pt x="16" y="18"/>
                </a:lnTo>
                <a:lnTo>
                  <a:pt x="7" y="8"/>
                </a:lnTo>
                <a:lnTo>
                  <a:pt x="0" y="1"/>
                </a:lnTo>
                <a:close/>
              </a:path>
            </a:pathLst>
          </a:custGeom>
          <a:solidFill>
            <a:srgbClr val="21BA00"/>
          </a:solidFill>
          <a:ln w="9525">
            <a:noFill/>
            <a:round/>
            <a:headEnd/>
            <a:tailEnd/>
          </a:ln>
        </p:spPr>
        <p:txBody>
          <a:bodyPr/>
          <a:lstStyle/>
          <a:p>
            <a:endParaRPr lang="fr-FR"/>
          </a:p>
        </p:txBody>
      </p:sp>
      <p:sp>
        <p:nvSpPr>
          <p:cNvPr id="54" name="Freeform 162"/>
          <p:cNvSpPr>
            <a:spLocks/>
          </p:cNvSpPr>
          <p:nvPr/>
        </p:nvSpPr>
        <p:spPr bwMode="auto">
          <a:xfrm>
            <a:off x="6664406" y="1205190"/>
            <a:ext cx="41744" cy="113356"/>
          </a:xfrm>
          <a:custGeom>
            <a:avLst/>
            <a:gdLst/>
            <a:ahLst/>
            <a:cxnLst>
              <a:cxn ang="0">
                <a:pos x="0" y="0"/>
              </a:cxn>
              <a:cxn ang="0">
                <a:pos x="0" y="57"/>
              </a:cxn>
              <a:cxn ang="0">
                <a:pos x="45" y="143"/>
              </a:cxn>
              <a:cxn ang="0">
                <a:pos x="45" y="140"/>
              </a:cxn>
              <a:cxn ang="0">
                <a:pos x="44" y="130"/>
              </a:cxn>
              <a:cxn ang="0">
                <a:pos x="41" y="115"/>
              </a:cxn>
              <a:cxn ang="0">
                <a:pos x="37" y="95"/>
              </a:cxn>
              <a:cxn ang="0">
                <a:pos x="31" y="73"/>
              </a:cxn>
              <a:cxn ang="0">
                <a:pos x="23" y="49"/>
              </a:cxn>
              <a:cxn ang="0">
                <a:pos x="13" y="24"/>
              </a:cxn>
              <a:cxn ang="0">
                <a:pos x="0" y="0"/>
              </a:cxn>
            </a:cxnLst>
            <a:rect l="0" t="0" r="r" b="b"/>
            <a:pathLst>
              <a:path w="45" h="143">
                <a:moveTo>
                  <a:pt x="0" y="0"/>
                </a:moveTo>
                <a:lnTo>
                  <a:pt x="0" y="57"/>
                </a:lnTo>
                <a:lnTo>
                  <a:pt x="45" y="143"/>
                </a:lnTo>
                <a:lnTo>
                  <a:pt x="45" y="140"/>
                </a:lnTo>
                <a:lnTo>
                  <a:pt x="44" y="130"/>
                </a:lnTo>
                <a:lnTo>
                  <a:pt x="41" y="115"/>
                </a:lnTo>
                <a:lnTo>
                  <a:pt x="37" y="95"/>
                </a:lnTo>
                <a:lnTo>
                  <a:pt x="31" y="73"/>
                </a:lnTo>
                <a:lnTo>
                  <a:pt x="23" y="49"/>
                </a:lnTo>
                <a:lnTo>
                  <a:pt x="13" y="24"/>
                </a:lnTo>
                <a:lnTo>
                  <a:pt x="0" y="0"/>
                </a:lnTo>
                <a:close/>
              </a:path>
            </a:pathLst>
          </a:custGeom>
          <a:solidFill>
            <a:srgbClr val="21BA00"/>
          </a:solidFill>
          <a:ln w="9525">
            <a:noFill/>
            <a:round/>
            <a:headEnd/>
            <a:tailEnd/>
          </a:ln>
        </p:spPr>
        <p:txBody>
          <a:bodyPr/>
          <a:lstStyle/>
          <a:p>
            <a:endParaRPr lang="fr-FR"/>
          </a:p>
        </p:txBody>
      </p:sp>
      <p:sp>
        <p:nvSpPr>
          <p:cNvPr id="55" name="Freeform 163"/>
          <p:cNvSpPr>
            <a:spLocks/>
          </p:cNvSpPr>
          <p:nvPr/>
        </p:nvSpPr>
        <p:spPr bwMode="auto">
          <a:xfrm>
            <a:off x="6754155" y="1426418"/>
            <a:ext cx="77226" cy="155408"/>
          </a:xfrm>
          <a:custGeom>
            <a:avLst/>
            <a:gdLst/>
            <a:ahLst/>
            <a:cxnLst>
              <a:cxn ang="0">
                <a:pos x="82" y="198"/>
              </a:cxn>
              <a:cxn ang="0">
                <a:pos x="72" y="74"/>
              </a:cxn>
              <a:cxn ang="0">
                <a:pos x="5" y="0"/>
              </a:cxn>
              <a:cxn ang="0">
                <a:pos x="4" y="11"/>
              </a:cxn>
              <a:cxn ang="0">
                <a:pos x="2" y="35"/>
              </a:cxn>
              <a:cxn ang="0">
                <a:pos x="0" y="65"/>
              </a:cxn>
              <a:cxn ang="0">
                <a:pos x="2" y="89"/>
              </a:cxn>
              <a:cxn ang="0">
                <a:pos x="82" y="198"/>
              </a:cxn>
            </a:cxnLst>
            <a:rect l="0" t="0" r="r" b="b"/>
            <a:pathLst>
              <a:path w="82" h="198">
                <a:moveTo>
                  <a:pt x="82" y="198"/>
                </a:moveTo>
                <a:lnTo>
                  <a:pt x="72" y="74"/>
                </a:lnTo>
                <a:lnTo>
                  <a:pt x="5" y="0"/>
                </a:lnTo>
                <a:lnTo>
                  <a:pt x="4" y="11"/>
                </a:lnTo>
                <a:lnTo>
                  <a:pt x="2" y="35"/>
                </a:lnTo>
                <a:lnTo>
                  <a:pt x="0" y="65"/>
                </a:lnTo>
                <a:lnTo>
                  <a:pt x="2" y="89"/>
                </a:lnTo>
                <a:lnTo>
                  <a:pt x="82" y="198"/>
                </a:lnTo>
                <a:close/>
              </a:path>
            </a:pathLst>
          </a:custGeom>
          <a:solidFill>
            <a:srgbClr val="21BA00"/>
          </a:solidFill>
          <a:ln w="9525">
            <a:noFill/>
            <a:round/>
            <a:headEnd/>
            <a:tailEnd/>
          </a:ln>
        </p:spPr>
        <p:txBody>
          <a:bodyPr/>
          <a:lstStyle/>
          <a:p>
            <a:endParaRPr lang="fr-FR"/>
          </a:p>
        </p:txBody>
      </p:sp>
      <p:sp>
        <p:nvSpPr>
          <p:cNvPr id="56" name="Freeform 164"/>
          <p:cNvSpPr>
            <a:spLocks/>
          </p:cNvSpPr>
          <p:nvPr/>
        </p:nvSpPr>
        <p:spPr bwMode="auto">
          <a:xfrm>
            <a:off x="6770853" y="1342315"/>
            <a:ext cx="66790" cy="100558"/>
          </a:xfrm>
          <a:custGeom>
            <a:avLst/>
            <a:gdLst/>
            <a:ahLst/>
            <a:cxnLst>
              <a:cxn ang="0">
                <a:pos x="67" y="128"/>
              </a:cxn>
              <a:cxn ang="0">
                <a:pos x="69" y="77"/>
              </a:cxn>
              <a:cxn ang="0">
                <a:pos x="23" y="0"/>
              </a:cxn>
              <a:cxn ang="0">
                <a:pos x="20" y="4"/>
              </a:cxn>
              <a:cxn ang="0">
                <a:pos x="11" y="16"/>
              </a:cxn>
              <a:cxn ang="0">
                <a:pos x="2" y="39"/>
              </a:cxn>
              <a:cxn ang="0">
                <a:pos x="0" y="74"/>
              </a:cxn>
              <a:cxn ang="0">
                <a:pos x="67" y="128"/>
              </a:cxn>
            </a:cxnLst>
            <a:rect l="0" t="0" r="r" b="b"/>
            <a:pathLst>
              <a:path w="69" h="128">
                <a:moveTo>
                  <a:pt x="67" y="128"/>
                </a:moveTo>
                <a:lnTo>
                  <a:pt x="69" y="77"/>
                </a:lnTo>
                <a:lnTo>
                  <a:pt x="23" y="0"/>
                </a:lnTo>
                <a:lnTo>
                  <a:pt x="20" y="4"/>
                </a:lnTo>
                <a:lnTo>
                  <a:pt x="11" y="16"/>
                </a:lnTo>
                <a:lnTo>
                  <a:pt x="2" y="39"/>
                </a:lnTo>
                <a:lnTo>
                  <a:pt x="0" y="74"/>
                </a:lnTo>
                <a:lnTo>
                  <a:pt x="67" y="128"/>
                </a:lnTo>
                <a:close/>
              </a:path>
            </a:pathLst>
          </a:custGeom>
          <a:solidFill>
            <a:srgbClr val="21BA00"/>
          </a:solidFill>
          <a:ln w="9525">
            <a:noFill/>
            <a:round/>
            <a:headEnd/>
            <a:tailEnd/>
          </a:ln>
        </p:spPr>
        <p:txBody>
          <a:bodyPr/>
          <a:lstStyle/>
          <a:p>
            <a:endParaRPr lang="fr-FR"/>
          </a:p>
        </p:txBody>
      </p:sp>
      <p:sp>
        <p:nvSpPr>
          <p:cNvPr id="57" name="Freeform 165"/>
          <p:cNvSpPr>
            <a:spLocks/>
          </p:cNvSpPr>
          <p:nvPr/>
        </p:nvSpPr>
        <p:spPr bwMode="auto">
          <a:xfrm>
            <a:off x="6804248" y="1241757"/>
            <a:ext cx="39657" cy="107871"/>
          </a:xfrm>
          <a:custGeom>
            <a:avLst/>
            <a:gdLst/>
            <a:ahLst/>
            <a:cxnLst>
              <a:cxn ang="0">
                <a:pos x="32" y="138"/>
              </a:cxn>
              <a:cxn ang="0">
                <a:pos x="41" y="0"/>
              </a:cxn>
              <a:cxn ang="0">
                <a:pos x="40" y="2"/>
              </a:cxn>
              <a:cxn ang="0">
                <a:pos x="35" y="6"/>
              </a:cxn>
              <a:cxn ang="0">
                <a:pos x="29" y="13"/>
              </a:cxn>
              <a:cxn ang="0">
                <a:pos x="22" y="25"/>
              </a:cxn>
              <a:cxn ang="0">
                <a:pos x="15" y="38"/>
              </a:cxn>
              <a:cxn ang="0">
                <a:pos x="8" y="57"/>
              </a:cxn>
              <a:cxn ang="0">
                <a:pos x="2" y="80"/>
              </a:cxn>
              <a:cxn ang="0">
                <a:pos x="0" y="106"/>
              </a:cxn>
              <a:cxn ang="0">
                <a:pos x="32" y="138"/>
              </a:cxn>
            </a:cxnLst>
            <a:rect l="0" t="0" r="r" b="b"/>
            <a:pathLst>
              <a:path w="41" h="138">
                <a:moveTo>
                  <a:pt x="32" y="138"/>
                </a:moveTo>
                <a:lnTo>
                  <a:pt x="41" y="0"/>
                </a:lnTo>
                <a:lnTo>
                  <a:pt x="40" y="2"/>
                </a:lnTo>
                <a:lnTo>
                  <a:pt x="35" y="6"/>
                </a:lnTo>
                <a:lnTo>
                  <a:pt x="29" y="13"/>
                </a:lnTo>
                <a:lnTo>
                  <a:pt x="22" y="25"/>
                </a:lnTo>
                <a:lnTo>
                  <a:pt x="15" y="38"/>
                </a:lnTo>
                <a:lnTo>
                  <a:pt x="8" y="57"/>
                </a:lnTo>
                <a:lnTo>
                  <a:pt x="2" y="80"/>
                </a:lnTo>
                <a:lnTo>
                  <a:pt x="0" y="106"/>
                </a:lnTo>
                <a:lnTo>
                  <a:pt x="32" y="138"/>
                </a:lnTo>
                <a:close/>
              </a:path>
            </a:pathLst>
          </a:custGeom>
          <a:solidFill>
            <a:srgbClr val="21BA00"/>
          </a:solidFill>
          <a:ln w="9525">
            <a:noFill/>
            <a:round/>
            <a:headEnd/>
            <a:tailEnd/>
          </a:ln>
        </p:spPr>
        <p:txBody>
          <a:bodyPr/>
          <a:lstStyle/>
          <a:p>
            <a:endParaRPr lang="fr-FR"/>
          </a:p>
        </p:txBody>
      </p:sp>
      <p:sp>
        <p:nvSpPr>
          <p:cNvPr id="58" name="Freeform 166"/>
          <p:cNvSpPr>
            <a:spLocks/>
          </p:cNvSpPr>
          <p:nvPr/>
        </p:nvSpPr>
        <p:spPr bwMode="auto">
          <a:xfrm>
            <a:off x="6860602" y="1245414"/>
            <a:ext cx="58441" cy="131640"/>
          </a:xfrm>
          <a:custGeom>
            <a:avLst/>
            <a:gdLst/>
            <a:ahLst/>
            <a:cxnLst>
              <a:cxn ang="0">
                <a:pos x="0" y="167"/>
              </a:cxn>
              <a:cxn ang="0">
                <a:pos x="13" y="0"/>
              </a:cxn>
              <a:cxn ang="0">
                <a:pos x="15" y="2"/>
              </a:cxn>
              <a:cxn ang="0">
                <a:pos x="20" y="8"/>
              </a:cxn>
              <a:cxn ang="0">
                <a:pos x="27" y="19"/>
              </a:cxn>
              <a:cxn ang="0">
                <a:pos x="35" y="32"/>
              </a:cxn>
              <a:cxn ang="0">
                <a:pos x="44" y="49"/>
              </a:cxn>
              <a:cxn ang="0">
                <a:pos x="52" y="67"/>
              </a:cxn>
              <a:cxn ang="0">
                <a:pos x="59" y="88"/>
              </a:cxn>
              <a:cxn ang="0">
                <a:pos x="64" y="110"/>
              </a:cxn>
              <a:cxn ang="0">
                <a:pos x="64" y="126"/>
              </a:cxn>
              <a:cxn ang="0">
                <a:pos x="0" y="167"/>
              </a:cxn>
            </a:cxnLst>
            <a:rect l="0" t="0" r="r" b="b"/>
            <a:pathLst>
              <a:path w="64" h="167">
                <a:moveTo>
                  <a:pt x="0" y="167"/>
                </a:moveTo>
                <a:lnTo>
                  <a:pt x="13" y="0"/>
                </a:lnTo>
                <a:lnTo>
                  <a:pt x="15" y="2"/>
                </a:lnTo>
                <a:lnTo>
                  <a:pt x="20" y="8"/>
                </a:lnTo>
                <a:lnTo>
                  <a:pt x="27" y="19"/>
                </a:lnTo>
                <a:lnTo>
                  <a:pt x="35" y="32"/>
                </a:lnTo>
                <a:lnTo>
                  <a:pt x="44" y="49"/>
                </a:lnTo>
                <a:lnTo>
                  <a:pt x="52" y="67"/>
                </a:lnTo>
                <a:lnTo>
                  <a:pt x="59" y="88"/>
                </a:lnTo>
                <a:lnTo>
                  <a:pt x="64" y="110"/>
                </a:lnTo>
                <a:lnTo>
                  <a:pt x="64" y="126"/>
                </a:lnTo>
                <a:lnTo>
                  <a:pt x="0" y="167"/>
                </a:lnTo>
                <a:close/>
              </a:path>
            </a:pathLst>
          </a:custGeom>
          <a:solidFill>
            <a:srgbClr val="21BA00"/>
          </a:solidFill>
          <a:ln w="9525">
            <a:noFill/>
            <a:round/>
            <a:headEnd/>
            <a:tailEnd/>
          </a:ln>
        </p:spPr>
        <p:txBody>
          <a:bodyPr/>
          <a:lstStyle/>
          <a:p>
            <a:endParaRPr lang="fr-FR"/>
          </a:p>
        </p:txBody>
      </p:sp>
      <p:sp>
        <p:nvSpPr>
          <p:cNvPr id="59" name="Freeform 167"/>
          <p:cNvSpPr>
            <a:spLocks/>
          </p:cNvSpPr>
          <p:nvPr/>
        </p:nvSpPr>
        <p:spPr bwMode="auto">
          <a:xfrm>
            <a:off x="6860602" y="1367912"/>
            <a:ext cx="73052" cy="96901"/>
          </a:xfrm>
          <a:custGeom>
            <a:avLst/>
            <a:gdLst/>
            <a:ahLst/>
            <a:cxnLst>
              <a:cxn ang="0">
                <a:pos x="0" y="38"/>
              </a:cxn>
              <a:cxn ang="0">
                <a:pos x="67" y="0"/>
              </a:cxn>
              <a:cxn ang="0">
                <a:pos x="70" y="3"/>
              </a:cxn>
              <a:cxn ang="0">
                <a:pos x="75" y="15"/>
              </a:cxn>
              <a:cxn ang="0">
                <a:pos x="80" y="32"/>
              </a:cxn>
              <a:cxn ang="0">
                <a:pos x="80" y="54"/>
              </a:cxn>
              <a:cxn ang="0">
                <a:pos x="4" y="124"/>
              </a:cxn>
              <a:cxn ang="0">
                <a:pos x="0" y="38"/>
              </a:cxn>
            </a:cxnLst>
            <a:rect l="0" t="0" r="r" b="b"/>
            <a:pathLst>
              <a:path w="80" h="124">
                <a:moveTo>
                  <a:pt x="0" y="38"/>
                </a:moveTo>
                <a:lnTo>
                  <a:pt x="67" y="0"/>
                </a:lnTo>
                <a:lnTo>
                  <a:pt x="70" y="3"/>
                </a:lnTo>
                <a:lnTo>
                  <a:pt x="75" y="15"/>
                </a:lnTo>
                <a:lnTo>
                  <a:pt x="80" y="32"/>
                </a:lnTo>
                <a:lnTo>
                  <a:pt x="80" y="54"/>
                </a:lnTo>
                <a:lnTo>
                  <a:pt x="4" y="124"/>
                </a:lnTo>
                <a:lnTo>
                  <a:pt x="0" y="38"/>
                </a:lnTo>
                <a:close/>
              </a:path>
            </a:pathLst>
          </a:custGeom>
          <a:solidFill>
            <a:srgbClr val="21BA00"/>
          </a:solidFill>
          <a:ln w="9525">
            <a:noFill/>
            <a:round/>
            <a:headEnd/>
            <a:tailEnd/>
          </a:ln>
        </p:spPr>
        <p:txBody>
          <a:bodyPr/>
          <a:lstStyle/>
          <a:p>
            <a:endParaRPr lang="fr-FR"/>
          </a:p>
        </p:txBody>
      </p:sp>
      <p:sp>
        <p:nvSpPr>
          <p:cNvPr id="60" name="Freeform 168"/>
          <p:cNvSpPr>
            <a:spLocks/>
          </p:cNvSpPr>
          <p:nvPr/>
        </p:nvSpPr>
        <p:spPr bwMode="auto">
          <a:xfrm>
            <a:off x="6860602" y="1435560"/>
            <a:ext cx="85575" cy="204773"/>
          </a:xfrm>
          <a:custGeom>
            <a:avLst/>
            <a:gdLst/>
            <a:ahLst/>
            <a:cxnLst>
              <a:cxn ang="0">
                <a:pos x="0" y="70"/>
              </a:cxn>
              <a:cxn ang="0">
                <a:pos x="0" y="263"/>
              </a:cxn>
              <a:cxn ang="0">
                <a:pos x="3" y="260"/>
              </a:cxn>
              <a:cxn ang="0">
                <a:pos x="7" y="254"/>
              </a:cxn>
              <a:cxn ang="0">
                <a:pos x="14" y="245"/>
              </a:cxn>
              <a:cxn ang="0">
                <a:pos x="23" y="233"/>
              </a:cxn>
              <a:cxn ang="0">
                <a:pos x="34" y="218"/>
              </a:cxn>
              <a:cxn ang="0">
                <a:pos x="44" y="200"/>
              </a:cxn>
              <a:cxn ang="0">
                <a:pos x="53" y="181"/>
              </a:cxn>
              <a:cxn ang="0">
                <a:pos x="61" y="160"/>
              </a:cxn>
              <a:cxn ang="0">
                <a:pos x="66" y="142"/>
              </a:cxn>
              <a:cxn ang="0">
                <a:pos x="76" y="97"/>
              </a:cxn>
              <a:cxn ang="0">
                <a:pos x="86" y="44"/>
              </a:cxn>
              <a:cxn ang="0">
                <a:pos x="90" y="0"/>
              </a:cxn>
              <a:cxn ang="0">
                <a:pos x="0" y="70"/>
              </a:cxn>
            </a:cxnLst>
            <a:rect l="0" t="0" r="r" b="b"/>
            <a:pathLst>
              <a:path w="90" h="263">
                <a:moveTo>
                  <a:pt x="0" y="70"/>
                </a:moveTo>
                <a:lnTo>
                  <a:pt x="0" y="263"/>
                </a:lnTo>
                <a:lnTo>
                  <a:pt x="3" y="260"/>
                </a:lnTo>
                <a:lnTo>
                  <a:pt x="7" y="254"/>
                </a:lnTo>
                <a:lnTo>
                  <a:pt x="14" y="245"/>
                </a:lnTo>
                <a:lnTo>
                  <a:pt x="23" y="233"/>
                </a:lnTo>
                <a:lnTo>
                  <a:pt x="34" y="218"/>
                </a:lnTo>
                <a:lnTo>
                  <a:pt x="44" y="200"/>
                </a:lnTo>
                <a:lnTo>
                  <a:pt x="53" y="181"/>
                </a:lnTo>
                <a:lnTo>
                  <a:pt x="61" y="160"/>
                </a:lnTo>
                <a:lnTo>
                  <a:pt x="66" y="142"/>
                </a:lnTo>
                <a:lnTo>
                  <a:pt x="76" y="97"/>
                </a:lnTo>
                <a:lnTo>
                  <a:pt x="86" y="44"/>
                </a:lnTo>
                <a:lnTo>
                  <a:pt x="90" y="0"/>
                </a:lnTo>
                <a:lnTo>
                  <a:pt x="0" y="70"/>
                </a:lnTo>
                <a:close/>
              </a:path>
            </a:pathLst>
          </a:custGeom>
          <a:solidFill>
            <a:srgbClr val="21BA00"/>
          </a:solidFill>
          <a:ln w="9525">
            <a:noFill/>
            <a:round/>
            <a:headEnd/>
            <a:tailEnd/>
          </a:ln>
        </p:spPr>
        <p:txBody>
          <a:bodyPr/>
          <a:lstStyle/>
          <a:p>
            <a:endParaRPr lang="fr-FR"/>
          </a:p>
        </p:txBody>
      </p:sp>
      <p:sp>
        <p:nvSpPr>
          <p:cNvPr id="61" name="Freeform 169"/>
          <p:cNvSpPr>
            <a:spLocks/>
          </p:cNvSpPr>
          <p:nvPr/>
        </p:nvSpPr>
        <p:spPr bwMode="auto">
          <a:xfrm>
            <a:off x="7004618" y="1258212"/>
            <a:ext cx="22959" cy="87760"/>
          </a:xfrm>
          <a:custGeom>
            <a:avLst/>
            <a:gdLst/>
            <a:ahLst/>
            <a:cxnLst>
              <a:cxn ang="0">
                <a:pos x="0" y="115"/>
              </a:cxn>
              <a:cxn ang="0">
                <a:pos x="0" y="25"/>
              </a:cxn>
              <a:cxn ang="0">
                <a:pos x="7" y="0"/>
              </a:cxn>
              <a:cxn ang="0">
                <a:pos x="23" y="63"/>
              </a:cxn>
              <a:cxn ang="0">
                <a:pos x="0" y="115"/>
              </a:cxn>
            </a:cxnLst>
            <a:rect l="0" t="0" r="r" b="b"/>
            <a:pathLst>
              <a:path w="23" h="115">
                <a:moveTo>
                  <a:pt x="0" y="115"/>
                </a:moveTo>
                <a:lnTo>
                  <a:pt x="0" y="25"/>
                </a:lnTo>
                <a:lnTo>
                  <a:pt x="7" y="0"/>
                </a:lnTo>
                <a:lnTo>
                  <a:pt x="23" y="63"/>
                </a:lnTo>
                <a:lnTo>
                  <a:pt x="0" y="115"/>
                </a:lnTo>
                <a:close/>
              </a:path>
            </a:pathLst>
          </a:custGeom>
          <a:solidFill>
            <a:srgbClr val="21BA00"/>
          </a:solidFill>
          <a:ln w="9525">
            <a:noFill/>
            <a:round/>
            <a:headEnd/>
            <a:tailEnd/>
          </a:ln>
        </p:spPr>
        <p:txBody>
          <a:bodyPr/>
          <a:lstStyle/>
          <a:p>
            <a:endParaRPr lang="fr-FR"/>
          </a:p>
        </p:txBody>
      </p:sp>
      <p:sp>
        <p:nvSpPr>
          <p:cNvPr id="62" name="Freeform 170"/>
          <p:cNvSpPr>
            <a:spLocks/>
          </p:cNvSpPr>
          <p:nvPr/>
        </p:nvSpPr>
        <p:spPr bwMode="auto">
          <a:xfrm>
            <a:off x="7040100" y="1192392"/>
            <a:ext cx="22959" cy="98730"/>
          </a:xfrm>
          <a:custGeom>
            <a:avLst/>
            <a:gdLst/>
            <a:ahLst/>
            <a:cxnLst>
              <a:cxn ang="0">
                <a:pos x="4" y="125"/>
              </a:cxn>
              <a:cxn ang="0">
                <a:pos x="0" y="23"/>
              </a:cxn>
              <a:cxn ang="0">
                <a:pos x="17" y="0"/>
              </a:cxn>
              <a:cxn ang="0">
                <a:pos x="26" y="83"/>
              </a:cxn>
              <a:cxn ang="0">
                <a:pos x="4" y="125"/>
              </a:cxn>
            </a:cxnLst>
            <a:rect l="0" t="0" r="r" b="b"/>
            <a:pathLst>
              <a:path w="26" h="125">
                <a:moveTo>
                  <a:pt x="4" y="125"/>
                </a:moveTo>
                <a:lnTo>
                  <a:pt x="0" y="23"/>
                </a:lnTo>
                <a:lnTo>
                  <a:pt x="17" y="0"/>
                </a:lnTo>
                <a:lnTo>
                  <a:pt x="26" y="83"/>
                </a:lnTo>
                <a:lnTo>
                  <a:pt x="4" y="125"/>
                </a:lnTo>
                <a:close/>
              </a:path>
            </a:pathLst>
          </a:custGeom>
          <a:solidFill>
            <a:srgbClr val="21BA00"/>
          </a:solidFill>
          <a:ln w="9525">
            <a:noFill/>
            <a:round/>
            <a:headEnd/>
            <a:tailEnd/>
          </a:ln>
        </p:spPr>
        <p:txBody>
          <a:bodyPr/>
          <a:lstStyle/>
          <a:p>
            <a:endParaRPr lang="fr-FR"/>
          </a:p>
        </p:txBody>
      </p:sp>
      <p:sp>
        <p:nvSpPr>
          <p:cNvPr id="63" name="Freeform 171"/>
          <p:cNvSpPr>
            <a:spLocks/>
          </p:cNvSpPr>
          <p:nvPr/>
        </p:nvSpPr>
        <p:spPr bwMode="auto">
          <a:xfrm>
            <a:off x="7071408" y="1163139"/>
            <a:ext cx="39657" cy="71305"/>
          </a:xfrm>
          <a:custGeom>
            <a:avLst/>
            <a:gdLst/>
            <a:ahLst/>
            <a:cxnLst>
              <a:cxn ang="0">
                <a:pos x="13" y="93"/>
              </a:cxn>
              <a:cxn ang="0">
                <a:pos x="0" y="17"/>
              </a:cxn>
              <a:cxn ang="0">
                <a:pos x="2" y="14"/>
              </a:cxn>
              <a:cxn ang="0">
                <a:pos x="7" y="10"/>
              </a:cxn>
              <a:cxn ang="0">
                <a:pos x="14" y="4"/>
              </a:cxn>
              <a:cxn ang="0">
                <a:pos x="23" y="0"/>
              </a:cxn>
              <a:cxn ang="0">
                <a:pos x="41" y="64"/>
              </a:cxn>
              <a:cxn ang="0">
                <a:pos x="13" y="93"/>
              </a:cxn>
            </a:cxnLst>
            <a:rect l="0" t="0" r="r" b="b"/>
            <a:pathLst>
              <a:path w="41" h="93">
                <a:moveTo>
                  <a:pt x="13" y="93"/>
                </a:moveTo>
                <a:lnTo>
                  <a:pt x="0" y="17"/>
                </a:lnTo>
                <a:lnTo>
                  <a:pt x="2" y="14"/>
                </a:lnTo>
                <a:lnTo>
                  <a:pt x="7" y="10"/>
                </a:lnTo>
                <a:lnTo>
                  <a:pt x="14" y="4"/>
                </a:lnTo>
                <a:lnTo>
                  <a:pt x="23" y="0"/>
                </a:lnTo>
                <a:lnTo>
                  <a:pt x="41" y="64"/>
                </a:lnTo>
                <a:lnTo>
                  <a:pt x="13" y="93"/>
                </a:lnTo>
                <a:close/>
              </a:path>
            </a:pathLst>
          </a:custGeom>
          <a:solidFill>
            <a:srgbClr val="21BA00"/>
          </a:solidFill>
          <a:ln w="9525">
            <a:noFill/>
            <a:round/>
            <a:headEnd/>
            <a:tailEnd/>
          </a:ln>
        </p:spPr>
        <p:txBody>
          <a:bodyPr/>
          <a:lstStyle/>
          <a:p>
            <a:endParaRPr lang="fr-FR"/>
          </a:p>
        </p:txBody>
      </p:sp>
      <p:sp>
        <p:nvSpPr>
          <p:cNvPr id="64" name="Freeform 172"/>
          <p:cNvSpPr>
            <a:spLocks/>
          </p:cNvSpPr>
          <p:nvPr/>
        </p:nvSpPr>
        <p:spPr bwMode="auto">
          <a:xfrm>
            <a:off x="7125675" y="1155826"/>
            <a:ext cx="31308" cy="32910"/>
          </a:xfrm>
          <a:custGeom>
            <a:avLst/>
            <a:gdLst/>
            <a:ahLst/>
            <a:cxnLst>
              <a:cxn ang="0">
                <a:pos x="3" y="43"/>
              </a:cxn>
              <a:cxn ang="0">
                <a:pos x="0" y="7"/>
              </a:cxn>
              <a:cxn ang="0">
                <a:pos x="35" y="0"/>
              </a:cxn>
              <a:cxn ang="0">
                <a:pos x="3" y="43"/>
              </a:cxn>
            </a:cxnLst>
            <a:rect l="0" t="0" r="r" b="b"/>
            <a:pathLst>
              <a:path w="35" h="43">
                <a:moveTo>
                  <a:pt x="3" y="43"/>
                </a:moveTo>
                <a:lnTo>
                  <a:pt x="0" y="7"/>
                </a:lnTo>
                <a:lnTo>
                  <a:pt x="35" y="0"/>
                </a:lnTo>
                <a:lnTo>
                  <a:pt x="3" y="43"/>
                </a:lnTo>
                <a:close/>
              </a:path>
            </a:pathLst>
          </a:custGeom>
          <a:solidFill>
            <a:srgbClr val="21BA00"/>
          </a:solidFill>
          <a:ln w="9525">
            <a:noFill/>
            <a:round/>
            <a:headEnd/>
            <a:tailEnd/>
          </a:ln>
        </p:spPr>
        <p:txBody>
          <a:bodyPr/>
          <a:lstStyle/>
          <a:p>
            <a:endParaRPr lang="fr-FR"/>
          </a:p>
        </p:txBody>
      </p:sp>
      <p:sp>
        <p:nvSpPr>
          <p:cNvPr id="65" name="Freeform 173"/>
          <p:cNvSpPr>
            <a:spLocks/>
          </p:cNvSpPr>
          <p:nvPr/>
        </p:nvSpPr>
        <p:spPr bwMode="auto">
          <a:xfrm>
            <a:off x="7031752" y="1311233"/>
            <a:ext cx="58441" cy="40223"/>
          </a:xfrm>
          <a:custGeom>
            <a:avLst/>
            <a:gdLst/>
            <a:ahLst/>
            <a:cxnLst>
              <a:cxn ang="0">
                <a:pos x="0" y="51"/>
              </a:cxn>
              <a:cxn ang="0">
                <a:pos x="20" y="6"/>
              </a:cxn>
              <a:cxn ang="0">
                <a:pos x="62" y="0"/>
              </a:cxn>
              <a:cxn ang="0">
                <a:pos x="62" y="3"/>
              </a:cxn>
              <a:cxn ang="0">
                <a:pos x="62" y="7"/>
              </a:cxn>
              <a:cxn ang="0">
                <a:pos x="60" y="14"/>
              </a:cxn>
              <a:cxn ang="0">
                <a:pos x="57" y="22"/>
              </a:cxn>
              <a:cxn ang="0">
                <a:pos x="50" y="31"/>
              </a:cxn>
              <a:cxn ang="0">
                <a:pos x="38" y="39"/>
              </a:cxn>
              <a:cxn ang="0">
                <a:pos x="22" y="46"/>
              </a:cxn>
              <a:cxn ang="0">
                <a:pos x="0" y="51"/>
              </a:cxn>
            </a:cxnLst>
            <a:rect l="0" t="0" r="r" b="b"/>
            <a:pathLst>
              <a:path w="62" h="51">
                <a:moveTo>
                  <a:pt x="0" y="51"/>
                </a:moveTo>
                <a:lnTo>
                  <a:pt x="20" y="6"/>
                </a:lnTo>
                <a:lnTo>
                  <a:pt x="62" y="0"/>
                </a:lnTo>
                <a:lnTo>
                  <a:pt x="62" y="3"/>
                </a:lnTo>
                <a:lnTo>
                  <a:pt x="62" y="7"/>
                </a:lnTo>
                <a:lnTo>
                  <a:pt x="60" y="14"/>
                </a:lnTo>
                <a:lnTo>
                  <a:pt x="57" y="22"/>
                </a:lnTo>
                <a:lnTo>
                  <a:pt x="50" y="31"/>
                </a:lnTo>
                <a:lnTo>
                  <a:pt x="38" y="39"/>
                </a:lnTo>
                <a:lnTo>
                  <a:pt x="22" y="46"/>
                </a:lnTo>
                <a:lnTo>
                  <a:pt x="0" y="51"/>
                </a:lnTo>
                <a:close/>
              </a:path>
            </a:pathLst>
          </a:custGeom>
          <a:solidFill>
            <a:srgbClr val="21BA00"/>
          </a:solidFill>
          <a:ln w="9525">
            <a:noFill/>
            <a:round/>
            <a:headEnd/>
            <a:tailEnd/>
          </a:ln>
        </p:spPr>
        <p:txBody>
          <a:bodyPr/>
          <a:lstStyle/>
          <a:p>
            <a:endParaRPr lang="fr-FR"/>
          </a:p>
        </p:txBody>
      </p:sp>
      <p:sp>
        <p:nvSpPr>
          <p:cNvPr id="66" name="Freeform 174"/>
          <p:cNvSpPr>
            <a:spLocks/>
          </p:cNvSpPr>
          <p:nvPr/>
        </p:nvSpPr>
        <p:spPr bwMode="auto">
          <a:xfrm>
            <a:off x="7069321" y="1263697"/>
            <a:ext cx="64703" cy="29253"/>
          </a:xfrm>
          <a:custGeom>
            <a:avLst/>
            <a:gdLst/>
            <a:ahLst/>
            <a:cxnLst>
              <a:cxn ang="0">
                <a:pos x="0" y="35"/>
              </a:cxn>
              <a:cxn ang="0">
                <a:pos x="25" y="0"/>
              </a:cxn>
              <a:cxn ang="0">
                <a:pos x="66" y="6"/>
              </a:cxn>
              <a:cxn ang="0">
                <a:pos x="65" y="8"/>
              </a:cxn>
              <a:cxn ang="0">
                <a:pos x="63" y="13"/>
              </a:cxn>
              <a:cxn ang="0">
                <a:pos x="58" y="20"/>
              </a:cxn>
              <a:cxn ang="0">
                <a:pos x="53" y="27"/>
              </a:cxn>
              <a:cxn ang="0">
                <a:pos x="43" y="32"/>
              </a:cxn>
              <a:cxn ang="0">
                <a:pos x="32" y="37"/>
              </a:cxn>
              <a:cxn ang="0">
                <a:pos x="17" y="38"/>
              </a:cxn>
              <a:cxn ang="0">
                <a:pos x="0" y="35"/>
              </a:cxn>
            </a:cxnLst>
            <a:rect l="0" t="0" r="r" b="b"/>
            <a:pathLst>
              <a:path w="66" h="38">
                <a:moveTo>
                  <a:pt x="0" y="35"/>
                </a:moveTo>
                <a:lnTo>
                  <a:pt x="25" y="0"/>
                </a:lnTo>
                <a:lnTo>
                  <a:pt x="66" y="6"/>
                </a:lnTo>
                <a:lnTo>
                  <a:pt x="65" y="8"/>
                </a:lnTo>
                <a:lnTo>
                  <a:pt x="63" y="13"/>
                </a:lnTo>
                <a:lnTo>
                  <a:pt x="58" y="20"/>
                </a:lnTo>
                <a:lnTo>
                  <a:pt x="53" y="27"/>
                </a:lnTo>
                <a:lnTo>
                  <a:pt x="43" y="32"/>
                </a:lnTo>
                <a:lnTo>
                  <a:pt x="32" y="37"/>
                </a:lnTo>
                <a:lnTo>
                  <a:pt x="17" y="38"/>
                </a:lnTo>
                <a:lnTo>
                  <a:pt x="0" y="35"/>
                </a:lnTo>
                <a:close/>
              </a:path>
            </a:pathLst>
          </a:custGeom>
          <a:solidFill>
            <a:srgbClr val="21BA00"/>
          </a:solidFill>
          <a:ln w="9525">
            <a:noFill/>
            <a:round/>
            <a:headEnd/>
            <a:tailEnd/>
          </a:ln>
        </p:spPr>
        <p:txBody>
          <a:bodyPr/>
          <a:lstStyle/>
          <a:p>
            <a:endParaRPr lang="fr-FR"/>
          </a:p>
        </p:txBody>
      </p:sp>
      <p:sp>
        <p:nvSpPr>
          <p:cNvPr id="67" name="Freeform 175"/>
          <p:cNvSpPr>
            <a:spLocks/>
          </p:cNvSpPr>
          <p:nvPr/>
        </p:nvSpPr>
        <p:spPr bwMode="auto">
          <a:xfrm>
            <a:off x="7108978" y="1221645"/>
            <a:ext cx="39657" cy="23768"/>
          </a:xfrm>
          <a:custGeom>
            <a:avLst/>
            <a:gdLst/>
            <a:ahLst/>
            <a:cxnLst>
              <a:cxn ang="0">
                <a:pos x="0" y="22"/>
              </a:cxn>
              <a:cxn ang="0">
                <a:pos x="22" y="0"/>
              </a:cxn>
              <a:cxn ang="0">
                <a:pos x="42" y="2"/>
              </a:cxn>
              <a:cxn ang="0">
                <a:pos x="29" y="31"/>
              </a:cxn>
              <a:cxn ang="0">
                <a:pos x="0" y="22"/>
              </a:cxn>
            </a:cxnLst>
            <a:rect l="0" t="0" r="r" b="b"/>
            <a:pathLst>
              <a:path w="42" h="31">
                <a:moveTo>
                  <a:pt x="0" y="22"/>
                </a:moveTo>
                <a:lnTo>
                  <a:pt x="22" y="0"/>
                </a:lnTo>
                <a:lnTo>
                  <a:pt x="42" y="2"/>
                </a:lnTo>
                <a:lnTo>
                  <a:pt x="29" y="31"/>
                </a:lnTo>
                <a:lnTo>
                  <a:pt x="0" y="22"/>
                </a:lnTo>
                <a:close/>
              </a:path>
            </a:pathLst>
          </a:custGeom>
          <a:solidFill>
            <a:srgbClr val="21BA00"/>
          </a:solidFill>
          <a:ln w="9525">
            <a:noFill/>
            <a:round/>
            <a:headEnd/>
            <a:tailEnd/>
          </a:ln>
        </p:spPr>
        <p:txBody>
          <a:bodyPr/>
          <a:lstStyle/>
          <a:p>
            <a:endParaRPr lang="fr-FR"/>
          </a:p>
        </p:txBody>
      </p:sp>
      <p:sp>
        <p:nvSpPr>
          <p:cNvPr id="68" name="Freeform 176"/>
          <p:cNvSpPr>
            <a:spLocks/>
          </p:cNvSpPr>
          <p:nvPr/>
        </p:nvSpPr>
        <p:spPr bwMode="auto">
          <a:xfrm>
            <a:off x="7148634" y="1164967"/>
            <a:ext cx="25046" cy="27425"/>
          </a:xfrm>
          <a:custGeom>
            <a:avLst/>
            <a:gdLst/>
            <a:ahLst/>
            <a:cxnLst>
              <a:cxn ang="0">
                <a:pos x="0" y="29"/>
              </a:cxn>
              <a:cxn ang="0">
                <a:pos x="25" y="0"/>
              </a:cxn>
              <a:cxn ang="0">
                <a:pos x="16" y="34"/>
              </a:cxn>
              <a:cxn ang="0">
                <a:pos x="0" y="29"/>
              </a:cxn>
            </a:cxnLst>
            <a:rect l="0" t="0" r="r" b="b"/>
            <a:pathLst>
              <a:path w="25" h="34">
                <a:moveTo>
                  <a:pt x="0" y="29"/>
                </a:moveTo>
                <a:lnTo>
                  <a:pt x="25" y="0"/>
                </a:lnTo>
                <a:lnTo>
                  <a:pt x="16" y="34"/>
                </a:lnTo>
                <a:lnTo>
                  <a:pt x="0" y="29"/>
                </a:lnTo>
                <a:close/>
              </a:path>
            </a:pathLst>
          </a:custGeom>
          <a:solidFill>
            <a:srgbClr val="21BA00"/>
          </a:solidFill>
          <a:ln w="9525">
            <a:noFill/>
            <a:round/>
            <a:headEnd/>
            <a:tailEnd/>
          </a:ln>
        </p:spPr>
        <p:txBody>
          <a:bodyPr/>
          <a:lstStyle/>
          <a:p>
            <a:endParaRPr lang="fr-FR"/>
          </a:p>
        </p:txBody>
      </p:sp>
      <p:sp>
        <p:nvSpPr>
          <p:cNvPr id="69" name="Freeform 177"/>
          <p:cNvSpPr>
            <a:spLocks/>
          </p:cNvSpPr>
          <p:nvPr/>
        </p:nvSpPr>
        <p:spPr bwMode="auto">
          <a:xfrm>
            <a:off x="6912782" y="1550744"/>
            <a:ext cx="43831" cy="53022"/>
          </a:xfrm>
          <a:custGeom>
            <a:avLst/>
            <a:gdLst/>
            <a:ahLst/>
            <a:cxnLst>
              <a:cxn ang="0">
                <a:pos x="0" y="69"/>
              </a:cxn>
              <a:cxn ang="0">
                <a:pos x="1" y="68"/>
              </a:cxn>
              <a:cxn ang="0">
                <a:pos x="5" y="65"/>
              </a:cxn>
              <a:cxn ang="0">
                <a:pos x="8" y="59"/>
              </a:cxn>
              <a:cxn ang="0">
                <a:pos x="14" y="51"/>
              </a:cxn>
              <a:cxn ang="0">
                <a:pos x="20" y="42"/>
              </a:cxn>
              <a:cxn ang="0">
                <a:pos x="25" y="31"/>
              </a:cxn>
              <a:cxn ang="0">
                <a:pos x="30" y="20"/>
              </a:cxn>
              <a:cxn ang="0">
                <a:pos x="35" y="8"/>
              </a:cxn>
              <a:cxn ang="0">
                <a:pos x="40" y="0"/>
              </a:cxn>
              <a:cxn ang="0">
                <a:pos x="44" y="14"/>
              </a:cxn>
              <a:cxn ang="0">
                <a:pos x="45" y="33"/>
              </a:cxn>
              <a:cxn ang="0">
                <a:pos x="45" y="44"/>
              </a:cxn>
              <a:cxn ang="0">
                <a:pos x="45" y="44"/>
              </a:cxn>
              <a:cxn ang="0">
                <a:pos x="44" y="45"/>
              </a:cxn>
              <a:cxn ang="0">
                <a:pos x="40" y="47"/>
              </a:cxn>
              <a:cxn ang="0">
                <a:pos x="37" y="51"/>
              </a:cxn>
              <a:cxn ang="0">
                <a:pos x="31" y="54"/>
              </a:cxn>
              <a:cxn ang="0">
                <a:pos x="23" y="59"/>
              </a:cxn>
              <a:cxn ang="0">
                <a:pos x="13" y="63"/>
              </a:cxn>
              <a:cxn ang="0">
                <a:pos x="0" y="69"/>
              </a:cxn>
            </a:cxnLst>
            <a:rect l="0" t="0" r="r" b="b"/>
            <a:pathLst>
              <a:path w="45" h="69">
                <a:moveTo>
                  <a:pt x="0" y="69"/>
                </a:moveTo>
                <a:lnTo>
                  <a:pt x="1" y="68"/>
                </a:lnTo>
                <a:lnTo>
                  <a:pt x="5" y="65"/>
                </a:lnTo>
                <a:lnTo>
                  <a:pt x="8" y="59"/>
                </a:lnTo>
                <a:lnTo>
                  <a:pt x="14" y="51"/>
                </a:lnTo>
                <a:lnTo>
                  <a:pt x="20" y="42"/>
                </a:lnTo>
                <a:lnTo>
                  <a:pt x="25" y="31"/>
                </a:lnTo>
                <a:lnTo>
                  <a:pt x="30" y="20"/>
                </a:lnTo>
                <a:lnTo>
                  <a:pt x="35" y="8"/>
                </a:lnTo>
                <a:lnTo>
                  <a:pt x="40" y="0"/>
                </a:lnTo>
                <a:lnTo>
                  <a:pt x="44" y="14"/>
                </a:lnTo>
                <a:lnTo>
                  <a:pt x="45" y="33"/>
                </a:lnTo>
                <a:lnTo>
                  <a:pt x="45" y="44"/>
                </a:lnTo>
                <a:lnTo>
                  <a:pt x="45" y="44"/>
                </a:lnTo>
                <a:lnTo>
                  <a:pt x="44" y="45"/>
                </a:lnTo>
                <a:lnTo>
                  <a:pt x="40" y="47"/>
                </a:lnTo>
                <a:lnTo>
                  <a:pt x="37" y="51"/>
                </a:lnTo>
                <a:lnTo>
                  <a:pt x="31" y="54"/>
                </a:lnTo>
                <a:lnTo>
                  <a:pt x="23" y="59"/>
                </a:lnTo>
                <a:lnTo>
                  <a:pt x="13" y="63"/>
                </a:lnTo>
                <a:lnTo>
                  <a:pt x="0" y="69"/>
                </a:lnTo>
                <a:close/>
              </a:path>
            </a:pathLst>
          </a:custGeom>
          <a:solidFill>
            <a:srgbClr val="21BA00"/>
          </a:solidFill>
          <a:ln w="9525">
            <a:noFill/>
            <a:round/>
            <a:headEnd/>
            <a:tailEnd/>
          </a:ln>
        </p:spPr>
        <p:txBody>
          <a:bodyPr/>
          <a:lstStyle/>
          <a:p>
            <a:endParaRPr lang="fr-FR"/>
          </a:p>
        </p:txBody>
      </p:sp>
      <p:sp>
        <p:nvSpPr>
          <p:cNvPr id="70" name="Freeform 178"/>
          <p:cNvSpPr>
            <a:spLocks/>
          </p:cNvSpPr>
          <p:nvPr/>
        </p:nvSpPr>
        <p:spPr bwMode="auto">
          <a:xfrm>
            <a:off x="6885648" y="1616564"/>
            <a:ext cx="198283" cy="51193"/>
          </a:xfrm>
          <a:custGeom>
            <a:avLst/>
            <a:gdLst/>
            <a:ahLst/>
            <a:cxnLst>
              <a:cxn ang="0">
                <a:pos x="0" y="54"/>
              </a:cxn>
              <a:cxn ang="0">
                <a:pos x="54" y="0"/>
              </a:cxn>
              <a:cxn ang="0">
                <a:pos x="205" y="26"/>
              </a:cxn>
              <a:cxn ang="0">
                <a:pos x="203" y="27"/>
              </a:cxn>
              <a:cxn ang="0">
                <a:pos x="198" y="30"/>
              </a:cxn>
              <a:cxn ang="0">
                <a:pos x="189" y="35"/>
              </a:cxn>
              <a:cxn ang="0">
                <a:pos x="177" y="41"/>
              </a:cxn>
              <a:cxn ang="0">
                <a:pos x="160" y="48"/>
              </a:cxn>
              <a:cxn ang="0">
                <a:pos x="141" y="53"/>
              </a:cxn>
              <a:cxn ang="0">
                <a:pos x="119" y="59"/>
              </a:cxn>
              <a:cxn ang="0">
                <a:pos x="92" y="64"/>
              </a:cxn>
              <a:cxn ang="0">
                <a:pos x="90" y="64"/>
              </a:cxn>
              <a:cxn ang="0">
                <a:pos x="83" y="65"/>
              </a:cxn>
              <a:cxn ang="0">
                <a:pos x="73" y="66"/>
              </a:cxn>
              <a:cxn ang="0">
                <a:pos x="60" y="66"/>
              </a:cxn>
              <a:cxn ang="0">
                <a:pos x="46" y="66"/>
              </a:cxn>
              <a:cxn ang="0">
                <a:pos x="30" y="64"/>
              </a:cxn>
              <a:cxn ang="0">
                <a:pos x="15" y="60"/>
              </a:cxn>
              <a:cxn ang="0">
                <a:pos x="0" y="54"/>
              </a:cxn>
            </a:cxnLst>
            <a:rect l="0" t="0" r="r" b="b"/>
            <a:pathLst>
              <a:path w="205" h="66">
                <a:moveTo>
                  <a:pt x="0" y="54"/>
                </a:moveTo>
                <a:lnTo>
                  <a:pt x="54" y="0"/>
                </a:lnTo>
                <a:lnTo>
                  <a:pt x="205" y="26"/>
                </a:lnTo>
                <a:lnTo>
                  <a:pt x="203" y="27"/>
                </a:lnTo>
                <a:lnTo>
                  <a:pt x="198" y="30"/>
                </a:lnTo>
                <a:lnTo>
                  <a:pt x="189" y="35"/>
                </a:lnTo>
                <a:lnTo>
                  <a:pt x="177" y="41"/>
                </a:lnTo>
                <a:lnTo>
                  <a:pt x="160" y="48"/>
                </a:lnTo>
                <a:lnTo>
                  <a:pt x="141" y="53"/>
                </a:lnTo>
                <a:lnTo>
                  <a:pt x="119" y="59"/>
                </a:lnTo>
                <a:lnTo>
                  <a:pt x="92" y="64"/>
                </a:lnTo>
                <a:lnTo>
                  <a:pt x="90" y="64"/>
                </a:lnTo>
                <a:lnTo>
                  <a:pt x="83" y="65"/>
                </a:lnTo>
                <a:lnTo>
                  <a:pt x="73" y="66"/>
                </a:lnTo>
                <a:lnTo>
                  <a:pt x="60" y="66"/>
                </a:lnTo>
                <a:lnTo>
                  <a:pt x="46" y="66"/>
                </a:lnTo>
                <a:lnTo>
                  <a:pt x="30" y="64"/>
                </a:lnTo>
                <a:lnTo>
                  <a:pt x="15" y="60"/>
                </a:lnTo>
                <a:lnTo>
                  <a:pt x="0" y="54"/>
                </a:lnTo>
                <a:close/>
              </a:path>
            </a:pathLst>
          </a:custGeom>
          <a:solidFill>
            <a:srgbClr val="21BA00"/>
          </a:solidFill>
          <a:ln w="9525">
            <a:noFill/>
            <a:round/>
            <a:headEnd/>
            <a:tailEnd/>
          </a:ln>
        </p:spPr>
        <p:txBody>
          <a:bodyPr/>
          <a:lstStyle/>
          <a:p>
            <a:endParaRPr lang="fr-FR"/>
          </a:p>
        </p:txBody>
      </p:sp>
      <p:sp>
        <p:nvSpPr>
          <p:cNvPr id="71" name="Freeform 179"/>
          <p:cNvSpPr>
            <a:spLocks/>
          </p:cNvSpPr>
          <p:nvPr/>
        </p:nvSpPr>
        <p:spPr bwMode="auto">
          <a:xfrm>
            <a:off x="6983746" y="1563543"/>
            <a:ext cx="185760" cy="56678"/>
          </a:xfrm>
          <a:custGeom>
            <a:avLst/>
            <a:gdLst/>
            <a:ahLst/>
            <a:cxnLst>
              <a:cxn ang="0">
                <a:pos x="0" y="43"/>
              </a:cxn>
              <a:cxn ang="0">
                <a:pos x="57" y="0"/>
              </a:cxn>
              <a:cxn ang="0">
                <a:pos x="195" y="27"/>
              </a:cxn>
              <a:cxn ang="0">
                <a:pos x="133" y="74"/>
              </a:cxn>
              <a:cxn ang="0">
                <a:pos x="0" y="43"/>
              </a:cxn>
            </a:cxnLst>
            <a:rect l="0" t="0" r="r" b="b"/>
            <a:pathLst>
              <a:path w="195" h="74">
                <a:moveTo>
                  <a:pt x="0" y="43"/>
                </a:moveTo>
                <a:lnTo>
                  <a:pt x="57" y="0"/>
                </a:lnTo>
                <a:lnTo>
                  <a:pt x="195" y="27"/>
                </a:lnTo>
                <a:lnTo>
                  <a:pt x="133" y="74"/>
                </a:lnTo>
                <a:lnTo>
                  <a:pt x="0" y="43"/>
                </a:lnTo>
                <a:close/>
              </a:path>
            </a:pathLst>
          </a:custGeom>
          <a:solidFill>
            <a:srgbClr val="21BA00"/>
          </a:solidFill>
          <a:ln w="9525">
            <a:noFill/>
            <a:round/>
            <a:headEnd/>
            <a:tailEnd/>
          </a:ln>
        </p:spPr>
        <p:txBody>
          <a:bodyPr/>
          <a:lstStyle/>
          <a:p>
            <a:endParaRPr lang="fr-FR"/>
          </a:p>
        </p:txBody>
      </p:sp>
      <p:sp>
        <p:nvSpPr>
          <p:cNvPr id="72" name="Freeform 180"/>
          <p:cNvSpPr>
            <a:spLocks/>
          </p:cNvSpPr>
          <p:nvPr/>
        </p:nvSpPr>
        <p:spPr bwMode="auto">
          <a:xfrm>
            <a:off x="6969136" y="1461156"/>
            <a:ext cx="60528" cy="104215"/>
          </a:xfrm>
          <a:custGeom>
            <a:avLst/>
            <a:gdLst/>
            <a:ahLst/>
            <a:cxnLst>
              <a:cxn ang="0">
                <a:pos x="12" y="132"/>
              </a:cxn>
              <a:cxn ang="0">
                <a:pos x="0" y="62"/>
              </a:cxn>
              <a:cxn ang="0">
                <a:pos x="1" y="60"/>
              </a:cxn>
              <a:cxn ang="0">
                <a:pos x="5" y="56"/>
              </a:cxn>
              <a:cxn ang="0">
                <a:pos x="12" y="49"/>
              </a:cxn>
              <a:cxn ang="0">
                <a:pos x="20" y="40"/>
              </a:cxn>
              <a:cxn ang="0">
                <a:pos x="28" y="30"/>
              </a:cxn>
              <a:cxn ang="0">
                <a:pos x="39" y="20"/>
              </a:cxn>
              <a:cxn ang="0">
                <a:pos x="48" y="10"/>
              </a:cxn>
              <a:cxn ang="0">
                <a:pos x="57" y="0"/>
              </a:cxn>
              <a:cxn ang="0">
                <a:pos x="63" y="100"/>
              </a:cxn>
              <a:cxn ang="0">
                <a:pos x="12" y="132"/>
              </a:cxn>
            </a:cxnLst>
            <a:rect l="0" t="0" r="r" b="b"/>
            <a:pathLst>
              <a:path w="63" h="132">
                <a:moveTo>
                  <a:pt x="12" y="132"/>
                </a:moveTo>
                <a:lnTo>
                  <a:pt x="0" y="62"/>
                </a:lnTo>
                <a:lnTo>
                  <a:pt x="1" y="60"/>
                </a:lnTo>
                <a:lnTo>
                  <a:pt x="5" y="56"/>
                </a:lnTo>
                <a:lnTo>
                  <a:pt x="12" y="49"/>
                </a:lnTo>
                <a:lnTo>
                  <a:pt x="20" y="40"/>
                </a:lnTo>
                <a:lnTo>
                  <a:pt x="28" y="30"/>
                </a:lnTo>
                <a:lnTo>
                  <a:pt x="39" y="20"/>
                </a:lnTo>
                <a:lnTo>
                  <a:pt x="48" y="10"/>
                </a:lnTo>
                <a:lnTo>
                  <a:pt x="57" y="0"/>
                </a:lnTo>
                <a:lnTo>
                  <a:pt x="63" y="100"/>
                </a:lnTo>
                <a:lnTo>
                  <a:pt x="12" y="132"/>
                </a:lnTo>
                <a:close/>
              </a:path>
            </a:pathLst>
          </a:custGeom>
          <a:solidFill>
            <a:srgbClr val="21BA00"/>
          </a:solidFill>
          <a:ln w="9525">
            <a:noFill/>
            <a:round/>
            <a:headEnd/>
            <a:tailEnd/>
          </a:ln>
        </p:spPr>
        <p:txBody>
          <a:bodyPr/>
          <a:lstStyle/>
          <a:p>
            <a:endParaRPr lang="fr-FR"/>
          </a:p>
        </p:txBody>
      </p:sp>
      <p:sp>
        <p:nvSpPr>
          <p:cNvPr id="73" name="Freeform 181"/>
          <p:cNvSpPr>
            <a:spLocks/>
          </p:cNvSpPr>
          <p:nvPr/>
        </p:nvSpPr>
        <p:spPr bwMode="auto">
          <a:xfrm>
            <a:off x="7054711" y="1402650"/>
            <a:ext cx="110621" cy="117013"/>
          </a:xfrm>
          <a:custGeom>
            <a:avLst/>
            <a:gdLst/>
            <a:ahLst/>
            <a:cxnLst>
              <a:cxn ang="0">
                <a:pos x="0" y="150"/>
              </a:cxn>
              <a:cxn ang="0">
                <a:pos x="2" y="48"/>
              </a:cxn>
              <a:cxn ang="0">
                <a:pos x="3" y="47"/>
              </a:cxn>
              <a:cxn ang="0">
                <a:pos x="5" y="43"/>
              </a:cxn>
              <a:cxn ang="0">
                <a:pos x="9" y="38"/>
              </a:cxn>
              <a:cxn ang="0">
                <a:pos x="16" y="33"/>
              </a:cxn>
              <a:cxn ang="0">
                <a:pos x="25" y="27"/>
              </a:cxn>
              <a:cxn ang="0">
                <a:pos x="36" y="20"/>
              </a:cxn>
              <a:cxn ang="0">
                <a:pos x="51" y="13"/>
              </a:cxn>
              <a:cxn ang="0">
                <a:pos x="70" y="6"/>
              </a:cxn>
              <a:cxn ang="0">
                <a:pos x="115" y="0"/>
              </a:cxn>
              <a:cxn ang="0">
                <a:pos x="82" y="83"/>
              </a:cxn>
              <a:cxn ang="0">
                <a:pos x="0" y="150"/>
              </a:cxn>
            </a:cxnLst>
            <a:rect l="0" t="0" r="r" b="b"/>
            <a:pathLst>
              <a:path w="115" h="150">
                <a:moveTo>
                  <a:pt x="0" y="150"/>
                </a:moveTo>
                <a:lnTo>
                  <a:pt x="2" y="48"/>
                </a:lnTo>
                <a:lnTo>
                  <a:pt x="3" y="47"/>
                </a:lnTo>
                <a:lnTo>
                  <a:pt x="5" y="43"/>
                </a:lnTo>
                <a:lnTo>
                  <a:pt x="9" y="38"/>
                </a:lnTo>
                <a:lnTo>
                  <a:pt x="16" y="33"/>
                </a:lnTo>
                <a:lnTo>
                  <a:pt x="25" y="27"/>
                </a:lnTo>
                <a:lnTo>
                  <a:pt x="36" y="20"/>
                </a:lnTo>
                <a:lnTo>
                  <a:pt x="51" y="13"/>
                </a:lnTo>
                <a:lnTo>
                  <a:pt x="70" y="6"/>
                </a:lnTo>
                <a:lnTo>
                  <a:pt x="115" y="0"/>
                </a:lnTo>
                <a:lnTo>
                  <a:pt x="82" y="83"/>
                </a:lnTo>
                <a:lnTo>
                  <a:pt x="0" y="150"/>
                </a:lnTo>
                <a:close/>
              </a:path>
            </a:pathLst>
          </a:custGeom>
          <a:solidFill>
            <a:srgbClr val="21BA00"/>
          </a:solidFill>
          <a:ln w="9525">
            <a:noFill/>
            <a:round/>
            <a:headEnd/>
            <a:tailEnd/>
          </a:ln>
        </p:spPr>
        <p:txBody>
          <a:bodyPr/>
          <a:lstStyle/>
          <a:p>
            <a:endParaRPr lang="fr-FR"/>
          </a:p>
        </p:txBody>
      </p:sp>
      <p:sp>
        <p:nvSpPr>
          <p:cNvPr id="74" name="Freeform 182"/>
          <p:cNvSpPr>
            <a:spLocks/>
          </p:cNvSpPr>
          <p:nvPr/>
        </p:nvSpPr>
        <p:spPr bwMode="auto">
          <a:xfrm>
            <a:off x="7069321" y="1497723"/>
            <a:ext cx="162801" cy="67648"/>
          </a:xfrm>
          <a:custGeom>
            <a:avLst/>
            <a:gdLst/>
            <a:ahLst/>
            <a:cxnLst>
              <a:cxn ang="0">
                <a:pos x="0" y="55"/>
              </a:cxn>
              <a:cxn ang="0">
                <a:pos x="66" y="0"/>
              </a:cxn>
              <a:cxn ang="0">
                <a:pos x="169" y="13"/>
              </a:cxn>
              <a:cxn ang="0">
                <a:pos x="168" y="15"/>
              </a:cxn>
              <a:cxn ang="0">
                <a:pos x="164" y="21"/>
              </a:cxn>
              <a:cxn ang="0">
                <a:pos x="159" y="30"/>
              </a:cxn>
              <a:cxn ang="0">
                <a:pos x="152" y="42"/>
              </a:cxn>
              <a:cxn ang="0">
                <a:pos x="144" y="53"/>
              </a:cxn>
              <a:cxn ang="0">
                <a:pos x="134" y="66"/>
              </a:cxn>
              <a:cxn ang="0">
                <a:pos x="126" y="78"/>
              </a:cxn>
              <a:cxn ang="0">
                <a:pos x="117" y="87"/>
              </a:cxn>
              <a:cxn ang="0">
                <a:pos x="0" y="55"/>
              </a:cxn>
            </a:cxnLst>
            <a:rect l="0" t="0" r="r" b="b"/>
            <a:pathLst>
              <a:path w="169" h="87">
                <a:moveTo>
                  <a:pt x="0" y="55"/>
                </a:moveTo>
                <a:lnTo>
                  <a:pt x="66" y="0"/>
                </a:lnTo>
                <a:lnTo>
                  <a:pt x="169" y="13"/>
                </a:lnTo>
                <a:lnTo>
                  <a:pt x="168" y="15"/>
                </a:lnTo>
                <a:lnTo>
                  <a:pt x="164" y="21"/>
                </a:lnTo>
                <a:lnTo>
                  <a:pt x="159" y="30"/>
                </a:lnTo>
                <a:lnTo>
                  <a:pt x="152" y="42"/>
                </a:lnTo>
                <a:lnTo>
                  <a:pt x="144" y="53"/>
                </a:lnTo>
                <a:lnTo>
                  <a:pt x="134" y="66"/>
                </a:lnTo>
                <a:lnTo>
                  <a:pt x="126" y="78"/>
                </a:lnTo>
                <a:lnTo>
                  <a:pt x="117" y="87"/>
                </a:lnTo>
                <a:lnTo>
                  <a:pt x="0" y="55"/>
                </a:lnTo>
                <a:close/>
              </a:path>
            </a:pathLst>
          </a:custGeom>
          <a:solidFill>
            <a:srgbClr val="21BA00"/>
          </a:solidFill>
          <a:ln w="9525">
            <a:noFill/>
            <a:round/>
            <a:headEnd/>
            <a:tailEnd/>
          </a:ln>
        </p:spPr>
        <p:txBody>
          <a:bodyPr/>
          <a:lstStyle/>
          <a:p>
            <a:endParaRPr lang="fr-FR"/>
          </a:p>
        </p:txBody>
      </p:sp>
      <p:sp>
        <p:nvSpPr>
          <p:cNvPr id="75" name="Freeform 183"/>
          <p:cNvSpPr>
            <a:spLocks/>
          </p:cNvSpPr>
          <p:nvPr/>
        </p:nvSpPr>
        <p:spPr bwMode="auto">
          <a:xfrm>
            <a:off x="7173680" y="1384367"/>
            <a:ext cx="129406" cy="96901"/>
          </a:xfrm>
          <a:custGeom>
            <a:avLst/>
            <a:gdLst/>
            <a:ahLst/>
            <a:cxnLst>
              <a:cxn ang="0">
                <a:pos x="0" y="112"/>
              </a:cxn>
              <a:cxn ang="0">
                <a:pos x="137" y="0"/>
              </a:cxn>
              <a:cxn ang="0">
                <a:pos x="135" y="5"/>
              </a:cxn>
              <a:cxn ang="0">
                <a:pos x="129" y="18"/>
              </a:cxn>
              <a:cxn ang="0">
                <a:pos x="121" y="36"/>
              </a:cxn>
              <a:cxn ang="0">
                <a:pos x="112" y="57"/>
              </a:cxn>
              <a:cxn ang="0">
                <a:pos x="101" y="79"/>
              </a:cxn>
              <a:cxn ang="0">
                <a:pos x="92" y="99"/>
              </a:cxn>
              <a:cxn ang="0">
                <a:pos x="83" y="116"/>
              </a:cxn>
              <a:cxn ang="0">
                <a:pos x="77" y="126"/>
              </a:cxn>
              <a:cxn ang="0">
                <a:pos x="0" y="112"/>
              </a:cxn>
            </a:cxnLst>
            <a:rect l="0" t="0" r="r" b="b"/>
            <a:pathLst>
              <a:path w="137" h="126">
                <a:moveTo>
                  <a:pt x="0" y="112"/>
                </a:moveTo>
                <a:lnTo>
                  <a:pt x="137" y="0"/>
                </a:lnTo>
                <a:lnTo>
                  <a:pt x="135" y="5"/>
                </a:lnTo>
                <a:lnTo>
                  <a:pt x="129" y="18"/>
                </a:lnTo>
                <a:lnTo>
                  <a:pt x="121" y="36"/>
                </a:lnTo>
                <a:lnTo>
                  <a:pt x="112" y="57"/>
                </a:lnTo>
                <a:lnTo>
                  <a:pt x="101" y="79"/>
                </a:lnTo>
                <a:lnTo>
                  <a:pt x="92" y="99"/>
                </a:lnTo>
                <a:lnTo>
                  <a:pt x="83" y="116"/>
                </a:lnTo>
                <a:lnTo>
                  <a:pt x="77" y="126"/>
                </a:lnTo>
                <a:lnTo>
                  <a:pt x="0" y="112"/>
                </a:lnTo>
                <a:close/>
              </a:path>
            </a:pathLst>
          </a:custGeom>
          <a:solidFill>
            <a:srgbClr val="21BA00"/>
          </a:solidFill>
          <a:ln w="9525">
            <a:noFill/>
            <a:round/>
            <a:headEnd/>
            <a:tailEnd/>
          </a:ln>
        </p:spPr>
        <p:txBody>
          <a:bodyPr/>
          <a:lstStyle/>
          <a:p>
            <a:endParaRPr lang="fr-FR"/>
          </a:p>
        </p:txBody>
      </p:sp>
      <p:sp>
        <p:nvSpPr>
          <p:cNvPr id="76" name="Freeform 184"/>
          <p:cNvSpPr>
            <a:spLocks/>
          </p:cNvSpPr>
          <p:nvPr/>
        </p:nvSpPr>
        <p:spPr bwMode="auto">
          <a:xfrm>
            <a:off x="7179942" y="1377053"/>
            <a:ext cx="102272" cy="67648"/>
          </a:xfrm>
          <a:custGeom>
            <a:avLst/>
            <a:gdLst/>
            <a:ahLst/>
            <a:cxnLst>
              <a:cxn ang="0">
                <a:pos x="0" y="87"/>
              </a:cxn>
              <a:cxn ang="0">
                <a:pos x="18" y="13"/>
              </a:cxn>
              <a:cxn ang="0">
                <a:pos x="108" y="0"/>
              </a:cxn>
              <a:cxn ang="0">
                <a:pos x="0" y="87"/>
              </a:cxn>
            </a:cxnLst>
            <a:rect l="0" t="0" r="r" b="b"/>
            <a:pathLst>
              <a:path w="108" h="87">
                <a:moveTo>
                  <a:pt x="0" y="87"/>
                </a:moveTo>
                <a:lnTo>
                  <a:pt x="18" y="13"/>
                </a:lnTo>
                <a:lnTo>
                  <a:pt x="108" y="0"/>
                </a:lnTo>
                <a:lnTo>
                  <a:pt x="0" y="87"/>
                </a:lnTo>
                <a:close/>
              </a:path>
            </a:pathLst>
          </a:custGeom>
          <a:solidFill>
            <a:srgbClr val="21BA00"/>
          </a:solidFill>
          <a:ln w="9525">
            <a:noFill/>
            <a:round/>
            <a:headEnd/>
            <a:tailEnd/>
          </a:ln>
        </p:spPr>
        <p:txBody>
          <a:bodyPr/>
          <a:lstStyle/>
          <a:p>
            <a:endParaRPr lang="fr-FR"/>
          </a:p>
        </p:txBody>
      </p:sp>
      <p:sp>
        <p:nvSpPr>
          <p:cNvPr id="77" name="Freeform 185"/>
          <p:cNvSpPr>
            <a:spLocks/>
          </p:cNvSpPr>
          <p:nvPr/>
        </p:nvSpPr>
        <p:spPr bwMode="auto">
          <a:xfrm>
            <a:off x="7119413" y="1530633"/>
            <a:ext cx="452920" cy="451597"/>
          </a:xfrm>
          <a:custGeom>
            <a:avLst/>
            <a:gdLst/>
            <a:ahLst/>
            <a:cxnLst>
              <a:cxn ang="0">
                <a:pos x="0" y="326"/>
              </a:cxn>
              <a:cxn ang="0">
                <a:pos x="8" y="252"/>
              </a:cxn>
              <a:cxn ang="0">
                <a:pos x="25" y="208"/>
              </a:cxn>
              <a:cxn ang="0">
                <a:pos x="37" y="185"/>
              </a:cxn>
              <a:cxn ang="0">
                <a:pos x="59" y="151"/>
              </a:cxn>
              <a:cxn ang="0">
                <a:pos x="88" y="116"/>
              </a:cxn>
              <a:cxn ang="0">
                <a:pos x="108" y="99"/>
              </a:cxn>
              <a:cxn ang="0">
                <a:pos x="140" y="74"/>
              </a:cxn>
              <a:cxn ang="0">
                <a:pos x="189" y="39"/>
              </a:cxn>
              <a:cxn ang="0">
                <a:pos x="244" y="10"/>
              </a:cxn>
              <a:cxn ang="0">
                <a:pos x="271" y="3"/>
              </a:cxn>
              <a:cxn ang="0">
                <a:pos x="299" y="2"/>
              </a:cxn>
              <a:cxn ang="0">
                <a:pos x="340" y="1"/>
              </a:cxn>
              <a:cxn ang="0">
                <a:pos x="378" y="0"/>
              </a:cxn>
              <a:cxn ang="0">
                <a:pos x="392" y="6"/>
              </a:cxn>
              <a:cxn ang="0">
                <a:pos x="386" y="48"/>
              </a:cxn>
              <a:cxn ang="0">
                <a:pos x="369" y="91"/>
              </a:cxn>
              <a:cxn ang="0">
                <a:pos x="352" y="123"/>
              </a:cxn>
              <a:cxn ang="0">
                <a:pos x="321" y="171"/>
              </a:cxn>
              <a:cxn ang="0">
                <a:pos x="279" y="221"/>
              </a:cxn>
              <a:cxn ang="0">
                <a:pos x="253" y="243"/>
              </a:cxn>
              <a:cxn ang="0">
                <a:pos x="226" y="259"/>
              </a:cxn>
              <a:cxn ang="0">
                <a:pos x="188" y="283"/>
              </a:cxn>
              <a:cxn ang="0">
                <a:pos x="151" y="304"/>
              </a:cxn>
              <a:cxn ang="0">
                <a:pos x="267" y="356"/>
              </a:cxn>
              <a:cxn ang="0">
                <a:pos x="280" y="359"/>
              </a:cxn>
              <a:cxn ang="0">
                <a:pos x="314" y="371"/>
              </a:cxn>
              <a:cxn ang="0">
                <a:pos x="354" y="387"/>
              </a:cxn>
              <a:cxn ang="0">
                <a:pos x="388" y="406"/>
              </a:cxn>
              <a:cxn ang="0">
                <a:pos x="397" y="417"/>
              </a:cxn>
              <a:cxn ang="0">
                <a:pos x="421" y="446"/>
              </a:cxn>
              <a:cxn ang="0">
                <a:pos x="450" y="491"/>
              </a:cxn>
              <a:cxn ang="0">
                <a:pos x="477" y="547"/>
              </a:cxn>
              <a:cxn ang="0">
                <a:pos x="465" y="552"/>
              </a:cxn>
              <a:cxn ang="0">
                <a:pos x="430" y="562"/>
              </a:cxn>
              <a:cxn ang="0">
                <a:pos x="381" y="572"/>
              </a:cxn>
              <a:cxn ang="0">
                <a:pos x="327" y="573"/>
              </a:cxn>
              <a:cxn ang="0">
                <a:pos x="308" y="570"/>
              </a:cxn>
              <a:cxn ang="0">
                <a:pos x="263" y="557"/>
              </a:cxn>
              <a:cxn ang="0">
                <a:pos x="208" y="535"/>
              </a:cxn>
              <a:cxn ang="0">
                <a:pos x="161" y="502"/>
              </a:cxn>
              <a:cxn ang="0">
                <a:pos x="150" y="494"/>
              </a:cxn>
              <a:cxn ang="0">
                <a:pos x="124" y="471"/>
              </a:cxn>
              <a:cxn ang="0">
                <a:pos x="93" y="438"/>
              </a:cxn>
              <a:cxn ang="0">
                <a:pos x="65" y="397"/>
              </a:cxn>
              <a:cxn ang="0">
                <a:pos x="51" y="380"/>
              </a:cxn>
              <a:cxn ang="0">
                <a:pos x="36" y="343"/>
              </a:cxn>
            </a:cxnLst>
            <a:rect l="0" t="0" r="r" b="b"/>
            <a:pathLst>
              <a:path w="477" h="573">
                <a:moveTo>
                  <a:pt x="0" y="340"/>
                </a:moveTo>
                <a:lnTo>
                  <a:pt x="0" y="326"/>
                </a:lnTo>
                <a:lnTo>
                  <a:pt x="2" y="294"/>
                </a:lnTo>
                <a:lnTo>
                  <a:pt x="8" y="252"/>
                </a:lnTo>
                <a:lnTo>
                  <a:pt x="22" y="212"/>
                </a:lnTo>
                <a:lnTo>
                  <a:pt x="25" y="208"/>
                </a:lnTo>
                <a:lnTo>
                  <a:pt x="29" y="199"/>
                </a:lnTo>
                <a:lnTo>
                  <a:pt x="37" y="185"/>
                </a:lnTo>
                <a:lnTo>
                  <a:pt x="48" y="169"/>
                </a:lnTo>
                <a:lnTo>
                  <a:pt x="59" y="151"/>
                </a:lnTo>
                <a:lnTo>
                  <a:pt x="73" y="133"/>
                </a:lnTo>
                <a:lnTo>
                  <a:pt x="88" y="116"/>
                </a:lnTo>
                <a:lnTo>
                  <a:pt x="103" y="102"/>
                </a:lnTo>
                <a:lnTo>
                  <a:pt x="108" y="99"/>
                </a:lnTo>
                <a:lnTo>
                  <a:pt x="120" y="89"/>
                </a:lnTo>
                <a:lnTo>
                  <a:pt x="140" y="74"/>
                </a:lnTo>
                <a:lnTo>
                  <a:pt x="163" y="56"/>
                </a:lnTo>
                <a:lnTo>
                  <a:pt x="189" y="39"/>
                </a:lnTo>
                <a:lnTo>
                  <a:pt x="217" y="23"/>
                </a:lnTo>
                <a:lnTo>
                  <a:pt x="244" y="10"/>
                </a:lnTo>
                <a:lnTo>
                  <a:pt x="267" y="3"/>
                </a:lnTo>
                <a:lnTo>
                  <a:pt x="271" y="3"/>
                </a:lnTo>
                <a:lnTo>
                  <a:pt x="283" y="3"/>
                </a:lnTo>
                <a:lnTo>
                  <a:pt x="299" y="2"/>
                </a:lnTo>
                <a:lnTo>
                  <a:pt x="320" y="1"/>
                </a:lnTo>
                <a:lnTo>
                  <a:pt x="340" y="1"/>
                </a:lnTo>
                <a:lnTo>
                  <a:pt x="361" y="0"/>
                </a:lnTo>
                <a:lnTo>
                  <a:pt x="378" y="0"/>
                </a:lnTo>
                <a:lnTo>
                  <a:pt x="391" y="0"/>
                </a:lnTo>
                <a:lnTo>
                  <a:pt x="392" y="6"/>
                </a:lnTo>
                <a:lnTo>
                  <a:pt x="392" y="22"/>
                </a:lnTo>
                <a:lnTo>
                  <a:pt x="386" y="48"/>
                </a:lnTo>
                <a:lnTo>
                  <a:pt x="371" y="86"/>
                </a:lnTo>
                <a:lnTo>
                  <a:pt x="369" y="91"/>
                </a:lnTo>
                <a:lnTo>
                  <a:pt x="362" y="104"/>
                </a:lnTo>
                <a:lnTo>
                  <a:pt x="352" y="123"/>
                </a:lnTo>
                <a:lnTo>
                  <a:pt x="338" y="146"/>
                </a:lnTo>
                <a:lnTo>
                  <a:pt x="321" y="171"/>
                </a:lnTo>
                <a:lnTo>
                  <a:pt x="301" y="198"/>
                </a:lnTo>
                <a:lnTo>
                  <a:pt x="279" y="221"/>
                </a:lnTo>
                <a:lnTo>
                  <a:pt x="256" y="241"/>
                </a:lnTo>
                <a:lnTo>
                  <a:pt x="253" y="243"/>
                </a:lnTo>
                <a:lnTo>
                  <a:pt x="241" y="250"/>
                </a:lnTo>
                <a:lnTo>
                  <a:pt x="226" y="259"/>
                </a:lnTo>
                <a:lnTo>
                  <a:pt x="208" y="271"/>
                </a:lnTo>
                <a:lnTo>
                  <a:pt x="188" y="283"/>
                </a:lnTo>
                <a:lnTo>
                  <a:pt x="169" y="295"/>
                </a:lnTo>
                <a:lnTo>
                  <a:pt x="151" y="304"/>
                </a:lnTo>
                <a:lnTo>
                  <a:pt x="138" y="311"/>
                </a:lnTo>
                <a:lnTo>
                  <a:pt x="267" y="356"/>
                </a:lnTo>
                <a:lnTo>
                  <a:pt x="270" y="357"/>
                </a:lnTo>
                <a:lnTo>
                  <a:pt x="280" y="359"/>
                </a:lnTo>
                <a:lnTo>
                  <a:pt x="295" y="364"/>
                </a:lnTo>
                <a:lnTo>
                  <a:pt x="314" y="371"/>
                </a:lnTo>
                <a:lnTo>
                  <a:pt x="335" y="378"/>
                </a:lnTo>
                <a:lnTo>
                  <a:pt x="354" y="387"/>
                </a:lnTo>
                <a:lnTo>
                  <a:pt x="373" y="396"/>
                </a:lnTo>
                <a:lnTo>
                  <a:pt x="388" y="406"/>
                </a:lnTo>
                <a:lnTo>
                  <a:pt x="390" y="409"/>
                </a:lnTo>
                <a:lnTo>
                  <a:pt x="397" y="417"/>
                </a:lnTo>
                <a:lnTo>
                  <a:pt x="407" y="430"/>
                </a:lnTo>
                <a:lnTo>
                  <a:pt x="421" y="446"/>
                </a:lnTo>
                <a:lnTo>
                  <a:pt x="435" y="466"/>
                </a:lnTo>
                <a:lnTo>
                  <a:pt x="450" y="491"/>
                </a:lnTo>
                <a:lnTo>
                  <a:pt x="465" y="517"/>
                </a:lnTo>
                <a:lnTo>
                  <a:pt x="477" y="547"/>
                </a:lnTo>
                <a:lnTo>
                  <a:pt x="474" y="548"/>
                </a:lnTo>
                <a:lnTo>
                  <a:pt x="465" y="552"/>
                </a:lnTo>
                <a:lnTo>
                  <a:pt x="449" y="557"/>
                </a:lnTo>
                <a:lnTo>
                  <a:pt x="430" y="562"/>
                </a:lnTo>
                <a:lnTo>
                  <a:pt x="407" y="568"/>
                </a:lnTo>
                <a:lnTo>
                  <a:pt x="381" y="572"/>
                </a:lnTo>
                <a:lnTo>
                  <a:pt x="354" y="573"/>
                </a:lnTo>
                <a:lnTo>
                  <a:pt x="327" y="573"/>
                </a:lnTo>
                <a:lnTo>
                  <a:pt x="322" y="572"/>
                </a:lnTo>
                <a:lnTo>
                  <a:pt x="308" y="570"/>
                </a:lnTo>
                <a:lnTo>
                  <a:pt x="287" y="564"/>
                </a:lnTo>
                <a:lnTo>
                  <a:pt x="263" y="557"/>
                </a:lnTo>
                <a:lnTo>
                  <a:pt x="235" y="547"/>
                </a:lnTo>
                <a:lnTo>
                  <a:pt x="208" y="535"/>
                </a:lnTo>
                <a:lnTo>
                  <a:pt x="182" y="521"/>
                </a:lnTo>
                <a:lnTo>
                  <a:pt x="161" y="502"/>
                </a:lnTo>
                <a:lnTo>
                  <a:pt x="157" y="500"/>
                </a:lnTo>
                <a:lnTo>
                  <a:pt x="150" y="494"/>
                </a:lnTo>
                <a:lnTo>
                  <a:pt x="138" y="484"/>
                </a:lnTo>
                <a:lnTo>
                  <a:pt x="124" y="471"/>
                </a:lnTo>
                <a:lnTo>
                  <a:pt x="108" y="456"/>
                </a:lnTo>
                <a:lnTo>
                  <a:pt x="93" y="438"/>
                </a:lnTo>
                <a:lnTo>
                  <a:pt x="78" y="418"/>
                </a:lnTo>
                <a:lnTo>
                  <a:pt x="65" y="397"/>
                </a:lnTo>
                <a:lnTo>
                  <a:pt x="60" y="393"/>
                </a:lnTo>
                <a:lnTo>
                  <a:pt x="51" y="380"/>
                </a:lnTo>
                <a:lnTo>
                  <a:pt x="42" y="363"/>
                </a:lnTo>
                <a:lnTo>
                  <a:pt x="36" y="343"/>
                </a:lnTo>
                <a:lnTo>
                  <a:pt x="0" y="340"/>
                </a:lnTo>
                <a:close/>
              </a:path>
            </a:pathLst>
          </a:custGeom>
          <a:solidFill>
            <a:srgbClr val="000000"/>
          </a:solidFill>
          <a:ln w="9525">
            <a:noFill/>
            <a:round/>
            <a:headEnd/>
            <a:tailEnd/>
          </a:ln>
        </p:spPr>
        <p:txBody>
          <a:bodyPr/>
          <a:lstStyle/>
          <a:p>
            <a:endParaRPr lang="fr-FR"/>
          </a:p>
        </p:txBody>
      </p:sp>
      <p:sp>
        <p:nvSpPr>
          <p:cNvPr id="78" name="Freeform 186"/>
          <p:cNvSpPr>
            <a:spLocks/>
          </p:cNvSpPr>
          <p:nvPr/>
        </p:nvSpPr>
        <p:spPr bwMode="auto">
          <a:xfrm>
            <a:off x="7323958" y="1676899"/>
            <a:ext cx="390304" cy="144438"/>
          </a:xfrm>
          <a:custGeom>
            <a:avLst/>
            <a:gdLst/>
            <a:ahLst/>
            <a:cxnLst>
              <a:cxn ang="0">
                <a:pos x="25" y="103"/>
              </a:cxn>
              <a:cxn ang="0">
                <a:pos x="32" y="95"/>
              </a:cxn>
              <a:cxn ang="0">
                <a:pos x="50" y="76"/>
              </a:cxn>
              <a:cxn ang="0">
                <a:pos x="82" y="52"/>
              </a:cxn>
              <a:cxn ang="0">
                <a:pos x="124" y="29"/>
              </a:cxn>
              <a:cxn ang="0">
                <a:pos x="137" y="23"/>
              </a:cxn>
              <a:cxn ang="0">
                <a:pos x="169" y="13"/>
              </a:cxn>
              <a:cxn ang="0">
                <a:pos x="212" y="3"/>
              </a:cxn>
              <a:cxn ang="0">
                <a:pos x="253" y="0"/>
              </a:cxn>
              <a:cxn ang="0">
                <a:pos x="266" y="1"/>
              </a:cxn>
              <a:cxn ang="0">
                <a:pos x="298" y="8"/>
              </a:cxn>
              <a:cxn ang="0">
                <a:pos x="336" y="23"/>
              </a:cxn>
              <a:cxn ang="0">
                <a:pos x="371" y="52"/>
              </a:cxn>
              <a:cxn ang="0">
                <a:pos x="409" y="107"/>
              </a:cxn>
              <a:cxn ang="0">
                <a:pos x="398" y="118"/>
              </a:cxn>
              <a:cxn ang="0">
                <a:pos x="380" y="133"/>
              </a:cxn>
              <a:cxn ang="0">
                <a:pos x="351" y="150"/>
              </a:cxn>
              <a:cxn ang="0">
                <a:pos x="329" y="159"/>
              </a:cxn>
              <a:cxn ang="0">
                <a:pos x="305" y="166"/>
              </a:cxn>
              <a:cxn ang="0">
                <a:pos x="268" y="175"/>
              </a:cxn>
              <a:cxn ang="0">
                <a:pos x="228" y="182"/>
              </a:cxn>
              <a:cxn ang="0">
                <a:pos x="207" y="183"/>
              </a:cxn>
              <a:cxn ang="0">
                <a:pos x="184" y="181"/>
              </a:cxn>
              <a:cxn ang="0">
                <a:pos x="147" y="173"/>
              </a:cxn>
              <a:cxn ang="0">
                <a:pos x="102" y="158"/>
              </a:cxn>
              <a:cxn ang="0">
                <a:pos x="79" y="147"/>
              </a:cxn>
              <a:cxn ang="0">
                <a:pos x="75" y="143"/>
              </a:cxn>
              <a:cxn ang="0">
                <a:pos x="64" y="135"/>
              </a:cxn>
              <a:cxn ang="0">
                <a:pos x="52" y="125"/>
              </a:cxn>
              <a:cxn ang="0">
                <a:pos x="42" y="118"/>
              </a:cxn>
              <a:cxn ang="0">
                <a:pos x="26" y="119"/>
              </a:cxn>
              <a:cxn ang="0">
                <a:pos x="0" y="119"/>
              </a:cxn>
            </a:cxnLst>
            <a:rect l="0" t="0" r="r" b="b"/>
            <a:pathLst>
              <a:path w="410" h="183">
                <a:moveTo>
                  <a:pt x="0" y="119"/>
                </a:moveTo>
                <a:lnTo>
                  <a:pt x="25" y="103"/>
                </a:lnTo>
                <a:lnTo>
                  <a:pt x="26" y="101"/>
                </a:lnTo>
                <a:lnTo>
                  <a:pt x="32" y="95"/>
                </a:lnTo>
                <a:lnTo>
                  <a:pt x="40" y="87"/>
                </a:lnTo>
                <a:lnTo>
                  <a:pt x="50" y="76"/>
                </a:lnTo>
                <a:lnTo>
                  <a:pt x="65" y="64"/>
                </a:lnTo>
                <a:lnTo>
                  <a:pt x="82" y="52"/>
                </a:lnTo>
                <a:lnTo>
                  <a:pt x="102" y="39"/>
                </a:lnTo>
                <a:lnTo>
                  <a:pt x="124" y="29"/>
                </a:lnTo>
                <a:lnTo>
                  <a:pt x="128" y="28"/>
                </a:lnTo>
                <a:lnTo>
                  <a:pt x="137" y="23"/>
                </a:lnTo>
                <a:lnTo>
                  <a:pt x="152" y="19"/>
                </a:lnTo>
                <a:lnTo>
                  <a:pt x="169" y="13"/>
                </a:lnTo>
                <a:lnTo>
                  <a:pt x="190" y="7"/>
                </a:lnTo>
                <a:lnTo>
                  <a:pt x="212" y="3"/>
                </a:lnTo>
                <a:lnTo>
                  <a:pt x="233" y="0"/>
                </a:lnTo>
                <a:lnTo>
                  <a:pt x="253" y="0"/>
                </a:lnTo>
                <a:lnTo>
                  <a:pt x="257" y="0"/>
                </a:lnTo>
                <a:lnTo>
                  <a:pt x="266" y="1"/>
                </a:lnTo>
                <a:lnTo>
                  <a:pt x="281" y="4"/>
                </a:lnTo>
                <a:lnTo>
                  <a:pt x="298" y="8"/>
                </a:lnTo>
                <a:lnTo>
                  <a:pt x="317" y="14"/>
                </a:lnTo>
                <a:lnTo>
                  <a:pt x="336" y="23"/>
                </a:lnTo>
                <a:lnTo>
                  <a:pt x="355" y="36"/>
                </a:lnTo>
                <a:lnTo>
                  <a:pt x="371" y="52"/>
                </a:lnTo>
                <a:lnTo>
                  <a:pt x="410" y="106"/>
                </a:lnTo>
                <a:lnTo>
                  <a:pt x="409" y="107"/>
                </a:lnTo>
                <a:lnTo>
                  <a:pt x="405" y="112"/>
                </a:lnTo>
                <a:lnTo>
                  <a:pt x="398" y="118"/>
                </a:lnTo>
                <a:lnTo>
                  <a:pt x="390" y="125"/>
                </a:lnTo>
                <a:lnTo>
                  <a:pt x="380" y="133"/>
                </a:lnTo>
                <a:lnTo>
                  <a:pt x="366" y="142"/>
                </a:lnTo>
                <a:lnTo>
                  <a:pt x="351" y="150"/>
                </a:lnTo>
                <a:lnTo>
                  <a:pt x="333" y="158"/>
                </a:lnTo>
                <a:lnTo>
                  <a:pt x="329" y="159"/>
                </a:lnTo>
                <a:lnTo>
                  <a:pt x="320" y="162"/>
                </a:lnTo>
                <a:lnTo>
                  <a:pt x="305" y="166"/>
                </a:lnTo>
                <a:lnTo>
                  <a:pt x="288" y="171"/>
                </a:lnTo>
                <a:lnTo>
                  <a:pt x="268" y="175"/>
                </a:lnTo>
                <a:lnTo>
                  <a:pt x="248" y="180"/>
                </a:lnTo>
                <a:lnTo>
                  <a:pt x="228" y="182"/>
                </a:lnTo>
                <a:lnTo>
                  <a:pt x="211" y="183"/>
                </a:lnTo>
                <a:lnTo>
                  <a:pt x="207" y="183"/>
                </a:lnTo>
                <a:lnTo>
                  <a:pt x="198" y="182"/>
                </a:lnTo>
                <a:lnTo>
                  <a:pt x="184" y="181"/>
                </a:lnTo>
                <a:lnTo>
                  <a:pt x="167" y="178"/>
                </a:lnTo>
                <a:lnTo>
                  <a:pt x="147" y="173"/>
                </a:lnTo>
                <a:lnTo>
                  <a:pt x="125" y="167"/>
                </a:lnTo>
                <a:lnTo>
                  <a:pt x="102" y="158"/>
                </a:lnTo>
                <a:lnTo>
                  <a:pt x="80" y="148"/>
                </a:lnTo>
                <a:lnTo>
                  <a:pt x="79" y="147"/>
                </a:lnTo>
                <a:lnTo>
                  <a:pt x="78" y="145"/>
                </a:lnTo>
                <a:lnTo>
                  <a:pt x="75" y="143"/>
                </a:lnTo>
                <a:lnTo>
                  <a:pt x="70" y="140"/>
                </a:lnTo>
                <a:lnTo>
                  <a:pt x="64" y="135"/>
                </a:lnTo>
                <a:lnTo>
                  <a:pt x="58" y="130"/>
                </a:lnTo>
                <a:lnTo>
                  <a:pt x="52" y="125"/>
                </a:lnTo>
                <a:lnTo>
                  <a:pt x="45" y="119"/>
                </a:lnTo>
                <a:lnTo>
                  <a:pt x="42" y="118"/>
                </a:lnTo>
                <a:lnTo>
                  <a:pt x="35" y="117"/>
                </a:lnTo>
                <a:lnTo>
                  <a:pt x="26" y="119"/>
                </a:lnTo>
                <a:lnTo>
                  <a:pt x="12" y="129"/>
                </a:lnTo>
                <a:lnTo>
                  <a:pt x="0" y="119"/>
                </a:lnTo>
                <a:close/>
              </a:path>
            </a:pathLst>
          </a:custGeom>
          <a:solidFill>
            <a:srgbClr val="000000"/>
          </a:solidFill>
          <a:ln w="9525">
            <a:noFill/>
            <a:round/>
            <a:headEnd/>
            <a:tailEnd/>
          </a:ln>
        </p:spPr>
        <p:txBody>
          <a:bodyPr/>
          <a:lstStyle/>
          <a:p>
            <a:endParaRPr lang="fr-FR"/>
          </a:p>
        </p:txBody>
      </p:sp>
      <p:sp>
        <p:nvSpPr>
          <p:cNvPr id="79" name="Freeform 187"/>
          <p:cNvSpPr>
            <a:spLocks/>
          </p:cNvSpPr>
          <p:nvPr/>
        </p:nvSpPr>
        <p:spPr bwMode="auto">
          <a:xfrm>
            <a:off x="7142373" y="1649474"/>
            <a:ext cx="62616" cy="115185"/>
          </a:xfrm>
          <a:custGeom>
            <a:avLst/>
            <a:gdLst/>
            <a:ahLst/>
            <a:cxnLst>
              <a:cxn ang="0">
                <a:pos x="0" y="147"/>
              </a:cxn>
              <a:cxn ang="0">
                <a:pos x="64" y="73"/>
              </a:cxn>
              <a:cxn ang="0">
                <a:pos x="64" y="0"/>
              </a:cxn>
              <a:cxn ang="0">
                <a:pos x="63" y="2"/>
              </a:cxn>
              <a:cxn ang="0">
                <a:pos x="58" y="8"/>
              </a:cxn>
              <a:cxn ang="0">
                <a:pos x="53" y="16"/>
              </a:cxn>
              <a:cxn ang="0">
                <a:pos x="46" y="26"/>
              </a:cxn>
              <a:cxn ang="0">
                <a:pos x="38" y="38"/>
              </a:cxn>
              <a:cxn ang="0">
                <a:pos x="30" y="52"/>
              </a:cxn>
              <a:cxn ang="0">
                <a:pos x="23" y="64"/>
              </a:cxn>
              <a:cxn ang="0">
                <a:pos x="16" y="77"/>
              </a:cxn>
              <a:cxn ang="0">
                <a:pos x="0" y="147"/>
              </a:cxn>
            </a:cxnLst>
            <a:rect l="0" t="0" r="r" b="b"/>
            <a:pathLst>
              <a:path w="64" h="147">
                <a:moveTo>
                  <a:pt x="0" y="147"/>
                </a:moveTo>
                <a:lnTo>
                  <a:pt x="64" y="73"/>
                </a:lnTo>
                <a:lnTo>
                  <a:pt x="64" y="0"/>
                </a:lnTo>
                <a:lnTo>
                  <a:pt x="63" y="2"/>
                </a:lnTo>
                <a:lnTo>
                  <a:pt x="58" y="8"/>
                </a:lnTo>
                <a:lnTo>
                  <a:pt x="53" y="16"/>
                </a:lnTo>
                <a:lnTo>
                  <a:pt x="46" y="26"/>
                </a:lnTo>
                <a:lnTo>
                  <a:pt x="38" y="38"/>
                </a:lnTo>
                <a:lnTo>
                  <a:pt x="30" y="52"/>
                </a:lnTo>
                <a:lnTo>
                  <a:pt x="23" y="64"/>
                </a:lnTo>
                <a:lnTo>
                  <a:pt x="16" y="77"/>
                </a:lnTo>
                <a:lnTo>
                  <a:pt x="0" y="147"/>
                </a:lnTo>
                <a:close/>
              </a:path>
            </a:pathLst>
          </a:custGeom>
          <a:solidFill>
            <a:srgbClr val="59FF00"/>
          </a:solidFill>
          <a:ln w="9525">
            <a:noFill/>
            <a:round/>
            <a:headEnd/>
            <a:tailEnd/>
          </a:ln>
        </p:spPr>
        <p:txBody>
          <a:bodyPr/>
          <a:lstStyle/>
          <a:p>
            <a:endParaRPr lang="fr-FR"/>
          </a:p>
        </p:txBody>
      </p:sp>
      <p:sp>
        <p:nvSpPr>
          <p:cNvPr id="80" name="Freeform 188"/>
          <p:cNvSpPr>
            <a:spLocks/>
          </p:cNvSpPr>
          <p:nvPr/>
        </p:nvSpPr>
        <p:spPr bwMode="auto">
          <a:xfrm>
            <a:off x="7225860" y="1581826"/>
            <a:ext cx="85575" cy="102386"/>
          </a:xfrm>
          <a:custGeom>
            <a:avLst/>
            <a:gdLst/>
            <a:ahLst/>
            <a:cxnLst>
              <a:cxn ang="0">
                <a:pos x="4" y="132"/>
              </a:cxn>
              <a:cxn ang="0">
                <a:pos x="0" y="61"/>
              </a:cxn>
              <a:cxn ang="0">
                <a:pos x="1" y="60"/>
              </a:cxn>
              <a:cxn ang="0">
                <a:pos x="4" y="56"/>
              </a:cxn>
              <a:cxn ang="0">
                <a:pos x="8" y="51"/>
              </a:cxn>
              <a:cxn ang="0">
                <a:pos x="13" y="44"/>
              </a:cxn>
              <a:cxn ang="0">
                <a:pos x="20" y="36"/>
              </a:cxn>
              <a:cxn ang="0">
                <a:pos x="28" y="29"/>
              </a:cxn>
              <a:cxn ang="0">
                <a:pos x="36" y="22"/>
              </a:cxn>
              <a:cxn ang="0">
                <a:pos x="45" y="17"/>
              </a:cxn>
              <a:cxn ang="0">
                <a:pos x="90" y="0"/>
              </a:cxn>
              <a:cxn ang="0">
                <a:pos x="87" y="38"/>
              </a:cxn>
              <a:cxn ang="0">
                <a:pos x="4" y="132"/>
              </a:cxn>
            </a:cxnLst>
            <a:rect l="0" t="0" r="r" b="b"/>
            <a:pathLst>
              <a:path w="90" h="132">
                <a:moveTo>
                  <a:pt x="4" y="132"/>
                </a:moveTo>
                <a:lnTo>
                  <a:pt x="0" y="61"/>
                </a:lnTo>
                <a:lnTo>
                  <a:pt x="1" y="60"/>
                </a:lnTo>
                <a:lnTo>
                  <a:pt x="4" y="56"/>
                </a:lnTo>
                <a:lnTo>
                  <a:pt x="8" y="51"/>
                </a:lnTo>
                <a:lnTo>
                  <a:pt x="13" y="44"/>
                </a:lnTo>
                <a:lnTo>
                  <a:pt x="20" y="36"/>
                </a:lnTo>
                <a:lnTo>
                  <a:pt x="28" y="29"/>
                </a:lnTo>
                <a:lnTo>
                  <a:pt x="36" y="22"/>
                </a:lnTo>
                <a:lnTo>
                  <a:pt x="45" y="17"/>
                </a:lnTo>
                <a:lnTo>
                  <a:pt x="90" y="0"/>
                </a:lnTo>
                <a:lnTo>
                  <a:pt x="87" y="38"/>
                </a:lnTo>
                <a:lnTo>
                  <a:pt x="4" y="132"/>
                </a:lnTo>
                <a:close/>
              </a:path>
            </a:pathLst>
          </a:custGeom>
          <a:solidFill>
            <a:srgbClr val="59FF00"/>
          </a:solidFill>
          <a:ln w="9525">
            <a:noFill/>
            <a:round/>
            <a:headEnd/>
            <a:tailEnd/>
          </a:ln>
        </p:spPr>
        <p:txBody>
          <a:bodyPr/>
          <a:lstStyle/>
          <a:p>
            <a:endParaRPr lang="fr-FR"/>
          </a:p>
        </p:txBody>
      </p:sp>
      <p:sp>
        <p:nvSpPr>
          <p:cNvPr id="81" name="Freeform 189"/>
          <p:cNvSpPr>
            <a:spLocks/>
          </p:cNvSpPr>
          <p:nvPr/>
        </p:nvSpPr>
        <p:spPr bwMode="auto">
          <a:xfrm>
            <a:off x="7334394" y="1545259"/>
            <a:ext cx="106447" cy="62163"/>
          </a:xfrm>
          <a:custGeom>
            <a:avLst/>
            <a:gdLst/>
            <a:ahLst/>
            <a:cxnLst>
              <a:cxn ang="0">
                <a:pos x="0" y="78"/>
              </a:cxn>
              <a:cxn ang="0">
                <a:pos x="7" y="29"/>
              </a:cxn>
              <a:cxn ang="0">
                <a:pos x="10" y="28"/>
              </a:cxn>
              <a:cxn ang="0">
                <a:pos x="14" y="25"/>
              </a:cxn>
              <a:cxn ang="0">
                <a:pos x="23" y="20"/>
              </a:cxn>
              <a:cxn ang="0">
                <a:pos x="36" y="14"/>
              </a:cxn>
              <a:cxn ang="0">
                <a:pos x="51" y="10"/>
              </a:cxn>
              <a:cxn ang="0">
                <a:pos x="70" y="5"/>
              </a:cxn>
              <a:cxn ang="0">
                <a:pos x="89" y="2"/>
              </a:cxn>
              <a:cxn ang="0">
                <a:pos x="112" y="0"/>
              </a:cxn>
              <a:cxn ang="0">
                <a:pos x="0" y="78"/>
              </a:cxn>
            </a:cxnLst>
            <a:rect l="0" t="0" r="r" b="b"/>
            <a:pathLst>
              <a:path w="112" h="78">
                <a:moveTo>
                  <a:pt x="0" y="78"/>
                </a:moveTo>
                <a:lnTo>
                  <a:pt x="7" y="29"/>
                </a:lnTo>
                <a:lnTo>
                  <a:pt x="10" y="28"/>
                </a:lnTo>
                <a:lnTo>
                  <a:pt x="14" y="25"/>
                </a:lnTo>
                <a:lnTo>
                  <a:pt x="23" y="20"/>
                </a:lnTo>
                <a:lnTo>
                  <a:pt x="36" y="14"/>
                </a:lnTo>
                <a:lnTo>
                  <a:pt x="51" y="10"/>
                </a:lnTo>
                <a:lnTo>
                  <a:pt x="70" y="5"/>
                </a:lnTo>
                <a:lnTo>
                  <a:pt x="89" y="2"/>
                </a:lnTo>
                <a:lnTo>
                  <a:pt x="112" y="0"/>
                </a:lnTo>
                <a:lnTo>
                  <a:pt x="0" y="78"/>
                </a:lnTo>
                <a:close/>
              </a:path>
            </a:pathLst>
          </a:custGeom>
          <a:solidFill>
            <a:srgbClr val="59FF00"/>
          </a:solidFill>
          <a:ln w="9525">
            <a:noFill/>
            <a:round/>
            <a:headEnd/>
            <a:tailEnd/>
          </a:ln>
        </p:spPr>
        <p:txBody>
          <a:bodyPr/>
          <a:lstStyle/>
          <a:p>
            <a:endParaRPr lang="fr-FR"/>
          </a:p>
        </p:txBody>
      </p:sp>
      <p:sp>
        <p:nvSpPr>
          <p:cNvPr id="82" name="Freeform 190"/>
          <p:cNvSpPr>
            <a:spLocks/>
          </p:cNvSpPr>
          <p:nvPr/>
        </p:nvSpPr>
        <p:spPr bwMode="auto">
          <a:xfrm>
            <a:off x="7380312" y="1550744"/>
            <a:ext cx="87662" cy="56678"/>
          </a:xfrm>
          <a:custGeom>
            <a:avLst/>
            <a:gdLst/>
            <a:ahLst/>
            <a:cxnLst>
              <a:cxn ang="0">
                <a:pos x="0" y="73"/>
              </a:cxn>
              <a:cxn ang="0">
                <a:pos x="92" y="0"/>
              </a:cxn>
              <a:cxn ang="0">
                <a:pos x="90" y="10"/>
              </a:cxn>
              <a:cxn ang="0">
                <a:pos x="83" y="29"/>
              </a:cxn>
              <a:cxn ang="0">
                <a:pos x="74" y="53"/>
              </a:cxn>
              <a:cxn ang="0">
                <a:pos x="63" y="71"/>
              </a:cxn>
              <a:cxn ang="0">
                <a:pos x="0" y="73"/>
              </a:cxn>
            </a:cxnLst>
            <a:rect l="0" t="0" r="r" b="b"/>
            <a:pathLst>
              <a:path w="92" h="73">
                <a:moveTo>
                  <a:pt x="0" y="73"/>
                </a:moveTo>
                <a:lnTo>
                  <a:pt x="92" y="0"/>
                </a:lnTo>
                <a:lnTo>
                  <a:pt x="90" y="10"/>
                </a:lnTo>
                <a:lnTo>
                  <a:pt x="83" y="29"/>
                </a:lnTo>
                <a:lnTo>
                  <a:pt x="74" y="53"/>
                </a:lnTo>
                <a:lnTo>
                  <a:pt x="63" y="71"/>
                </a:lnTo>
                <a:lnTo>
                  <a:pt x="0" y="73"/>
                </a:lnTo>
                <a:close/>
              </a:path>
            </a:pathLst>
          </a:custGeom>
          <a:solidFill>
            <a:srgbClr val="59FF00"/>
          </a:solidFill>
          <a:ln w="9525">
            <a:noFill/>
            <a:round/>
            <a:headEnd/>
            <a:tailEnd/>
          </a:ln>
        </p:spPr>
        <p:txBody>
          <a:bodyPr/>
          <a:lstStyle/>
          <a:p>
            <a:endParaRPr lang="fr-FR"/>
          </a:p>
        </p:txBody>
      </p:sp>
      <p:sp>
        <p:nvSpPr>
          <p:cNvPr id="83" name="Freeform 191"/>
          <p:cNvSpPr>
            <a:spLocks/>
          </p:cNvSpPr>
          <p:nvPr/>
        </p:nvSpPr>
        <p:spPr bwMode="auto">
          <a:xfrm>
            <a:off x="7294737" y="1623878"/>
            <a:ext cx="133580" cy="42052"/>
          </a:xfrm>
          <a:custGeom>
            <a:avLst/>
            <a:gdLst/>
            <a:ahLst/>
            <a:cxnLst>
              <a:cxn ang="0">
                <a:pos x="64" y="0"/>
              </a:cxn>
              <a:cxn ang="0">
                <a:pos x="138" y="0"/>
              </a:cxn>
              <a:cxn ang="0">
                <a:pos x="137" y="1"/>
              </a:cxn>
              <a:cxn ang="0">
                <a:pos x="136" y="5"/>
              </a:cxn>
              <a:cxn ang="0">
                <a:pos x="132" y="12"/>
              </a:cxn>
              <a:cxn ang="0">
                <a:pos x="128" y="19"/>
              </a:cxn>
              <a:cxn ang="0">
                <a:pos x="122" y="28"/>
              </a:cxn>
              <a:cxn ang="0">
                <a:pos x="115" y="38"/>
              </a:cxn>
              <a:cxn ang="0">
                <a:pos x="107" y="46"/>
              </a:cxn>
              <a:cxn ang="0">
                <a:pos x="99" y="54"/>
              </a:cxn>
              <a:cxn ang="0">
                <a:pos x="0" y="54"/>
              </a:cxn>
              <a:cxn ang="0">
                <a:pos x="64" y="0"/>
              </a:cxn>
            </a:cxnLst>
            <a:rect l="0" t="0" r="r" b="b"/>
            <a:pathLst>
              <a:path w="138" h="54">
                <a:moveTo>
                  <a:pt x="64" y="0"/>
                </a:moveTo>
                <a:lnTo>
                  <a:pt x="138" y="0"/>
                </a:lnTo>
                <a:lnTo>
                  <a:pt x="137" y="1"/>
                </a:lnTo>
                <a:lnTo>
                  <a:pt x="136" y="5"/>
                </a:lnTo>
                <a:lnTo>
                  <a:pt x="132" y="12"/>
                </a:lnTo>
                <a:lnTo>
                  <a:pt x="128" y="19"/>
                </a:lnTo>
                <a:lnTo>
                  <a:pt x="122" y="28"/>
                </a:lnTo>
                <a:lnTo>
                  <a:pt x="115" y="38"/>
                </a:lnTo>
                <a:lnTo>
                  <a:pt x="107" y="46"/>
                </a:lnTo>
                <a:lnTo>
                  <a:pt x="99" y="54"/>
                </a:lnTo>
                <a:lnTo>
                  <a:pt x="0" y="54"/>
                </a:lnTo>
                <a:lnTo>
                  <a:pt x="64" y="0"/>
                </a:lnTo>
                <a:close/>
              </a:path>
            </a:pathLst>
          </a:custGeom>
          <a:solidFill>
            <a:srgbClr val="59FF00"/>
          </a:solidFill>
          <a:ln w="9525">
            <a:noFill/>
            <a:round/>
            <a:headEnd/>
            <a:tailEnd/>
          </a:ln>
        </p:spPr>
        <p:txBody>
          <a:bodyPr/>
          <a:lstStyle/>
          <a:p>
            <a:endParaRPr lang="fr-FR"/>
          </a:p>
        </p:txBody>
      </p:sp>
      <p:sp>
        <p:nvSpPr>
          <p:cNvPr id="84" name="Freeform 192"/>
          <p:cNvSpPr>
            <a:spLocks/>
          </p:cNvSpPr>
          <p:nvPr/>
        </p:nvSpPr>
        <p:spPr bwMode="auto">
          <a:xfrm>
            <a:off x="7234209" y="1684212"/>
            <a:ext cx="133580" cy="38395"/>
          </a:xfrm>
          <a:custGeom>
            <a:avLst/>
            <a:gdLst/>
            <a:ahLst/>
            <a:cxnLst>
              <a:cxn ang="0">
                <a:pos x="41" y="0"/>
              </a:cxn>
              <a:cxn ang="0">
                <a:pos x="140" y="0"/>
              </a:cxn>
              <a:cxn ang="0">
                <a:pos x="139" y="1"/>
              </a:cxn>
              <a:cxn ang="0">
                <a:pos x="136" y="4"/>
              </a:cxn>
              <a:cxn ang="0">
                <a:pos x="131" y="10"/>
              </a:cxn>
              <a:cxn ang="0">
                <a:pos x="124" y="16"/>
              </a:cxn>
              <a:cxn ang="0">
                <a:pos x="115" y="24"/>
              </a:cxn>
              <a:cxn ang="0">
                <a:pos x="103" y="32"/>
              </a:cxn>
              <a:cxn ang="0">
                <a:pos x="91" y="40"/>
              </a:cxn>
              <a:cxn ang="0">
                <a:pos x="76" y="47"/>
              </a:cxn>
              <a:cxn ang="0">
                <a:pos x="0" y="41"/>
              </a:cxn>
              <a:cxn ang="0">
                <a:pos x="41" y="0"/>
              </a:cxn>
            </a:cxnLst>
            <a:rect l="0" t="0" r="r" b="b"/>
            <a:pathLst>
              <a:path w="140" h="47">
                <a:moveTo>
                  <a:pt x="41" y="0"/>
                </a:moveTo>
                <a:lnTo>
                  <a:pt x="140" y="0"/>
                </a:lnTo>
                <a:lnTo>
                  <a:pt x="139" y="1"/>
                </a:lnTo>
                <a:lnTo>
                  <a:pt x="136" y="4"/>
                </a:lnTo>
                <a:lnTo>
                  <a:pt x="131" y="10"/>
                </a:lnTo>
                <a:lnTo>
                  <a:pt x="124" y="16"/>
                </a:lnTo>
                <a:lnTo>
                  <a:pt x="115" y="24"/>
                </a:lnTo>
                <a:lnTo>
                  <a:pt x="103" y="32"/>
                </a:lnTo>
                <a:lnTo>
                  <a:pt x="91" y="40"/>
                </a:lnTo>
                <a:lnTo>
                  <a:pt x="76" y="47"/>
                </a:lnTo>
                <a:lnTo>
                  <a:pt x="0" y="41"/>
                </a:lnTo>
                <a:lnTo>
                  <a:pt x="41" y="0"/>
                </a:lnTo>
                <a:close/>
              </a:path>
            </a:pathLst>
          </a:custGeom>
          <a:solidFill>
            <a:srgbClr val="59FF00"/>
          </a:solidFill>
          <a:ln w="9525">
            <a:noFill/>
            <a:round/>
            <a:headEnd/>
            <a:tailEnd/>
          </a:ln>
        </p:spPr>
        <p:txBody>
          <a:bodyPr/>
          <a:lstStyle/>
          <a:p>
            <a:endParaRPr lang="fr-FR"/>
          </a:p>
        </p:txBody>
      </p:sp>
      <p:sp>
        <p:nvSpPr>
          <p:cNvPr id="85" name="Freeform 193"/>
          <p:cNvSpPr>
            <a:spLocks/>
          </p:cNvSpPr>
          <p:nvPr/>
        </p:nvSpPr>
        <p:spPr bwMode="auto">
          <a:xfrm>
            <a:off x="7169506" y="1735406"/>
            <a:ext cx="98098" cy="47537"/>
          </a:xfrm>
          <a:custGeom>
            <a:avLst/>
            <a:gdLst/>
            <a:ahLst/>
            <a:cxnLst>
              <a:cxn ang="0">
                <a:pos x="35" y="0"/>
              </a:cxn>
              <a:cxn ang="0">
                <a:pos x="102" y="10"/>
              </a:cxn>
              <a:cxn ang="0">
                <a:pos x="101" y="13"/>
              </a:cxn>
              <a:cxn ang="0">
                <a:pos x="95" y="17"/>
              </a:cxn>
              <a:cxn ang="0">
                <a:pos x="87" y="24"/>
              </a:cxn>
              <a:cxn ang="0">
                <a:pos x="77" y="32"/>
              </a:cxn>
              <a:cxn ang="0">
                <a:pos x="62" y="42"/>
              </a:cxn>
              <a:cxn ang="0">
                <a:pos x="44" y="50"/>
              </a:cxn>
              <a:cxn ang="0">
                <a:pos x="24" y="56"/>
              </a:cxn>
              <a:cxn ang="0">
                <a:pos x="0" y="61"/>
              </a:cxn>
              <a:cxn ang="0">
                <a:pos x="35" y="0"/>
              </a:cxn>
            </a:cxnLst>
            <a:rect l="0" t="0" r="r" b="b"/>
            <a:pathLst>
              <a:path w="102" h="61">
                <a:moveTo>
                  <a:pt x="35" y="0"/>
                </a:moveTo>
                <a:lnTo>
                  <a:pt x="102" y="10"/>
                </a:lnTo>
                <a:lnTo>
                  <a:pt x="101" y="13"/>
                </a:lnTo>
                <a:lnTo>
                  <a:pt x="95" y="17"/>
                </a:lnTo>
                <a:lnTo>
                  <a:pt x="87" y="24"/>
                </a:lnTo>
                <a:lnTo>
                  <a:pt x="77" y="32"/>
                </a:lnTo>
                <a:lnTo>
                  <a:pt x="62" y="42"/>
                </a:lnTo>
                <a:lnTo>
                  <a:pt x="44" y="50"/>
                </a:lnTo>
                <a:lnTo>
                  <a:pt x="24" y="56"/>
                </a:lnTo>
                <a:lnTo>
                  <a:pt x="0" y="61"/>
                </a:lnTo>
                <a:lnTo>
                  <a:pt x="35" y="0"/>
                </a:lnTo>
                <a:close/>
              </a:path>
            </a:pathLst>
          </a:custGeom>
          <a:solidFill>
            <a:srgbClr val="59FF00"/>
          </a:solidFill>
          <a:ln w="9525">
            <a:noFill/>
            <a:round/>
            <a:headEnd/>
            <a:tailEnd/>
          </a:ln>
        </p:spPr>
        <p:txBody>
          <a:bodyPr/>
          <a:lstStyle/>
          <a:p>
            <a:endParaRPr lang="fr-FR"/>
          </a:p>
        </p:txBody>
      </p:sp>
      <p:sp>
        <p:nvSpPr>
          <p:cNvPr id="86" name="Freeform 194"/>
          <p:cNvSpPr>
            <a:spLocks/>
          </p:cNvSpPr>
          <p:nvPr/>
        </p:nvSpPr>
        <p:spPr bwMode="auto">
          <a:xfrm>
            <a:off x="7204988" y="1801225"/>
            <a:ext cx="183673" cy="45708"/>
          </a:xfrm>
          <a:custGeom>
            <a:avLst/>
            <a:gdLst/>
            <a:ahLst/>
            <a:cxnLst>
              <a:cxn ang="0">
                <a:pos x="0" y="0"/>
              </a:cxn>
              <a:cxn ang="0">
                <a:pos x="5" y="0"/>
              </a:cxn>
              <a:cxn ang="0">
                <a:pos x="19" y="0"/>
              </a:cxn>
              <a:cxn ang="0">
                <a:pos x="38" y="2"/>
              </a:cxn>
              <a:cxn ang="0">
                <a:pos x="62" y="4"/>
              </a:cxn>
              <a:cxn ang="0">
                <a:pos x="91" y="7"/>
              </a:cxn>
              <a:cxn ang="0">
                <a:pos x="120" y="13"/>
              </a:cxn>
              <a:cxn ang="0">
                <a:pos x="149" y="21"/>
              </a:cxn>
              <a:cxn ang="0">
                <a:pos x="177" y="33"/>
              </a:cxn>
              <a:cxn ang="0">
                <a:pos x="195" y="42"/>
              </a:cxn>
              <a:cxn ang="0">
                <a:pos x="112" y="56"/>
              </a:cxn>
              <a:cxn ang="0">
                <a:pos x="0" y="0"/>
              </a:cxn>
            </a:cxnLst>
            <a:rect l="0" t="0" r="r" b="b"/>
            <a:pathLst>
              <a:path w="195" h="56">
                <a:moveTo>
                  <a:pt x="0" y="0"/>
                </a:moveTo>
                <a:lnTo>
                  <a:pt x="5" y="0"/>
                </a:lnTo>
                <a:lnTo>
                  <a:pt x="19" y="0"/>
                </a:lnTo>
                <a:lnTo>
                  <a:pt x="38" y="2"/>
                </a:lnTo>
                <a:lnTo>
                  <a:pt x="62" y="4"/>
                </a:lnTo>
                <a:lnTo>
                  <a:pt x="91" y="7"/>
                </a:lnTo>
                <a:lnTo>
                  <a:pt x="120" y="13"/>
                </a:lnTo>
                <a:lnTo>
                  <a:pt x="149" y="21"/>
                </a:lnTo>
                <a:lnTo>
                  <a:pt x="177" y="33"/>
                </a:lnTo>
                <a:lnTo>
                  <a:pt x="195" y="42"/>
                </a:lnTo>
                <a:lnTo>
                  <a:pt x="112" y="56"/>
                </a:lnTo>
                <a:lnTo>
                  <a:pt x="0" y="0"/>
                </a:lnTo>
                <a:close/>
              </a:path>
            </a:pathLst>
          </a:custGeom>
          <a:solidFill>
            <a:srgbClr val="21BA00"/>
          </a:solidFill>
          <a:ln w="9525">
            <a:noFill/>
            <a:round/>
            <a:headEnd/>
            <a:tailEnd/>
          </a:ln>
        </p:spPr>
        <p:txBody>
          <a:bodyPr/>
          <a:lstStyle/>
          <a:p>
            <a:endParaRPr lang="fr-FR"/>
          </a:p>
        </p:txBody>
      </p:sp>
      <p:sp>
        <p:nvSpPr>
          <p:cNvPr id="87" name="Freeform 195"/>
          <p:cNvSpPr>
            <a:spLocks/>
          </p:cNvSpPr>
          <p:nvPr/>
        </p:nvSpPr>
        <p:spPr bwMode="auto">
          <a:xfrm>
            <a:off x="7200814" y="1821337"/>
            <a:ext cx="62616" cy="74961"/>
          </a:xfrm>
          <a:custGeom>
            <a:avLst/>
            <a:gdLst/>
            <a:ahLst/>
            <a:cxnLst>
              <a:cxn ang="0">
                <a:pos x="0" y="0"/>
              </a:cxn>
              <a:cxn ang="0">
                <a:pos x="67" y="45"/>
              </a:cxn>
              <a:cxn ang="0">
                <a:pos x="67" y="96"/>
              </a:cxn>
              <a:cxn ang="0">
                <a:pos x="64" y="95"/>
              </a:cxn>
              <a:cxn ang="0">
                <a:pos x="59" y="89"/>
              </a:cxn>
              <a:cxn ang="0">
                <a:pos x="51" y="82"/>
              </a:cxn>
              <a:cxn ang="0">
                <a:pos x="40" y="71"/>
              </a:cxn>
              <a:cxn ang="0">
                <a:pos x="30" y="58"/>
              </a:cxn>
              <a:cxn ang="0">
                <a:pos x="18" y="41"/>
              </a:cxn>
              <a:cxn ang="0">
                <a:pos x="8" y="22"/>
              </a:cxn>
              <a:cxn ang="0">
                <a:pos x="0" y="0"/>
              </a:cxn>
            </a:cxnLst>
            <a:rect l="0" t="0" r="r" b="b"/>
            <a:pathLst>
              <a:path w="67" h="96">
                <a:moveTo>
                  <a:pt x="0" y="0"/>
                </a:moveTo>
                <a:lnTo>
                  <a:pt x="67" y="45"/>
                </a:lnTo>
                <a:lnTo>
                  <a:pt x="67" y="96"/>
                </a:lnTo>
                <a:lnTo>
                  <a:pt x="64" y="95"/>
                </a:lnTo>
                <a:lnTo>
                  <a:pt x="59" y="89"/>
                </a:lnTo>
                <a:lnTo>
                  <a:pt x="51" y="82"/>
                </a:lnTo>
                <a:lnTo>
                  <a:pt x="40" y="71"/>
                </a:lnTo>
                <a:lnTo>
                  <a:pt x="30" y="58"/>
                </a:lnTo>
                <a:lnTo>
                  <a:pt x="18" y="41"/>
                </a:lnTo>
                <a:lnTo>
                  <a:pt x="8" y="22"/>
                </a:lnTo>
                <a:lnTo>
                  <a:pt x="0" y="0"/>
                </a:lnTo>
                <a:close/>
              </a:path>
            </a:pathLst>
          </a:custGeom>
          <a:solidFill>
            <a:srgbClr val="21BA00"/>
          </a:solidFill>
          <a:ln w="9525">
            <a:noFill/>
            <a:round/>
            <a:headEnd/>
            <a:tailEnd/>
          </a:ln>
        </p:spPr>
        <p:txBody>
          <a:bodyPr/>
          <a:lstStyle/>
          <a:p>
            <a:endParaRPr lang="fr-FR"/>
          </a:p>
        </p:txBody>
      </p:sp>
      <p:sp>
        <p:nvSpPr>
          <p:cNvPr id="88" name="Freeform 196"/>
          <p:cNvSpPr>
            <a:spLocks/>
          </p:cNvSpPr>
          <p:nvPr/>
        </p:nvSpPr>
        <p:spPr bwMode="auto">
          <a:xfrm>
            <a:off x="7294737" y="1859732"/>
            <a:ext cx="54267" cy="82275"/>
          </a:xfrm>
          <a:custGeom>
            <a:avLst/>
            <a:gdLst/>
            <a:ahLst/>
            <a:cxnLst>
              <a:cxn ang="0">
                <a:pos x="0" y="68"/>
              </a:cxn>
              <a:cxn ang="0">
                <a:pos x="0" y="0"/>
              </a:cxn>
              <a:cxn ang="0">
                <a:pos x="52" y="16"/>
              </a:cxn>
              <a:cxn ang="0">
                <a:pos x="58" y="103"/>
              </a:cxn>
              <a:cxn ang="0">
                <a:pos x="0" y="68"/>
              </a:cxn>
            </a:cxnLst>
            <a:rect l="0" t="0" r="r" b="b"/>
            <a:pathLst>
              <a:path w="58" h="103">
                <a:moveTo>
                  <a:pt x="0" y="68"/>
                </a:moveTo>
                <a:lnTo>
                  <a:pt x="0" y="0"/>
                </a:lnTo>
                <a:lnTo>
                  <a:pt x="52" y="16"/>
                </a:lnTo>
                <a:lnTo>
                  <a:pt x="58" y="103"/>
                </a:lnTo>
                <a:lnTo>
                  <a:pt x="0" y="68"/>
                </a:lnTo>
                <a:close/>
              </a:path>
            </a:pathLst>
          </a:custGeom>
          <a:solidFill>
            <a:srgbClr val="21BA00"/>
          </a:solidFill>
          <a:ln w="9525">
            <a:noFill/>
            <a:round/>
            <a:headEnd/>
            <a:tailEnd/>
          </a:ln>
        </p:spPr>
        <p:txBody>
          <a:bodyPr/>
          <a:lstStyle/>
          <a:p>
            <a:endParaRPr lang="fr-FR"/>
          </a:p>
        </p:txBody>
      </p:sp>
      <p:sp>
        <p:nvSpPr>
          <p:cNvPr id="89" name="Freeform 197"/>
          <p:cNvSpPr>
            <a:spLocks/>
          </p:cNvSpPr>
          <p:nvPr/>
        </p:nvSpPr>
        <p:spPr bwMode="auto">
          <a:xfrm>
            <a:off x="7365702" y="1888985"/>
            <a:ext cx="79313" cy="67648"/>
          </a:xfrm>
          <a:custGeom>
            <a:avLst/>
            <a:gdLst/>
            <a:ahLst/>
            <a:cxnLst>
              <a:cxn ang="0">
                <a:pos x="0" y="0"/>
              </a:cxn>
              <a:cxn ang="0">
                <a:pos x="3" y="70"/>
              </a:cxn>
              <a:cxn ang="0">
                <a:pos x="4" y="71"/>
              </a:cxn>
              <a:cxn ang="0">
                <a:pos x="9" y="74"/>
              </a:cxn>
              <a:cxn ang="0">
                <a:pos x="17" y="76"/>
              </a:cxn>
              <a:cxn ang="0">
                <a:pos x="26" y="79"/>
              </a:cxn>
              <a:cxn ang="0">
                <a:pos x="38" y="83"/>
              </a:cxn>
              <a:cxn ang="0">
                <a:pos x="52" y="85"/>
              </a:cxn>
              <a:cxn ang="0">
                <a:pos x="67" y="86"/>
              </a:cxn>
              <a:cxn ang="0">
                <a:pos x="83" y="86"/>
              </a:cxn>
              <a:cxn ang="0">
                <a:pos x="45" y="13"/>
              </a:cxn>
              <a:cxn ang="0">
                <a:pos x="0" y="0"/>
              </a:cxn>
            </a:cxnLst>
            <a:rect l="0" t="0" r="r" b="b"/>
            <a:pathLst>
              <a:path w="83" h="86">
                <a:moveTo>
                  <a:pt x="0" y="0"/>
                </a:moveTo>
                <a:lnTo>
                  <a:pt x="3" y="70"/>
                </a:lnTo>
                <a:lnTo>
                  <a:pt x="4" y="71"/>
                </a:lnTo>
                <a:lnTo>
                  <a:pt x="9" y="74"/>
                </a:lnTo>
                <a:lnTo>
                  <a:pt x="17" y="76"/>
                </a:lnTo>
                <a:lnTo>
                  <a:pt x="26" y="79"/>
                </a:lnTo>
                <a:lnTo>
                  <a:pt x="38" y="83"/>
                </a:lnTo>
                <a:lnTo>
                  <a:pt x="52" y="85"/>
                </a:lnTo>
                <a:lnTo>
                  <a:pt x="67" y="86"/>
                </a:lnTo>
                <a:lnTo>
                  <a:pt x="83" y="86"/>
                </a:lnTo>
                <a:lnTo>
                  <a:pt x="45" y="13"/>
                </a:lnTo>
                <a:lnTo>
                  <a:pt x="0" y="0"/>
                </a:lnTo>
                <a:close/>
              </a:path>
            </a:pathLst>
          </a:custGeom>
          <a:solidFill>
            <a:srgbClr val="21BA00"/>
          </a:solidFill>
          <a:ln w="9525">
            <a:noFill/>
            <a:round/>
            <a:headEnd/>
            <a:tailEnd/>
          </a:ln>
        </p:spPr>
        <p:txBody>
          <a:bodyPr/>
          <a:lstStyle/>
          <a:p>
            <a:endParaRPr lang="fr-FR"/>
          </a:p>
        </p:txBody>
      </p:sp>
      <p:sp>
        <p:nvSpPr>
          <p:cNvPr id="90" name="Freeform 198"/>
          <p:cNvSpPr>
            <a:spLocks/>
          </p:cNvSpPr>
          <p:nvPr/>
        </p:nvSpPr>
        <p:spPr bwMode="auto">
          <a:xfrm>
            <a:off x="7449189" y="1918238"/>
            <a:ext cx="81400" cy="40223"/>
          </a:xfrm>
          <a:custGeom>
            <a:avLst/>
            <a:gdLst/>
            <a:ahLst/>
            <a:cxnLst>
              <a:cxn ang="0">
                <a:pos x="0" y="0"/>
              </a:cxn>
              <a:cxn ang="0">
                <a:pos x="25" y="48"/>
              </a:cxn>
              <a:cxn ang="0">
                <a:pos x="27" y="48"/>
              </a:cxn>
              <a:cxn ang="0">
                <a:pos x="31" y="48"/>
              </a:cxn>
              <a:cxn ang="0">
                <a:pos x="37" y="49"/>
              </a:cxn>
              <a:cxn ang="0">
                <a:pos x="45" y="49"/>
              </a:cxn>
              <a:cxn ang="0">
                <a:pos x="54" y="49"/>
              </a:cxn>
              <a:cxn ang="0">
                <a:pos x="65" y="48"/>
              </a:cxn>
              <a:cxn ang="0">
                <a:pos x="76" y="47"/>
              </a:cxn>
              <a:cxn ang="0">
                <a:pos x="87" y="45"/>
              </a:cxn>
              <a:cxn ang="0">
                <a:pos x="85" y="44"/>
              </a:cxn>
              <a:cxn ang="0">
                <a:pos x="81" y="40"/>
              </a:cxn>
              <a:cxn ang="0">
                <a:pos x="74" y="36"/>
              </a:cxn>
              <a:cxn ang="0">
                <a:pos x="65" y="30"/>
              </a:cxn>
              <a:cxn ang="0">
                <a:pos x="53" y="23"/>
              </a:cxn>
              <a:cxn ang="0">
                <a:pos x="38" y="15"/>
              </a:cxn>
              <a:cxn ang="0">
                <a:pos x="21" y="8"/>
              </a:cxn>
              <a:cxn ang="0">
                <a:pos x="0" y="0"/>
              </a:cxn>
            </a:cxnLst>
            <a:rect l="0" t="0" r="r" b="b"/>
            <a:pathLst>
              <a:path w="87" h="49">
                <a:moveTo>
                  <a:pt x="0" y="0"/>
                </a:moveTo>
                <a:lnTo>
                  <a:pt x="25" y="48"/>
                </a:lnTo>
                <a:lnTo>
                  <a:pt x="27" y="48"/>
                </a:lnTo>
                <a:lnTo>
                  <a:pt x="31" y="48"/>
                </a:lnTo>
                <a:lnTo>
                  <a:pt x="37" y="49"/>
                </a:lnTo>
                <a:lnTo>
                  <a:pt x="45" y="49"/>
                </a:lnTo>
                <a:lnTo>
                  <a:pt x="54" y="49"/>
                </a:lnTo>
                <a:lnTo>
                  <a:pt x="65" y="48"/>
                </a:lnTo>
                <a:lnTo>
                  <a:pt x="76" y="47"/>
                </a:lnTo>
                <a:lnTo>
                  <a:pt x="87" y="45"/>
                </a:lnTo>
                <a:lnTo>
                  <a:pt x="85" y="44"/>
                </a:lnTo>
                <a:lnTo>
                  <a:pt x="81" y="40"/>
                </a:lnTo>
                <a:lnTo>
                  <a:pt x="74" y="36"/>
                </a:lnTo>
                <a:lnTo>
                  <a:pt x="65" y="30"/>
                </a:lnTo>
                <a:lnTo>
                  <a:pt x="53" y="23"/>
                </a:lnTo>
                <a:lnTo>
                  <a:pt x="38" y="15"/>
                </a:lnTo>
                <a:lnTo>
                  <a:pt x="21" y="8"/>
                </a:lnTo>
                <a:lnTo>
                  <a:pt x="0" y="0"/>
                </a:lnTo>
                <a:close/>
              </a:path>
            </a:pathLst>
          </a:custGeom>
          <a:solidFill>
            <a:srgbClr val="21BA00"/>
          </a:solidFill>
          <a:ln w="9525">
            <a:noFill/>
            <a:round/>
            <a:headEnd/>
            <a:tailEnd/>
          </a:ln>
        </p:spPr>
        <p:txBody>
          <a:bodyPr/>
          <a:lstStyle/>
          <a:p>
            <a:endParaRPr lang="fr-FR"/>
          </a:p>
        </p:txBody>
      </p:sp>
      <p:sp>
        <p:nvSpPr>
          <p:cNvPr id="91" name="Freeform 199"/>
          <p:cNvSpPr>
            <a:spLocks/>
          </p:cNvSpPr>
          <p:nvPr/>
        </p:nvSpPr>
        <p:spPr bwMode="auto">
          <a:xfrm>
            <a:off x="7367789" y="1843277"/>
            <a:ext cx="100185" cy="40223"/>
          </a:xfrm>
          <a:custGeom>
            <a:avLst/>
            <a:gdLst/>
            <a:ahLst/>
            <a:cxnLst>
              <a:cxn ang="0">
                <a:pos x="0" y="19"/>
              </a:cxn>
              <a:cxn ang="0">
                <a:pos x="54" y="0"/>
              </a:cxn>
              <a:cxn ang="0">
                <a:pos x="57" y="1"/>
              </a:cxn>
              <a:cxn ang="0">
                <a:pos x="61" y="4"/>
              </a:cxn>
              <a:cxn ang="0">
                <a:pos x="68" y="7"/>
              </a:cxn>
              <a:cxn ang="0">
                <a:pos x="76" y="11"/>
              </a:cxn>
              <a:cxn ang="0">
                <a:pos x="85" y="15"/>
              </a:cxn>
              <a:cxn ang="0">
                <a:pos x="93" y="20"/>
              </a:cxn>
              <a:cxn ang="0">
                <a:pos x="100" y="24"/>
              </a:cxn>
              <a:cxn ang="0">
                <a:pos x="105" y="29"/>
              </a:cxn>
              <a:cxn ang="0">
                <a:pos x="64" y="51"/>
              </a:cxn>
              <a:cxn ang="0">
                <a:pos x="0" y="19"/>
              </a:cxn>
            </a:cxnLst>
            <a:rect l="0" t="0" r="r" b="b"/>
            <a:pathLst>
              <a:path w="105" h="51">
                <a:moveTo>
                  <a:pt x="0" y="19"/>
                </a:moveTo>
                <a:lnTo>
                  <a:pt x="54" y="0"/>
                </a:lnTo>
                <a:lnTo>
                  <a:pt x="57" y="1"/>
                </a:lnTo>
                <a:lnTo>
                  <a:pt x="61" y="4"/>
                </a:lnTo>
                <a:lnTo>
                  <a:pt x="68" y="7"/>
                </a:lnTo>
                <a:lnTo>
                  <a:pt x="76" y="11"/>
                </a:lnTo>
                <a:lnTo>
                  <a:pt x="85" y="15"/>
                </a:lnTo>
                <a:lnTo>
                  <a:pt x="93" y="20"/>
                </a:lnTo>
                <a:lnTo>
                  <a:pt x="100" y="24"/>
                </a:lnTo>
                <a:lnTo>
                  <a:pt x="105" y="29"/>
                </a:lnTo>
                <a:lnTo>
                  <a:pt x="64" y="51"/>
                </a:lnTo>
                <a:lnTo>
                  <a:pt x="0" y="19"/>
                </a:lnTo>
                <a:close/>
              </a:path>
            </a:pathLst>
          </a:custGeom>
          <a:solidFill>
            <a:srgbClr val="21BA00"/>
          </a:solidFill>
          <a:ln w="9525">
            <a:noFill/>
            <a:round/>
            <a:headEnd/>
            <a:tailEnd/>
          </a:ln>
        </p:spPr>
        <p:txBody>
          <a:bodyPr/>
          <a:lstStyle/>
          <a:p>
            <a:endParaRPr lang="fr-FR"/>
          </a:p>
        </p:txBody>
      </p:sp>
      <p:sp>
        <p:nvSpPr>
          <p:cNvPr id="92" name="Freeform 200"/>
          <p:cNvSpPr>
            <a:spLocks/>
          </p:cNvSpPr>
          <p:nvPr/>
        </p:nvSpPr>
        <p:spPr bwMode="auto">
          <a:xfrm>
            <a:off x="7457538" y="1885329"/>
            <a:ext cx="75139" cy="40223"/>
          </a:xfrm>
          <a:custGeom>
            <a:avLst/>
            <a:gdLst/>
            <a:ahLst/>
            <a:cxnLst>
              <a:cxn ang="0">
                <a:pos x="0" y="10"/>
              </a:cxn>
              <a:cxn ang="0">
                <a:pos x="40" y="0"/>
              </a:cxn>
              <a:cxn ang="0">
                <a:pos x="41" y="2"/>
              </a:cxn>
              <a:cxn ang="0">
                <a:pos x="43" y="4"/>
              </a:cxn>
              <a:cxn ang="0">
                <a:pos x="46" y="8"/>
              </a:cxn>
              <a:cxn ang="0">
                <a:pos x="51" y="14"/>
              </a:cxn>
              <a:cxn ang="0">
                <a:pos x="57" y="21"/>
              </a:cxn>
              <a:cxn ang="0">
                <a:pos x="64" y="30"/>
              </a:cxn>
              <a:cxn ang="0">
                <a:pos x="72" y="40"/>
              </a:cxn>
              <a:cxn ang="0">
                <a:pos x="81" y="51"/>
              </a:cxn>
              <a:cxn ang="0">
                <a:pos x="0" y="10"/>
              </a:cxn>
            </a:cxnLst>
            <a:rect l="0" t="0" r="r" b="b"/>
            <a:pathLst>
              <a:path w="81" h="51">
                <a:moveTo>
                  <a:pt x="0" y="10"/>
                </a:moveTo>
                <a:lnTo>
                  <a:pt x="40" y="0"/>
                </a:lnTo>
                <a:lnTo>
                  <a:pt x="41" y="2"/>
                </a:lnTo>
                <a:lnTo>
                  <a:pt x="43" y="4"/>
                </a:lnTo>
                <a:lnTo>
                  <a:pt x="46" y="8"/>
                </a:lnTo>
                <a:lnTo>
                  <a:pt x="51" y="14"/>
                </a:lnTo>
                <a:lnTo>
                  <a:pt x="57" y="21"/>
                </a:lnTo>
                <a:lnTo>
                  <a:pt x="64" y="30"/>
                </a:lnTo>
                <a:lnTo>
                  <a:pt x="72" y="40"/>
                </a:lnTo>
                <a:lnTo>
                  <a:pt x="81" y="51"/>
                </a:lnTo>
                <a:lnTo>
                  <a:pt x="0" y="10"/>
                </a:lnTo>
                <a:close/>
              </a:path>
            </a:pathLst>
          </a:custGeom>
          <a:solidFill>
            <a:srgbClr val="21BA00"/>
          </a:solidFill>
          <a:ln w="9525">
            <a:noFill/>
            <a:round/>
            <a:headEnd/>
            <a:tailEnd/>
          </a:ln>
        </p:spPr>
        <p:txBody>
          <a:bodyPr/>
          <a:lstStyle/>
          <a:p>
            <a:endParaRPr lang="fr-FR"/>
          </a:p>
        </p:txBody>
      </p:sp>
      <p:sp>
        <p:nvSpPr>
          <p:cNvPr id="93" name="Freeform 201"/>
          <p:cNvSpPr>
            <a:spLocks/>
          </p:cNvSpPr>
          <p:nvPr/>
        </p:nvSpPr>
        <p:spPr bwMode="auto">
          <a:xfrm>
            <a:off x="7392835" y="1755517"/>
            <a:ext cx="118970" cy="45708"/>
          </a:xfrm>
          <a:custGeom>
            <a:avLst/>
            <a:gdLst/>
            <a:ahLst/>
            <a:cxnLst>
              <a:cxn ang="0">
                <a:pos x="0" y="0"/>
              </a:cxn>
              <a:cxn ang="0">
                <a:pos x="71" y="0"/>
              </a:cxn>
              <a:cxn ang="0">
                <a:pos x="125" y="55"/>
              </a:cxn>
              <a:cxn ang="0">
                <a:pos x="121" y="55"/>
              </a:cxn>
              <a:cxn ang="0">
                <a:pos x="110" y="53"/>
              </a:cxn>
              <a:cxn ang="0">
                <a:pos x="94" y="51"/>
              </a:cxn>
              <a:cxn ang="0">
                <a:pos x="75" y="46"/>
              </a:cxn>
              <a:cxn ang="0">
                <a:pos x="53" y="39"/>
              </a:cxn>
              <a:cxn ang="0">
                <a:pos x="34" y="29"/>
              </a:cxn>
              <a:cxn ang="0">
                <a:pos x="15" y="16"/>
              </a:cxn>
              <a:cxn ang="0">
                <a:pos x="0" y="0"/>
              </a:cxn>
            </a:cxnLst>
            <a:rect l="0" t="0" r="r" b="b"/>
            <a:pathLst>
              <a:path w="125" h="55">
                <a:moveTo>
                  <a:pt x="0" y="0"/>
                </a:moveTo>
                <a:lnTo>
                  <a:pt x="71" y="0"/>
                </a:lnTo>
                <a:lnTo>
                  <a:pt x="125" y="55"/>
                </a:lnTo>
                <a:lnTo>
                  <a:pt x="121" y="55"/>
                </a:lnTo>
                <a:lnTo>
                  <a:pt x="110" y="53"/>
                </a:lnTo>
                <a:lnTo>
                  <a:pt x="94" y="51"/>
                </a:lnTo>
                <a:lnTo>
                  <a:pt x="75" y="46"/>
                </a:lnTo>
                <a:lnTo>
                  <a:pt x="53" y="39"/>
                </a:lnTo>
                <a:lnTo>
                  <a:pt x="34" y="29"/>
                </a:lnTo>
                <a:lnTo>
                  <a:pt x="15" y="16"/>
                </a:lnTo>
                <a:lnTo>
                  <a:pt x="0" y="0"/>
                </a:lnTo>
                <a:close/>
              </a:path>
            </a:pathLst>
          </a:custGeom>
          <a:solidFill>
            <a:srgbClr val="21BA00"/>
          </a:solidFill>
          <a:ln w="9525">
            <a:noFill/>
            <a:round/>
            <a:headEnd/>
            <a:tailEnd/>
          </a:ln>
        </p:spPr>
        <p:txBody>
          <a:bodyPr/>
          <a:lstStyle/>
          <a:p>
            <a:endParaRPr lang="fr-FR"/>
          </a:p>
        </p:txBody>
      </p:sp>
      <p:sp>
        <p:nvSpPr>
          <p:cNvPr id="94" name="Freeform 202"/>
          <p:cNvSpPr>
            <a:spLocks/>
          </p:cNvSpPr>
          <p:nvPr/>
        </p:nvSpPr>
        <p:spPr bwMode="auto">
          <a:xfrm>
            <a:off x="7505543" y="1750032"/>
            <a:ext cx="110621" cy="43880"/>
          </a:xfrm>
          <a:custGeom>
            <a:avLst/>
            <a:gdLst/>
            <a:ahLst/>
            <a:cxnLst>
              <a:cxn ang="0">
                <a:pos x="0" y="3"/>
              </a:cxn>
              <a:cxn ang="0">
                <a:pos x="83" y="0"/>
              </a:cxn>
              <a:cxn ang="0">
                <a:pos x="115" y="38"/>
              </a:cxn>
              <a:cxn ang="0">
                <a:pos x="113" y="39"/>
              </a:cxn>
              <a:cxn ang="0">
                <a:pos x="109" y="40"/>
              </a:cxn>
              <a:cxn ang="0">
                <a:pos x="100" y="42"/>
              </a:cxn>
              <a:cxn ang="0">
                <a:pos x="91" y="46"/>
              </a:cxn>
              <a:cxn ang="0">
                <a:pos x="81" y="49"/>
              </a:cxn>
              <a:cxn ang="0">
                <a:pos x="69" y="51"/>
              </a:cxn>
              <a:cxn ang="0">
                <a:pos x="58" y="53"/>
              </a:cxn>
              <a:cxn ang="0">
                <a:pos x="47" y="54"/>
              </a:cxn>
              <a:cxn ang="0">
                <a:pos x="38" y="51"/>
              </a:cxn>
              <a:cxn ang="0">
                <a:pos x="29" y="46"/>
              </a:cxn>
              <a:cxn ang="0">
                <a:pos x="21" y="38"/>
              </a:cxn>
              <a:cxn ang="0">
                <a:pos x="14" y="28"/>
              </a:cxn>
              <a:cxn ang="0">
                <a:pos x="8" y="19"/>
              </a:cxn>
              <a:cxn ang="0">
                <a:pos x="4" y="11"/>
              </a:cxn>
              <a:cxn ang="0">
                <a:pos x="1" y="5"/>
              </a:cxn>
              <a:cxn ang="0">
                <a:pos x="0" y="3"/>
              </a:cxn>
            </a:cxnLst>
            <a:rect l="0" t="0" r="r" b="b"/>
            <a:pathLst>
              <a:path w="115" h="54">
                <a:moveTo>
                  <a:pt x="0" y="3"/>
                </a:moveTo>
                <a:lnTo>
                  <a:pt x="83" y="0"/>
                </a:lnTo>
                <a:lnTo>
                  <a:pt x="115" y="38"/>
                </a:lnTo>
                <a:lnTo>
                  <a:pt x="113" y="39"/>
                </a:lnTo>
                <a:lnTo>
                  <a:pt x="109" y="40"/>
                </a:lnTo>
                <a:lnTo>
                  <a:pt x="100" y="42"/>
                </a:lnTo>
                <a:lnTo>
                  <a:pt x="91" y="46"/>
                </a:lnTo>
                <a:lnTo>
                  <a:pt x="81" y="49"/>
                </a:lnTo>
                <a:lnTo>
                  <a:pt x="69" y="51"/>
                </a:lnTo>
                <a:lnTo>
                  <a:pt x="58" y="53"/>
                </a:lnTo>
                <a:lnTo>
                  <a:pt x="47" y="54"/>
                </a:lnTo>
                <a:lnTo>
                  <a:pt x="38" y="51"/>
                </a:lnTo>
                <a:lnTo>
                  <a:pt x="29" y="46"/>
                </a:lnTo>
                <a:lnTo>
                  <a:pt x="21" y="38"/>
                </a:lnTo>
                <a:lnTo>
                  <a:pt x="14" y="28"/>
                </a:lnTo>
                <a:lnTo>
                  <a:pt x="8" y="19"/>
                </a:lnTo>
                <a:lnTo>
                  <a:pt x="4" y="11"/>
                </a:lnTo>
                <a:lnTo>
                  <a:pt x="1" y="5"/>
                </a:lnTo>
                <a:lnTo>
                  <a:pt x="0" y="3"/>
                </a:lnTo>
                <a:close/>
              </a:path>
            </a:pathLst>
          </a:custGeom>
          <a:solidFill>
            <a:srgbClr val="21BA00"/>
          </a:solidFill>
          <a:ln w="9525">
            <a:noFill/>
            <a:round/>
            <a:headEnd/>
            <a:tailEnd/>
          </a:ln>
        </p:spPr>
        <p:txBody>
          <a:bodyPr/>
          <a:lstStyle/>
          <a:p>
            <a:endParaRPr lang="fr-FR"/>
          </a:p>
        </p:txBody>
      </p:sp>
      <p:sp>
        <p:nvSpPr>
          <p:cNvPr id="95" name="Freeform 203"/>
          <p:cNvSpPr>
            <a:spLocks/>
          </p:cNvSpPr>
          <p:nvPr/>
        </p:nvSpPr>
        <p:spPr bwMode="auto">
          <a:xfrm>
            <a:off x="7616164" y="1753689"/>
            <a:ext cx="73052" cy="14627"/>
          </a:xfrm>
          <a:custGeom>
            <a:avLst/>
            <a:gdLst/>
            <a:ahLst/>
            <a:cxnLst>
              <a:cxn ang="0">
                <a:pos x="0" y="0"/>
              </a:cxn>
              <a:cxn ang="0">
                <a:pos x="22" y="22"/>
              </a:cxn>
              <a:cxn ang="0">
                <a:pos x="76" y="4"/>
              </a:cxn>
              <a:cxn ang="0">
                <a:pos x="0" y="0"/>
              </a:cxn>
            </a:cxnLst>
            <a:rect l="0" t="0" r="r" b="b"/>
            <a:pathLst>
              <a:path w="76" h="22">
                <a:moveTo>
                  <a:pt x="0" y="0"/>
                </a:moveTo>
                <a:lnTo>
                  <a:pt x="22" y="22"/>
                </a:lnTo>
                <a:lnTo>
                  <a:pt x="76" y="4"/>
                </a:lnTo>
                <a:lnTo>
                  <a:pt x="0" y="0"/>
                </a:lnTo>
                <a:close/>
              </a:path>
            </a:pathLst>
          </a:custGeom>
          <a:solidFill>
            <a:srgbClr val="21BA00"/>
          </a:solidFill>
          <a:ln w="9525">
            <a:noFill/>
            <a:round/>
            <a:headEnd/>
            <a:tailEnd/>
          </a:ln>
        </p:spPr>
        <p:txBody>
          <a:bodyPr/>
          <a:lstStyle/>
          <a:p>
            <a:endParaRPr lang="fr-FR"/>
          </a:p>
        </p:txBody>
      </p:sp>
      <p:sp>
        <p:nvSpPr>
          <p:cNvPr id="96" name="Freeform 204"/>
          <p:cNvSpPr>
            <a:spLocks/>
          </p:cNvSpPr>
          <p:nvPr/>
        </p:nvSpPr>
        <p:spPr bwMode="auto">
          <a:xfrm>
            <a:off x="7593205" y="1698839"/>
            <a:ext cx="64703" cy="31082"/>
          </a:xfrm>
          <a:custGeom>
            <a:avLst/>
            <a:gdLst/>
            <a:ahLst/>
            <a:cxnLst>
              <a:cxn ang="0">
                <a:pos x="1" y="39"/>
              </a:cxn>
              <a:cxn ang="0">
                <a:pos x="69" y="32"/>
              </a:cxn>
              <a:cxn ang="0">
                <a:pos x="68" y="31"/>
              </a:cxn>
              <a:cxn ang="0">
                <a:pos x="65" y="28"/>
              </a:cxn>
              <a:cxn ang="0">
                <a:pos x="60" y="24"/>
              </a:cxn>
              <a:cxn ang="0">
                <a:pos x="53" y="19"/>
              </a:cxn>
              <a:cxn ang="0">
                <a:pos x="45" y="13"/>
              </a:cxn>
              <a:cxn ang="0">
                <a:pos x="36" y="8"/>
              </a:cxn>
              <a:cxn ang="0">
                <a:pos x="27" y="4"/>
              </a:cxn>
              <a:cxn ang="0">
                <a:pos x="18" y="0"/>
              </a:cxn>
              <a:cxn ang="0">
                <a:pos x="5" y="4"/>
              </a:cxn>
              <a:cxn ang="0">
                <a:pos x="0" y="17"/>
              </a:cxn>
              <a:cxn ang="0">
                <a:pos x="0" y="32"/>
              </a:cxn>
              <a:cxn ang="0">
                <a:pos x="1" y="39"/>
              </a:cxn>
            </a:cxnLst>
            <a:rect l="0" t="0" r="r" b="b"/>
            <a:pathLst>
              <a:path w="69" h="39">
                <a:moveTo>
                  <a:pt x="1" y="39"/>
                </a:moveTo>
                <a:lnTo>
                  <a:pt x="69" y="32"/>
                </a:lnTo>
                <a:lnTo>
                  <a:pt x="68" y="31"/>
                </a:lnTo>
                <a:lnTo>
                  <a:pt x="65" y="28"/>
                </a:lnTo>
                <a:lnTo>
                  <a:pt x="60" y="24"/>
                </a:lnTo>
                <a:lnTo>
                  <a:pt x="53" y="19"/>
                </a:lnTo>
                <a:lnTo>
                  <a:pt x="45" y="13"/>
                </a:lnTo>
                <a:lnTo>
                  <a:pt x="36" y="8"/>
                </a:lnTo>
                <a:lnTo>
                  <a:pt x="27" y="4"/>
                </a:lnTo>
                <a:lnTo>
                  <a:pt x="18" y="0"/>
                </a:lnTo>
                <a:lnTo>
                  <a:pt x="5" y="4"/>
                </a:lnTo>
                <a:lnTo>
                  <a:pt x="0" y="17"/>
                </a:lnTo>
                <a:lnTo>
                  <a:pt x="0" y="32"/>
                </a:lnTo>
                <a:lnTo>
                  <a:pt x="1" y="39"/>
                </a:lnTo>
                <a:close/>
              </a:path>
            </a:pathLst>
          </a:custGeom>
          <a:solidFill>
            <a:srgbClr val="21BA00"/>
          </a:solidFill>
          <a:ln w="9525">
            <a:noFill/>
            <a:round/>
            <a:headEnd/>
            <a:tailEnd/>
          </a:ln>
        </p:spPr>
        <p:txBody>
          <a:bodyPr/>
          <a:lstStyle/>
          <a:p>
            <a:endParaRPr lang="fr-FR"/>
          </a:p>
        </p:txBody>
      </p:sp>
      <p:sp>
        <p:nvSpPr>
          <p:cNvPr id="97" name="Freeform 205"/>
          <p:cNvSpPr>
            <a:spLocks/>
          </p:cNvSpPr>
          <p:nvPr/>
        </p:nvSpPr>
        <p:spPr bwMode="auto">
          <a:xfrm>
            <a:off x="7505543" y="1695182"/>
            <a:ext cx="73052" cy="31082"/>
          </a:xfrm>
          <a:custGeom>
            <a:avLst/>
            <a:gdLst/>
            <a:ahLst/>
            <a:cxnLst>
              <a:cxn ang="0">
                <a:pos x="54" y="42"/>
              </a:cxn>
              <a:cxn ang="0">
                <a:pos x="76" y="0"/>
              </a:cxn>
              <a:cxn ang="0">
                <a:pos x="75" y="0"/>
              </a:cxn>
              <a:cxn ang="0">
                <a:pos x="70" y="0"/>
              </a:cxn>
              <a:cxn ang="0">
                <a:pos x="65" y="0"/>
              </a:cxn>
              <a:cxn ang="0">
                <a:pos x="58" y="0"/>
              </a:cxn>
              <a:cxn ang="0">
                <a:pos x="50" y="2"/>
              </a:cxn>
              <a:cxn ang="0">
                <a:pos x="41" y="3"/>
              </a:cxn>
              <a:cxn ang="0">
                <a:pos x="31" y="5"/>
              </a:cxn>
              <a:cxn ang="0">
                <a:pos x="22" y="10"/>
              </a:cxn>
              <a:cxn ang="0">
                <a:pos x="9" y="20"/>
              </a:cxn>
              <a:cxn ang="0">
                <a:pos x="2" y="29"/>
              </a:cxn>
              <a:cxn ang="0">
                <a:pos x="0" y="36"/>
              </a:cxn>
              <a:cxn ang="0">
                <a:pos x="0" y="38"/>
              </a:cxn>
              <a:cxn ang="0">
                <a:pos x="54" y="42"/>
              </a:cxn>
            </a:cxnLst>
            <a:rect l="0" t="0" r="r" b="b"/>
            <a:pathLst>
              <a:path w="76" h="42">
                <a:moveTo>
                  <a:pt x="54" y="42"/>
                </a:moveTo>
                <a:lnTo>
                  <a:pt x="76" y="0"/>
                </a:lnTo>
                <a:lnTo>
                  <a:pt x="75" y="0"/>
                </a:lnTo>
                <a:lnTo>
                  <a:pt x="70" y="0"/>
                </a:lnTo>
                <a:lnTo>
                  <a:pt x="65" y="0"/>
                </a:lnTo>
                <a:lnTo>
                  <a:pt x="58" y="0"/>
                </a:lnTo>
                <a:lnTo>
                  <a:pt x="50" y="2"/>
                </a:lnTo>
                <a:lnTo>
                  <a:pt x="41" y="3"/>
                </a:lnTo>
                <a:lnTo>
                  <a:pt x="31" y="5"/>
                </a:lnTo>
                <a:lnTo>
                  <a:pt x="22" y="10"/>
                </a:lnTo>
                <a:lnTo>
                  <a:pt x="9" y="20"/>
                </a:lnTo>
                <a:lnTo>
                  <a:pt x="2" y="29"/>
                </a:lnTo>
                <a:lnTo>
                  <a:pt x="0" y="36"/>
                </a:lnTo>
                <a:lnTo>
                  <a:pt x="0" y="38"/>
                </a:lnTo>
                <a:lnTo>
                  <a:pt x="54" y="42"/>
                </a:lnTo>
                <a:close/>
              </a:path>
            </a:pathLst>
          </a:custGeom>
          <a:solidFill>
            <a:srgbClr val="21BA00"/>
          </a:solidFill>
          <a:ln w="9525">
            <a:noFill/>
            <a:round/>
            <a:headEnd/>
            <a:tailEnd/>
          </a:ln>
        </p:spPr>
        <p:txBody>
          <a:bodyPr/>
          <a:lstStyle/>
          <a:p>
            <a:endParaRPr lang="fr-FR"/>
          </a:p>
        </p:txBody>
      </p:sp>
      <p:sp>
        <p:nvSpPr>
          <p:cNvPr id="98" name="Freeform 206"/>
          <p:cNvSpPr>
            <a:spLocks/>
          </p:cNvSpPr>
          <p:nvPr/>
        </p:nvSpPr>
        <p:spPr bwMode="auto">
          <a:xfrm>
            <a:off x="7401184" y="1698839"/>
            <a:ext cx="93923" cy="45708"/>
          </a:xfrm>
          <a:custGeom>
            <a:avLst/>
            <a:gdLst/>
            <a:ahLst/>
            <a:cxnLst>
              <a:cxn ang="0">
                <a:pos x="56" y="45"/>
              </a:cxn>
              <a:cxn ang="0">
                <a:pos x="98" y="0"/>
              </a:cxn>
              <a:cxn ang="0">
                <a:pos x="94" y="1"/>
              </a:cxn>
              <a:cxn ang="0">
                <a:pos x="86" y="4"/>
              </a:cxn>
              <a:cxn ang="0">
                <a:pos x="74" y="8"/>
              </a:cxn>
              <a:cxn ang="0">
                <a:pos x="59" y="15"/>
              </a:cxn>
              <a:cxn ang="0">
                <a:pos x="43" y="22"/>
              </a:cxn>
              <a:cxn ang="0">
                <a:pos x="28" y="30"/>
              </a:cxn>
              <a:cxn ang="0">
                <a:pos x="15" y="39"/>
              </a:cxn>
              <a:cxn ang="0">
                <a:pos x="4" y="48"/>
              </a:cxn>
              <a:cxn ang="0">
                <a:pos x="0" y="55"/>
              </a:cxn>
              <a:cxn ang="0">
                <a:pos x="3" y="59"/>
              </a:cxn>
              <a:cxn ang="0">
                <a:pos x="11" y="59"/>
              </a:cxn>
              <a:cxn ang="0">
                <a:pos x="21" y="57"/>
              </a:cxn>
              <a:cxn ang="0">
                <a:pos x="34" y="53"/>
              </a:cxn>
              <a:cxn ang="0">
                <a:pos x="44" y="50"/>
              </a:cxn>
              <a:cxn ang="0">
                <a:pos x="53" y="46"/>
              </a:cxn>
              <a:cxn ang="0">
                <a:pos x="56" y="45"/>
              </a:cxn>
            </a:cxnLst>
            <a:rect l="0" t="0" r="r" b="b"/>
            <a:pathLst>
              <a:path w="98" h="59">
                <a:moveTo>
                  <a:pt x="56" y="45"/>
                </a:moveTo>
                <a:lnTo>
                  <a:pt x="98" y="0"/>
                </a:lnTo>
                <a:lnTo>
                  <a:pt x="94" y="1"/>
                </a:lnTo>
                <a:lnTo>
                  <a:pt x="86" y="4"/>
                </a:lnTo>
                <a:lnTo>
                  <a:pt x="74" y="8"/>
                </a:lnTo>
                <a:lnTo>
                  <a:pt x="59" y="15"/>
                </a:lnTo>
                <a:lnTo>
                  <a:pt x="43" y="22"/>
                </a:lnTo>
                <a:lnTo>
                  <a:pt x="28" y="30"/>
                </a:lnTo>
                <a:lnTo>
                  <a:pt x="15" y="39"/>
                </a:lnTo>
                <a:lnTo>
                  <a:pt x="4" y="48"/>
                </a:lnTo>
                <a:lnTo>
                  <a:pt x="0" y="55"/>
                </a:lnTo>
                <a:lnTo>
                  <a:pt x="3" y="59"/>
                </a:lnTo>
                <a:lnTo>
                  <a:pt x="11" y="59"/>
                </a:lnTo>
                <a:lnTo>
                  <a:pt x="21" y="57"/>
                </a:lnTo>
                <a:lnTo>
                  <a:pt x="34" y="53"/>
                </a:lnTo>
                <a:lnTo>
                  <a:pt x="44" y="50"/>
                </a:lnTo>
                <a:lnTo>
                  <a:pt x="53" y="46"/>
                </a:lnTo>
                <a:lnTo>
                  <a:pt x="56" y="45"/>
                </a:lnTo>
                <a:close/>
              </a:path>
            </a:pathLst>
          </a:custGeom>
          <a:solidFill>
            <a:srgbClr val="21BA00"/>
          </a:solidFill>
          <a:ln w="9525">
            <a:noFill/>
            <a:round/>
            <a:headEnd/>
            <a:tailEnd/>
          </a:ln>
        </p:spPr>
        <p:txBody>
          <a:bodyPr/>
          <a:lstStyle/>
          <a:p>
            <a:endParaRPr lang="fr-FR"/>
          </a:p>
        </p:txBody>
      </p:sp>
      <p:sp>
        <p:nvSpPr>
          <p:cNvPr id="99" name="Freeform 207"/>
          <p:cNvSpPr>
            <a:spLocks/>
          </p:cNvSpPr>
          <p:nvPr/>
        </p:nvSpPr>
        <p:spPr bwMode="auto">
          <a:xfrm>
            <a:off x="6153045" y="2711733"/>
            <a:ext cx="638680" cy="511932"/>
          </a:xfrm>
          <a:custGeom>
            <a:avLst/>
            <a:gdLst/>
            <a:ahLst/>
            <a:cxnLst>
              <a:cxn ang="0">
                <a:pos x="336" y="0"/>
              </a:cxn>
              <a:cxn ang="0">
                <a:pos x="48" y="240"/>
              </a:cxn>
              <a:cxn ang="0">
                <a:pos x="96" y="384"/>
              </a:cxn>
              <a:cxn ang="0">
                <a:pos x="0" y="432"/>
              </a:cxn>
            </a:cxnLst>
            <a:rect l="0" t="0" r="r" b="b"/>
            <a:pathLst>
              <a:path w="336" h="432">
                <a:moveTo>
                  <a:pt x="336" y="0"/>
                </a:moveTo>
                <a:cubicBezTo>
                  <a:pt x="212" y="88"/>
                  <a:pt x="88" y="176"/>
                  <a:pt x="48" y="240"/>
                </a:cubicBezTo>
                <a:cubicBezTo>
                  <a:pt x="8" y="304"/>
                  <a:pt x="104" y="352"/>
                  <a:pt x="96" y="384"/>
                </a:cubicBezTo>
                <a:cubicBezTo>
                  <a:pt x="88" y="416"/>
                  <a:pt x="44" y="424"/>
                  <a:pt x="0" y="432"/>
                </a:cubicBezTo>
              </a:path>
            </a:pathLst>
          </a:custGeom>
          <a:noFill/>
          <a:ln w="25400">
            <a:solidFill>
              <a:srgbClr val="993300"/>
            </a:solidFill>
            <a:round/>
            <a:headEnd/>
            <a:tailEnd/>
          </a:ln>
          <a:effectLst/>
        </p:spPr>
        <p:txBody>
          <a:bodyPr/>
          <a:lstStyle/>
          <a:p>
            <a:endParaRPr lang="fr-FR"/>
          </a:p>
        </p:txBody>
      </p:sp>
      <p:sp>
        <p:nvSpPr>
          <p:cNvPr id="100" name="Freeform 208"/>
          <p:cNvSpPr>
            <a:spLocks/>
          </p:cNvSpPr>
          <p:nvPr/>
        </p:nvSpPr>
        <p:spPr bwMode="auto">
          <a:xfrm>
            <a:off x="6791725" y="2704420"/>
            <a:ext cx="473792" cy="1001924"/>
          </a:xfrm>
          <a:custGeom>
            <a:avLst/>
            <a:gdLst/>
            <a:ahLst/>
            <a:cxnLst>
              <a:cxn ang="0">
                <a:pos x="0" y="0"/>
              </a:cxn>
              <a:cxn ang="0">
                <a:pos x="96" y="576"/>
              </a:cxn>
              <a:cxn ang="0">
                <a:pos x="240" y="672"/>
              </a:cxn>
              <a:cxn ang="0">
                <a:pos x="48" y="912"/>
              </a:cxn>
            </a:cxnLst>
            <a:rect l="0" t="0" r="r" b="b"/>
            <a:pathLst>
              <a:path w="248" h="912">
                <a:moveTo>
                  <a:pt x="0" y="0"/>
                </a:moveTo>
                <a:cubicBezTo>
                  <a:pt x="28" y="232"/>
                  <a:pt x="56" y="464"/>
                  <a:pt x="96" y="576"/>
                </a:cubicBezTo>
                <a:cubicBezTo>
                  <a:pt x="136" y="688"/>
                  <a:pt x="248" y="616"/>
                  <a:pt x="240" y="672"/>
                </a:cubicBezTo>
                <a:cubicBezTo>
                  <a:pt x="232" y="728"/>
                  <a:pt x="80" y="872"/>
                  <a:pt x="48" y="912"/>
                </a:cubicBezTo>
              </a:path>
            </a:pathLst>
          </a:custGeom>
          <a:noFill/>
          <a:ln w="25400">
            <a:solidFill>
              <a:srgbClr val="993300"/>
            </a:solidFill>
            <a:round/>
            <a:headEnd/>
            <a:tailEnd/>
          </a:ln>
          <a:effectLst/>
        </p:spPr>
        <p:txBody>
          <a:bodyPr/>
          <a:lstStyle/>
          <a:p>
            <a:endParaRPr lang="fr-FR"/>
          </a:p>
        </p:txBody>
      </p:sp>
      <p:sp>
        <p:nvSpPr>
          <p:cNvPr id="101" name="Freeform 209"/>
          <p:cNvSpPr>
            <a:spLocks/>
          </p:cNvSpPr>
          <p:nvPr/>
        </p:nvSpPr>
        <p:spPr bwMode="auto">
          <a:xfrm>
            <a:off x="5969373" y="2709904"/>
            <a:ext cx="822352" cy="906851"/>
          </a:xfrm>
          <a:custGeom>
            <a:avLst/>
            <a:gdLst/>
            <a:ahLst/>
            <a:cxnLst>
              <a:cxn ang="0">
                <a:pos x="432" y="0"/>
              </a:cxn>
              <a:cxn ang="0">
                <a:pos x="240" y="480"/>
              </a:cxn>
              <a:cxn ang="0">
                <a:pos x="240" y="672"/>
              </a:cxn>
              <a:cxn ang="0">
                <a:pos x="0" y="768"/>
              </a:cxn>
            </a:cxnLst>
            <a:rect l="0" t="0" r="r" b="b"/>
            <a:pathLst>
              <a:path w="432" h="768">
                <a:moveTo>
                  <a:pt x="432" y="0"/>
                </a:moveTo>
                <a:cubicBezTo>
                  <a:pt x="352" y="184"/>
                  <a:pt x="272" y="368"/>
                  <a:pt x="240" y="480"/>
                </a:cubicBezTo>
                <a:cubicBezTo>
                  <a:pt x="208" y="592"/>
                  <a:pt x="280" y="624"/>
                  <a:pt x="240" y="672"/>
                </a:cubicBezTo>
                <a:cubicBezTo>
                  <a:pt x="200" y="720"/>
                  <a:pt x="40" y="752"/>
                  <a:pt x="0" y="768"/>
                </a:cubicBezTo>
              </a:path>
            </a:pathLst>
          </a:custGeom>
          <a:noFill/>
          <a:ln w="25400">
            <a:solidFill>
              <a:srgbClr val="993300"/>
            </a:solidFill>
            <a:round/>
            <a:headEnd/>
            <a:tailEnd/>
          </a:ln>
          <a:effectLst/>
        </p:spPr>
        <p:txBody>
          <a:bodyPr/>
          <a:lstStyle/>
          <a:p>
            <a:endParaRPr lang="fr-FR"/>
          </a:p>
        </p:txBody>
      </p:sp>
      <p:sp>
        <p:nvSpPr>
          <p:cNvPr id="102" name="Freeform 210"/>
          <p:cNvSpPr>
            <a:spLocks/>
          </p:cNvSpPr>
          <p:nvPr/>
        </p:nvSpPr>
        <p:spPr bwMode="auto">
          <a:xfrm>
            <a:off x="6795899" y="2711733"/>
            <a:ext cx="930886" cy="769726"/>
          </a:xfrm>
          <a:custGeom>
            <a:avLst/>
            <a:gdLst/>
            <a:ahLst/>
            <a:cxnLst>
              <a:cxn ang="0">
                <a:pos x="0" y="0"/>
              </a:cxn>
              <a:cxn ang="0">
                <a:pos x="336" y="336"/>
              </a:cxn>
              <a:cxn ang="0">
                <a:pos x="384" y="576"/>
              </a:cxn>
              <a:cxn ang="0">
                <a:pos x="720" y="672"/>
              </a:cxn>
              <a:cxn ang="0">
                <a:pos x="816" y="864"/>
              </a:cxn>
            </a:cxnLst>
            <a:rect l="0" t="0" r="r" b="b"/>
            <a:pathLst>
              <a:path w="816" h="864">
                <a:moveTo>
                  <a:pt x="0" y="0"/>
                </a:moveTo>
                <a:cubicBezTo>
                  <a:pt x="136" y="120"/>
                  <a:pt x="272" y="240"/>
                  <a:pt x="336" y="336"/>
                </a:cubicBezTo>
                <a:cubicBezTo>
                  <a:pt x="400" y="432"/>
                  <a:pt x="320" y="520"/>
                  <a:pt x="384" y="576"/>
                </a:cubicBezTo>
                <a:cubicBezTo>
                  <a:pt x="448" y="632"/>
                  <a:pt x="648" y="624"/>
                  <a:pt x="720" y="672"/>
                </a:cubicBezTo>
                <a:cubicBezTo>
                  <a:pt x="792" y="720"/>
                  <a:pt x="804" y="792"/>
                  <a:pt x="816" y="864"/>
                </a:cubicBezTo>
              </a:path>
            </a:pathLst>
          </a:custGeom>
          <a:noFill/>
          <a:ln w="25400">
            <a:solidFill>
              <a:srgbClr val="993300"/>
            </a:solidFill>
            <a:round/>
            <a:headEnd/>
            <a:tailEnd/>
          </a:ln>
          <a:effectLst/>
        </p:spPr>
        <p:txBody>
          <a:bodyPr/>
          <a:lstStyle/>
          <a:p>
            <a:endParaRPr lang="fr-FR"/>
          </a:p>
        </p:txBody>
      </p:sp>
      <p:sp>
        <p:nvSpPr>
          <p:cNvPr id="103" name="Freeform 211"/>
          <p:cNvSpPr>
            <a:spLocks/>
          </p:cNvSpPr>
          <p:nvPr/>
        </p:nvSpPr>
        <p:spPr bwMode="auto">
          <a:xfrm>
            <a:off x="6795899" y="2711733"/>
            <a:ext cx="791044" cy="1133563"/>
          </a:xfrm>
          <a:custGeom>
            <a:avLst/>
            <a:gdLst/>
            <a:ahLst/>
            <a:cxnLst>
              <a:cxn ang="0">
                <a:pos x="0" y="0"/>
              </a:cxn>
              <a:cxn ang="0">
                <a:pos x="144" y="336"/>
              </a:cxn>
              <a:cxn ang="0">
                <a:pos x="192" y="480"/>
              </a:cxn>
              <a:cxn ang="0">
                <a:pos x="384" y="720"/>
              </a:cxn>
              <a:cxn ang="0">
                <a:pos x="384" y="960"/>
              </a:cxn>
            </a:cxnLst>
            <a:rect l="0" t="0" r="r" b="b"/>
            <a:pathLst>
              <a:path w="416" h="960">
                <a:moveTo>
                  <a:pt x="0" y="0"/>
                </a:moveTo>
                <a:cubicBezTo>
                  <a:pt x="56" y="128"/>
                  <a:pt x="112" y="256"/>
                  <a:pt x="144" y="336"/>
                </a:cubicBezTo>
                <a:cubicBezTo>
                  <a:pt x="176" y="416"/>
                  <a:pt x="152" y="416"/>
                  <a:pt x="192" y="480"/>
                </a:cubicBezTo>
                <a:cubicBezTo>
                  <a:pt x="232" y="544"/>
                  <a:pt x="352" y="640"/>
                  <a:pt x="384" y="720"/>
                </a:cubicBezTo>
                <a:cubicBezTo>
                  <a:pt x="416" y="800"/>
                  <a:pt x="400" y="880"/>
                  <a:pt x="384" y="960"/>
                </a:cubicBezTo>
              </a:path>
            </a:pathLst>
          </a:custGeom>
          <a:noFill/>
          <a:ln w="25400">
            <a:solidFill>
              <a:srgbClr val="993300"/>
            </a:solidFill>
            <a:round/>
            <a:headEnd/>
            <a:tailEnd/>
          </a:ln>
          <a:effectLst/>
        </p:spPr>
        <p:txBody>
          <a:bodyPr/>
          <a:lstStyle/>
          <a:p>
            <a:endParaRPr lang="fr-FR"/>
          </a:p>
        </p:txBody>
      </p:sp>
      <p:sp>
        <p:nvSpPr>
          <p:cNvPr id="104" name="Freeform 212"/>
          <p:cNvSpPr>
            <a:spLocks/>
          </p:cNvSpPr>
          <p:nvPr/>
        </p:nvSpPr>
        <p:spPr bwMode="auto">
          <a:xfrm>
            <a:off x="6816771" y="2711733"/>
            <a:ext cx="1095774" cy="681966"/>
          </a:xfrm>
          <a:custGeom>
            <a:avLst/>
            <a:gdLst/>
            <a:ahLst/>
            <a:cxnLst>
              <a:cxn ang="0">
                <a:pos x="0" y="0"/>
              </a:cxn>
              <a:cxn ang="0">
                <a:pos x="432" y="336"/>
              </a:cxn>
              <a:cxn ang="0">
                <a:pos x="432" y="432"/>
              </a:cxn>
              <a:cxn ang="0">
                <a:pos x="576" y="576"/>
              </a:cxn>
            </a:cxnLst>
            <a:rect l="0" t="0" r="r" b="b"/>
            <a:pathLst>
              <a:path w="576" h="576">
                <a:moveTo>
                  <a:pt x="0" y="0"/>
                </a:moveTo>
                <a:cubicBezTo>
                  <a:pt x="180" y="132"/>
                  <a:pt x="360" y="264"/>
                  <a:pt x="432" y="336"/>
                </a:cubicBezTo>
                <a:cubicBezTo>
                  <a:pt x="504" y="408"/>
                  <a:pt x="408" y="392"/>
                  <a:pt x="432" y="432"/>
                </a:cubicBezTo>
                <a:cubicBezTo>
                  <a:pt x="456" y="472"/>
                  <a:pt x="516" y="524"/>
                  <a:pt x="576" y="576"/>
                </a:cubicBezTo>
              </a:path>
            </a:pathLst>
          </a:custGeom>
          <a:noFill/>
          <a:ln w="25400">
            <a:solidFill>
              <a:srgbClr val="993300"/>
            </a:solidFill>
            <a:round/>
            <a:headEnd/>
            <a:tailEnd/>
          </a:ln>
          <a:effectLst/>
        </p:spPr>
        <p:txBody>
          <a:bodyPr/>
          <a:lstStyle/>
          <a:p>
            <a:endParaRPr lang="fr-FR"/>
          </a:p>
        </p:txBody>
      </p:sp>
      <p:sp>
        <p:nvSpPr>
          <p:cNvPr id="105" name="Freeform 213"/>
          <p:cNvSpPr>
            <a:spLocks/>
          </p:cNvSpPr>
          <p:nvPr/>
        </p:nvSpPr>
        <p:spPr bwMode="auto">
          <a:xfrm>
            <a:off x="6818858" y="1653131"/>
            <a:ext cx="89749" cy="1058602"/>
          </a:xfrm>
          <a:custGeom>
            <a:avLst/>
            <a:gdLst/>
            <a:ahLst/>
            <a:cxnLst>
              <a:cxn ang="0">
                <a:pos x="0" y="0"/>
              </a:cxn>
              <a:cxn ang="0">
                <a:pos x="0" y="576"/>
              </a:cxn>
            </a:cxnLst>
            <a:rect l="0" t="0" r="r" b="b"/>
            <a:pathLst>
              <a:path w="1" h="576">
                <a:moveTo>
                  <a:pt x="0" y="0"/>
                </a:moveTo>
                <a:cubicBezTo>
                  <a:pt x="0" y="240"/>
                  <a:pt x="0" y="480"/>
                  <a:pt x="0" y="576"/>
                </a:cubicBezTo>
              </a:path>
            </a:pathLst>
          </a:custGeom>
          <a:noFill/>
          <a:ln w="57150">
            <a:solidFill>
              <a:srgbClr val="73AC00"/>
            </a:solidFill>
            <a:round/>
            <a:headEnd/>
            <a:tailEnd/>
          </a:ln>
          <a:effectLst/>
        </p:spPr>
        <p:txBody>
          <a:bodyPr/>
          <a:lstStyle/>
          <a:p>
            <a:endParaRPr lang="fr-FR"/>
          </a:p>
        </p:txBody>
      </p:sp>
      <p:sp>
        <p:nvSpPr>
          <p:cNvPr id="106" name="AutoShape 215"/>
          <p:cNvSpPr>
            <a:spLocks noChangeArrowheads="1"/>
          </p:cNvSpPr>
          <p:nvPr/>
        </p:nvSpPr>
        <p:spPr bwMode="auto">
          <a:xfrm rot="16199359" flipV="1">
            <a:off x="6573570" y="2276647"/>
            <a:ext cx="503630" cy="37593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p:spPr>
        <p:txBody>
          <a:bodyPr wrap="none" anchor="ctr"/>
          <a:lstStyle/>
          <a:p>
            <a:endParaRPr lang="fr-FR"/>
          </a:p>
        </p:txBody>
      </p:sp>
      <p:sp>
        <p:nvSpPr>
          <p:cNvPr id="107" name="ZoneTexte 106"/>
          <p:cNvSpPr txBox="1"/>
          <p:nvPr/>
        </p:nvSpPr>
        <p:spPr>
          <a:xfrm>
            <a:off x="5508104" y="683404"/>
            <a:ext cx="2160240" cy="369332"/>
          </a:xfrm>
          <a:prstGeom prst="rect">
            <a:avLst/>
          </a:prstGeom>
          <a:noFill/>
        </p:spPr>
        <p:txBody>
          <a:bodyPr wrap="square" rtlCol="0">
            <a:spAutoFit/>
          </a:bodyPr>
          <a:lstStyle/>
          <a:p>
            <a:r>
              <a:rPr lang="fr-FR" dirty="0" err="1">
                <a:solidFill>
                  <a:srgbClr val="0000FF"/>
                </a:solidFill>
                <a:latin typeface="Comic Sans MS" pitchFamily="66" charset="0"/>
              </a:rPr>
              <a:t>Hyperaccumulator</a:t>
            </a:r>
            <a:endParaRPr lang="fr-FR" dirty="0">
              <a:solidFill>
                <a:srgbClr val="0000FF"/>
              </a:solidFill>
              <a:latin typeface="Comic Sans MS" pitchFamily="66" charset="0"/>
            </a:endParaRPr>
          </a:p>
        </p:txBody>
      </p:sp>
      <p:sp>
        <p:nvSpPr>
          <p:cNvPr id="109" name="ZoneTexte 108"/>
          <p:cNvSpPr txBox="1"/>
          <p:nvPr/>
        </p:nvSpPr>
        <p:spPr>
          <a:xfrm>
            <a:off x="7140225" y="2838236"/>
            <a:ext cx="504056" cy="430887"/>
          </a:xfrm>
          <a:prstGeom prst="rect">
            <a:avLst/>
          </a:prstGeom>
          <a:noFill/>
        </p:spPr>
        <p:txBody>
          <a:bodyPr wrap="square" rtlCol="0">
            <a:spAutoFit/>
          </a:bodyPr>
          <a:lstStyle/>
          <a:p>
            <a:r>
              <a:rPr lang="fr-FR" sz="2200" b="1" dirty="0">
                <a:solidFill>
                  <a:srgbClr val="FF0000"/>
                </a:solidFill>
              </a:rPr>
              <a:t>Zn</a:t>
            </a:r>
          </a:p>
        </p:txBody>
      </p:sp>
      <p:sp>
        <p:nvSpPr>
          <p:cNvPr id="111" name="ZoneTexte 110"/>
          <p:cNvSpPr txBox="1"/>
          <p:nvPr/>
        </p:nvSpPr>
        <p:spPr>
          <a:xfrm>
            <a:off x="1187624" y="683404"/>
            <a:ext cx="2664296" cy="369332"/>
          </a:xfrm>
          <a:prstGeom prst="rect">
            <a:avLst/>
          </a:prstGeom>
          <a:noFill/>
        </p:spPr>
        <p:txBody>
          <a:bodyPr wrap="square" rtlCol="0">
            <a:spAutoFit/>
          </a:bodyPr>
          <a:lstStyle/>
          <a:p>
            <a:r>
              <a:rPr lang="fr-FR" dirty="0">
                <a:solidFill>
                  <a:srgbClr val="0000FF"/>
                </a:solidFill>
                <a:latin typeface="Comic Sans MS" pitchFamily="66" charset="0"/>
              </a:rPr>
              <a:t>Non-</a:t>
            </a:r>
            <a:r>
              <a:rPr lang="fr-FR" dirty="0" err="1">
                <a:solidFill>
                  <a:srgbClr val="0000FF"/>
                </a:solidFill>
                <a:latin typeface="Comic Sans MS" pitchFamily="66" charset="0"/>
              </a:rPr>
              <a:t>hyperaccumulator</a:t>
            </a:r>
            <a:endParaRPr lang="fr-FR" dirty="0">
              <a:solidFill>
                <a:srgbClr val="0000FF"/>
              </a:solidFill>
              <a:latin typeface="Comic Sans MS" pitchFamily="66" charset="0"/>
            </a:endParaRPr>
          </a:p>
        </p:txBody>
      </p:sp>
      <p:sp>
        <p:nvSpPr>
          <p:cNvPr id="113" name="Rectangle 114" descr="Grands confettis"/>
          <p:cNvSpPr>
            <a:spLocks noChangeArrowheads="1"/>
          </p:cNvSpPr>
          <p:nvPr/>
        </p:nvSpPr>
        <p:spPr bwMode="auto">
          <a:xfrm>
            <a:off x="1259632" y="2704420"/>
            <a:ext cx="2304256" cy="1228637"/>
          </a:xfrm>
          <a:prstGeom prst="rect">
            <a:avLst/>
          </a:prstGeom>
          <a:pattFill prst="lgConfetti">
            <a:fgClr>
              <a:srgbClr val="FF9900"/>
            </a:fgClr>
            <a:bgClr>
              <a:srgbClr val="FFFFFF"/>
            </a:bgClr>
          </a:pattFill>
          <a:ln w="9525">
            <a:noFill/>
            <a:miter lim="800000"/>
            <a:headEnd/>
            <a:tailEnd/>
          </a:ln>
          <a:effectLst/>
        </p:spPr>
        <p:txBody>
          <a:bodyPr wrap="none" anchor="ctr"/>
          <a:lstStyle/>
          <a:p>
            <a:endParaRPr lang="fr-FR"/>
          </a:p>
        </p:txBody>
      </p:sp>
      <p:sp>
        <p:nvSpPr>
          <p:cNvPr id="115" name="Freeform 116"/>
          <p:cNvSpPr>
            <a:spLocks/>
          </p:cNvSpPr>
          <p:nvPr/>
        </p:nvSpPr>
        <p:spPr bwMode="auto">
          <a:xfrm>
            <a:off x="2282354" y="1804882"/>
            <a:ext cx="350648" cy="362009"/>
          </a:xfrm>
          <a:custGeom>
            <a:avLst/>
            <a:gdLst/>
            <a:ahLst/>
            <a:cxnLst>
              <a:cxn ang="0">
                <a:pos x="5" y="141"/>
              </a:cxn>
              <a:cxn ang="0">
                <a:pos x="188" y="0"/>
              </a:cxn>
              <a:cxn ang="0">
                <a:pos x="188" y="13"/>
              </a:cxn>
              <a:cxn ang="0">
                <a:pos x="0" y="176"/>
              </a:cxn>
              <a:cxn ang="0">
                <a:pos x="5" y="141"/>
              </a:cxn>
            </a:cxnLst>
            <a:rect l="0" t="0" r="r" b="b"/>
            <a:pathLst>
              <a:path w="188" h="176">
                <a:moveTo>
                  <a:pt x="5" y="141"/>
                </a:moveTo>
                <a:lnTo>
                  <a:pt x="188" y="0"/>
                </a:lnTo>
                <a:lnTo>
                  <a:pt x="188" y="13"/>
                </a:lnTo>
                <a:lnTo>
                  <a:pt x="0" y="176"/>
                </a:lnTo>
                <a:lnTo>
                  <a:pt x="5" y="141"/>
                </a:lnTo>
                <a:close/>
              </a:path>
            </a:pathLst>
          </a:custGeom>
          <a:solidFill>
            <a:srgbClr val="73AC00"/>
          </a:solidFill>
          <a:ln w="9525">
            <a:noFill/>
            <a:round/>
            <a:headEnd/>
            <a:tailEnd/>
          </a:ln>
        </p:spPr>
        <p:txBody>
          <a:bodyPr/>
          <a:lstStyle/>
          <a:p>
            <a:endParaRPr lang="fr-FR"/>
          </a:p>
        </p:txBody>
      </p:sp>
      <p:sp>
        <p:nvSpPr>
          <p:cNvPr id="116" name="Freeform 117"/>
          <p:cNvSpPr>
            <a:spLocks/>
          </p:cNvSpPr>
          <p:nvPr/>
        </p:nvSpPr>
        <p:spPr bwMode="auto">
          <a:xfrm>
            <a:off x="2002671" y="1883500"/>
            <a:ext cx="206632" cy="186489"/>
          </a:xfrm>
          <a:custGeom>
            <a:avLst/>
            <a:gdLst/>
            <a:ahLst/>
            <a:cxnLst>
              <a:cxn ang="0">
                <a:pos x="218" y="235"/>
              </a:cxn>
              <a:cxn ang="0">
                <a:pos x="213" y="183"/>
              </a:cxn>
              <a:cxn ang="0">
                <a:pos x="9" y="0"/>
              </a:cxn>
              <a:cxn ang="0">
                <a:pos x="0" y="38"/>
              </a:cxn>
              <a:cxn ang="0">
                <a:pos x="218" y="235"/>
              </a:cxn>
            </a:cxnLst>
            <a:rect l="0" t="0" r="r" b="b"/>
            <a:pathLst>
              <a:path w="218" h="235">
                <a:moveTo>
                  <a:pt x="218" y="235"/>
                </a:moveTo>
                <a:lnTo>
                  <a:pt x="213" y="183"/>
                </a:lnTo>
                <a:lnTo>
                  <a:pt x="9" y="0"/>
                </a:lnTo>
                <a:lnTo>
                  <a:pt x="0" y="38"/>
                </a:lnTo>
                <a:lnTo>
                  <a:pt x="218" y="235"/>
                </a:lnTo>
                <a:close/>
              </a:path>
            </a:pathLst>
          </a:custGeom>
          <a:solidFill>
            <a:srgbClr val="73AC00"/>
          </a:solidFill>
          <a:ln w="9525">
            <a:noFill/>
            <a:round/>
            <a:headEnd/>
            <a:tailEnd/>
          </a:ln>
        </p:spPr>
        <p:txBody>
          <a:bodyPr/>
          <a:lstStyle/>
          <a:p>
            <a:endParaRPr lang="fr-FR"/>
          </a:p>
        </p:txBody>
      </p:sp>
      <p:sp>
        <p:nvSpPr>
          <p:cNvPr id="117" name="Freeform 118"/>
          <p:cNvSpPr>
            <a:spLocks/>
          </p:cNvSpPr>
          <p:nvPr/>
        </p:nvSpPr>
        <p:spPr bwMode="auto">
          <a:xfrm>
            <a:off x="1384863" y="1764659"/>
            <a:ext cx="607372" cy="402232"/>
          </a:xfrm>
          <a:custGeom>
            <a:avLst/>
            <a:gdLst/>
            <a:ahLst/>
            <a:cxnLst>
              <a:cxn ang="0">
                <a:pos x="611" y="372"/>
              </a:cxn>
              <a:cxn ang="0">
                <a:pos x="600" y="383"/>
              </a:cxn>
              <a:cxn ang="0">
                <a:pos x="573" y="408"/>
              </a:cxn>
              <a:cxn ang="0">
                <a:pos x="529" y="439"/>
              </a:cxn>
              <a:cxn ang="0">
                <a:pos x="474" y="466"/>
              </a:cxn>
              <a:cxn ang="0">
                <a:pos x="312" y="507"/>
              </a:cxn>
              <a:cxn ang="0">
                <a:pos x="319" y="480"/>
              </a:cxn>
              <a:cxn ang="0">
                <a:pos x="331" y="437"/>
              </a:cxn>
              <a:cxn ang="0">
                <a:pos x="341" y="387"/>
              </a:cxn>
              <a:cxn ang="0">
                <a:pos x="347" y="359"/>
              </a:cxn>
              <a:cxn ang="0">
                <a:pos x="352" y="326"/>
              </a:cxn>
              <a:cxn ang="0">
                <a:pos x="363" y="281"/>
              </a:cxn>
              <a:cxn ang="0">
                <a:pos x="381" y="241"/>
              </a:cxn>
              <a:cxn ang="0">
                <a:pos x="390" y="231"/>
              </a:cxn>
              <a:cxn ang="0">
                <a:pos x="357" y="234"/>
              </a:cxn>
              <a:cxn ang="0">
                <a:pos x="307" y="241"/>
              </a:cxn>
              <a:cxn ang="0">
                <a:pos x="250" y="245"/>
              </a:cxn>
              <a:cxn ang="0">
                <a:pos x="220" y="246"/>
              </a:cxn>
              <a:cxn ang="0">
                <a:pos x="190" y="247"/>
              </a:cxn>
              <a:cxn ang="0">
                <a:pos x="139" y="242"/>
              </a:cxn>
              <a:cxn ang="0">
                <a:pos x="83" y="225"/>
              </a:cxn>
              <a:cxn ang="0">
                <a:pos x="54" y="209"/>
              </a:cxn>
              <a:cxn ang="0">
                <a:pos x="43" y="201"/>
              </a:cxn>
              <a:cxn ang="0">
                <a:pos x="27" y="183"/>
              </a:cxn>
              <a:cxn ang="0">
                <a:pos x="8" y="155"/>
              </a:cxn>
              <a:cxn ang="0">
                <a:pos x="5" y="134"/>
              </a:cxn>
              <a:cxn ang="0">
                <a:pos x="35" y="118"/>
              </a:cxn>
              <a:cxn ang="0">
                <a:pos x="82" y="93"/>
              </a:cxn>
              <a:cxn ang="0">
                <a:pos x="131" y="65"/>
              </a:cxn>
              <a:cxn ang="0">
                <a:pos x="159" y="51"/>
              </a:cxn>
              <a:cxn ang="0">
                <a:pos x="190" y="37"/>
              </a:cxn>
              <a:cxn ang="0">
                <a:pos x="240" y="18"/>
              </a:cxn>
              <a:cxn ang="0">
                <a:pos x="295" y="4"/>
              </a:cxn>
              <a:cxn ang="0">
                <a:pos x="326" y="2"/>
              </a:cxn>
              <a:cxn ang="0">
                <a:pos x="364" y="0"/>
              </a:cxn>
              <a:cxn ang="0">
                <a:pos x="422" y="2"/>
              </a:cxn>
              <a:cxn ang="0">
                <a:pos x="478" y="10"/>
              </a:cxn>
              <a:cxn ang="0">
                <a:pos x="504" y="20"/>
              </a:cxn>
              <a:cxn ang="0">
                <a:pos x="526" y="37"/>
              </a:cxn>
              <a:cxn ang="0">
                <a:pos x="559" y="68"/>
              </a:cxn>
              <a:cxn ang="0">
                <a:pos x="591" y="109"/>
              </a:cxn>
              <a:cxn ang="0">
                <a:pos x="637" y="133"/>
              </a:cxn>
            </a:cxnLst>
            <a:rect l="0" t="0" r="r" b="b"/>
            <a:pathLst>
              <a:path w="637" h="511">
                <a:moveTo>
                  <a:pt x="619" y="175"/>
                </a:moveTo>
                <a:lnTo>
                  <a:pt x="611" y="372"/>
                </a:lnTo>
                <a:lnTo>
                  <a:pt x="609" y="375"/>
                </a:lnTo>
                <a:lnTo>
                  <a:pt x="600" y="383"/>
                </a:lnTo>
                <a:lnTo>
                  <a:pt x="589" y="394"/>
                </a:lnTo>
                <a:lnTo>
                  <a:pt x="573" y="408"/>
                </a:lnTo>
                <a:lnTo>
                  <a:pt x="552" y="423"/>
                </a:lnTo>
                <a:lnTo>
                  <a:pt x="529" y="439"/>
                </a:lnTo>
                <a:lnTo>
                  <a:pt x="502" y="453"/>
                </a:lnTo>
                <a:lnTo>
                  <a:pt x="474" y="466"/>
                </a:lnTo>
                <a:lnTo>
                  <a:pt x="311" y="511"/>
                </a:lnTo>
                <a:lnTo>
                  <a:pt x="312" y="507"/>
                </a:lnTo>
                <a:lnTo>
                  <a:pt x="316" y="496"/>
                </a:lnTo>
                <a:lnTo>
                  <a:pt x="319" y="480"/>
                </a:lnTo>
                <a:lnTo>
                  <a:pt x="325" y="460"/>
                </a:lnTo>
                <a:lnTo>
                  <a:pt x="331" y="437"/>
                </a:lnTo>
                <a:lnTo>
                  <a:pt x="337" y="412"/>
                </a:lnTo>
                <a:lnTo>
                  <a:pt x="341" y="387"/>
                </a:lnTo>
                <a:lnTo>
                  <a:pt x="346" y="363"/>
                </a:lnTo>
                <a:lnTo>
                  <a:pt x="347" y="359"/>
                </a:lnTo>
                <a:lnTo>
                  <a:pt x="348" y="346"/>
                </a:lnTo>
                <a:lnTo>
                  <a:pt x="352" y="326"/>
                </a:lnTo>
                <a:lnTo>
                  <a:pt x="356" y="304"/>
                </a:lnTo>
                <a:lnTo>
                  <a:pt x="363" y="281"/>
                </a:lnTo>
                <a:lnTo>
                  <a:pt x="371" y="260"/>
                </a:lnTo>
                <a:lnTo>
                  <a:pt x="381" y="241"/>
                </a:lnTo>
                <a:lnTo>
                  <a:pt x="394" y="230"/>
                </a:lnTo>
                <a:lnTo>
                  <a:pt x="390" y="231"/>
                </a:lnTo>
                <a:lnTo>
                  <a:pt x="377" y="232"/>
                </a:lnTo>
                <a:lnTo>
                  <a:pt x="357" y="234"/>
                </a:lnTo>
                <a:lnTo>
                  <a:pt x="333" y="238"/>
                </a:lnTo>
                <a:lnTo>
                  <a:pt x="307" y="241"/>
                </a:lnTo>
                <a:lnTo>
                  <a:pt x="278" y="243"/>
                </a:lnTo>
                <a:lnTo>
                  <a:pt x="250" y="245"/>
                </a:lnTo>
                <a:lnTo>
                  <a:pt x="225" y="246"/>
                </a:lnTo>
                <a:lnTo>
                  <a:pt x="220" y="246"/>
                </a:lnTo>
                <a:lnTo>
                  <a:pt x="209" y="247"/>
                </a:lnTo>
                <a:lnTo>
                  <a:pt x="190" y="247"/>
                </a:lnTo>
                <a:lnTo>
                  <a:pt x="166" y="246"/>
                </a:lnTo>
                <a:lnTo>
                  <a:pt x="139" y="242"/>
                </a:lnTo>
                <a:lnTo>
                  <a:pt x="112" y="236"/>
                </a:lnTo>
                <a:lnTo>
                  <a:pt x="83" y="225"/>
                </a:lnTo>
                <a:lnTo>
                  <a:pt x="55" y="210"/>
                </a:lnTo>
                <a:lnTo>
                  <a:pt x="54" y="209"/>
                </a:lnTo>
                <a:lnTo>
                  <a:pt x="50" y="207"/>
                </a:lnTo>
                <a:lnTo>
                  <a:pt x="43" y="201"/>
                </a:lnTo>
                <a:lnTo>
                  <a:pt x="35" y="194"/>
                </a:lnTo>
                <a:lnTo>
                  <a:pt x="27" y="183"/>
                </a:lnTo>
                <a:lnTo>
                  <a:pt x="17" y="171"/>
                </a:lnTo>
                <a:lnTo>
                  <a:pt x="8" y="155"/>
                </a:lnTo>
                <a:lnTo>
                  <a:pt x="0" y="136"/>
                </a:lnTo>
                <a:lnTo>
                  <a:pt x="5" y="134"/>
                </a:lnTo>
                <a:lnTo>
                  <a:pt x="16" y="127"/>
                </a:lnTo>
                <a:lnTo>
                  <a:pt x="35" y="118"/>
                </a:lnTo>
                <a:lnTo>
                  <a:pt x="56" y="105"/>
                </a:lnTo>
                <a:lnTo>
                  <a:pt x="82" y="93"/>
                </a:lnTo>
                <a:lnTo>
                  <a:pt x="107" y="79"/>
                </a:lnTo>
                <a:lnTo>
                  <a:pt x="131" y="65"/>
                </a:lnTo>
                <a:lnTo>
                  <a:pt x="154" y="53"/>
                </a:lnTo>
                <a:lnTo>
                  <a:pt x="159" y="51"/>
                </a:lnTo>
                <a:lnTo>
                  <a:pt x="172" y="45"/>
                </a:lnTo>
                <a:lnTo>
                  <a:pt x="190" y="37"/>
                </a:lnTo>
                <a:lnTo>
                  <a:pt x="213" y="27"/>
                </a:lnTo>
                <a:lnTo>
                  <a:pt x="240" y="18"/>
                </a:lnTo>
                <a:lnTo>
                  <a:pt x="267" y="10"/>
                </a:lnTo>
                <a:lnTo>
                  <a:pt x="295" y="4"/>
                </a:lnTo>
                <a:lnTo>
                  <a:pt x="320" y="2"/>
                </a:lnTo>
                <a:lnTo>
                  <a:pt x="326" y="2"/>
                </a:lnTo>
                <a:lnTo>
                  <a:pt x="341" y="0"/>
                </a:lnTo>
                <a:lnTo>
                  <a:pt x="364" y="0"/>
                </a:lnTo>
                <a:lnTo>
                  <a:pt x="392" y="0"/>
                </a:lnTo>
                <a:lnTo>
                  <a:pt x="422" y="2"/>
                </a:lnTo>
                <a:lnTo>
                  <a:pt x="452" y="5"/>
                </a:lnTo>
                <a:lnTo>
                  <a:pt x="478" y="10"/>
                </a:lnTo>
                <a:lnTo>
                  <a:pt x="500" y="18"/>
                </a:lnTo>
                <a:lnTo>
                  <a:pt x="504" y="20"/>
                </a:lnTo>
                <a:lnTo>
                  <a:pt x="513" y="27"/>
                </a:lnTo>
                <a:lnTo>
                  <a:pt x="526" y="37"/>
                </a:lnTo>
                <a:lnTo>
                  <a:pt x="542" y="51"/>
                </a:lnTo>
                <a:lnTo>
                  <a:pt x="559" y="68"/>
                </a:lnTo>
                <a:lnTo>
                  <a:pt x="575" y="87"/>
                </a:lnTo>
                <a:lnTo>
                  <a:pt x="591" y="109"/>
                </a:lnTo>
                <a:lnTo>
                  <a:pt x="603" y="131"/>
                </a:lnTo>
                <a:lnTo>
                  <a:pt x="637" y="133"/>
                </a:lnTo>
                <a:lnTo>
                  <a:pt x="619" y="175"/>
                </a:lnTo>
                <a:close/>
              </a:path>
            </a:pathLst>
          </a:custGeom>
          <a:solidFill>
            <a:srgbClr val="000000"/>
          </a:solidFill>
          <a:ln w="9525">
            <a:noFill/>
            <a:round/>
            <a:headEnd/>
            <a:tailEnd/>
          </a:ln>
        </p:spPr>
        <p:txBody>
          <a:bodyPr/>
          <a:lstStyle/>
          <a:p>
            <a:endParaRPr lang="fr-FR"/>
          </a:p>
        </p:txBody>
      </p:sp>
      <p:sp>
        <p:nvSpPr>
          <p:cNvPr id="118" name="Freeform 119"/>
          <p:cNvSpPr>
            <a:spLocks/>
          </p:cNvSpPr>
          <p:nvPr/>
        </p:nvSpPr>
        <p:spPr bwMode="auto">
          <a:xfrm>
            <a:off x="1879527" y="1625706"/>
            <a:ext cx="169062" cy="213914"/>
          </a:xfrm>
          <a:custGeom>
            <a:avLst/>
            <a:gdLst/>
            <a:ahLst/>
            <a:cxnLst>
              <a:cxn ang="0">
                <a:pos x="105" y="272"/>
              </a:cxn>
              <a:cxn ang="0">
                <a:pos x="101" y="270"/>
              </a:cxn>
              <a:cxn ang="0">
                <a:pos x="91" y="261"/>
              </a:cxn>
              <a:cxn ang="0">
                <a:pos x="77" y="250"/>
              </a:cxn>
              <a:cxn ang="0">
                <a:pos x="61" y="236"/>
              </a:cxn>
              <a:cxn ang="0">
                <a:pos x="44" y="219"/>
              </a:cxn>
              <a:cxn ang="0">
                <a:pos x="27" y="202"/>
              </a:cxn>
              <a:cxn ang="0">
                <a:pos x="16" y="183"/>
              </a:cxn>
              <a:cxn ang="0">
                <a:pos x="9" y="166"/>
              </a:cxn>
              <a:cxn ang="0">
                <a:pos x="7" y="154"/>
              </a:cxn>
              <a:cxn ang="0">
                <a:pos x="1" y="126"/>
              </a:cxn>
              <a:cxn ang="0">
                <a:pos x="0" y="89"/>
              </a:cxn>
              <a:cxn ang="0">
                <a:pos x="6" y="54"/>
              </a:cxn>
              <a:cxn ang="0">
                <a:pos x="38" y="0"/>
              </a:cxn>
              <a:cxn ang="0">
                <a:pos x="178" y="106"/>
              </a:cxn>
              <a:cxn ang="0">
                <a:pos x="105" y="272"/>
              </a:cxn>
            </a:cxnLst>
            <a:rect l="0" t="0" r="r" b="b"/>
            <a:pathLst>
              <a:path w="178" h="272">
                <a:moveTo>
                  <a:pt x="105" y="272"/>
                </a:moveTo>
                <a:lnTo>
                  <a:pt x="101" y="270"/>
                </a:lnTo>
                <a:lnTo>
                  <a:pt x="91" y="261"/>
                </a:lnTo>
                <a:lnTo>
                  <a:pt x="77" y="250"/>
                </a:lnTo>
                <a:lnTo>
                  <a:pt x="61" y="236"/>
                </a:lnTo>
                <a:lnTo>
                  <a:pt x="44" y="219"/>
                </a:lnTo>
                <a:lnTo>
                  <a:pt x="27" y="202"/>
                </a:lnTo>
                <a:lnTo>
                  <a:pt x="16" y="183"/>
                </a:lnTo>
                <a:lnTo>
                  <a:pt x="9" y="166"/>
                </a:lnTo>
                <a:lnTo>
                  <a:pt x="7" y="154"/>
                </a:lnTo>
                <a:lnTo>
                  <a:pt x="1" y="126"/>
                </a:lnTo>
                <a:lnTo>
                  <a:pt x="0" y="89"/>
                </a:lnTo>
                <a:lnTo>
                  <a:pt x="6" y="54"/>
                </a:lnTo>
                <a:lnTo>
                  <a:pt x="38" y="0"/>
                </a:lnTo>
                <a:lnTo>
                  <a:pt x="178" y="106"/>
                </a:lnTo>
                <a:lnTo>
                  <a:pt x="105" y="272"/>
                </a:lnTo>
                <a:close/>
              </a:path>
            </a:pathLst>
          </a:custGeom>
          <a:solidFill>
            <a:srgbClr val="000000"/>
          </a:solidFill>
          <a:ln w="9525">
            <a:noFill/>
            <a:round/>
            <a:headEnd/>
            <a:tailEnd/>
          </a:ln>
        </p:spPr>
        <p:txBody>
          <a:bodyPr/>
          <a:lstStyle/>
          <a:p>
            <a:endParaRPr lang="fr-FR"/>
          </a:p>
        </p:txBody>
      </p:sp>
      <p:sp>
        <p:nvSpPr>
          <p:cNvPr id="119" name="Freeform 120"/>
          <p:cNvSpPr>
            <a:spLocks/>
          </p:cNvSpPr>
          <p:nvPr/>
        </p:nvSpPr>
        <p:spPr bwMode="auto">
          <a:xfrm>
            <a:off x="1578972" y="1497723"/>
            <a:ext cx="265073" cy="252309"/>
          </a:xfrm>
          <a:custGeom>
            <a:avLst/>
            <a:gdLst/>
            <a:ahLst/>
            <a:cxnLst>
              <a:cxn ang="0">
                <a:pos x="280" y="322"/>
              </a:cxn>
              <a:cxn ang="0">
                <a:pos x="280" y="315"/>
              </a:cxn>
              <a:cxn ang="0">
                <a:pos x="278" y="296"/>
              </a:cxn>
              <a:cxn ang="0">
                <a:pos x="274" y="269"/>
              </a:cxn>
              <a:cxn ang="0">
                <a:pos x="269" y="234"/>
              </a:cxn>
              <a:cxn ang="0">
                <a:pos x="259" y="196"/>
              </a:cxn>
              <a:cxn ang="0">
                <a:pos x="248" y="158"/>
              </a:cxn>
              <a:cxn ang="0">
                <a:pos x="230" y="122"/>
              </a:cxn>
              <a:cxn ang="0">
                <a:pos x="210" y="91"/>
              </a:cxn>
              <a:cxn ang="0">
                <a:pos x="209" y="90"/>
              </a:cxn>
              <a:cxn ang="0">
                <a:pos x="206" y="84"/>
              </a:cxn>
              <a:cxn ang="0">
                <a:pos x="201" y="77"/>
              </a:cxn>
              <a:cxn ang="0">
                <a:pos x="194" y="68"/>
              </a:cxn>
              <a:cxn ang="0">
                <a:pos x="184" y="58"/>
              </a:cxn>
              <a:cxn ang="0">
                <a:pos x="172" y="47"/>
              </a:cxn>
              <a:cxn ang="0">
                <a:pos x="157" y="36"/>
              </a:cxn>
              <a:cxn ang="0">
                <a:pos x="139" y="24"/>
              </a:cxn>
              <a:cxn ang="0">
                <a:pos x="136" y="23"/>
              </a:cxn>
              <a:cxn ang="0">
                <a:pos x="126" y="20"/>
              </a:cxn>
              <a:cxn ang="0">
                <a:pos x="109" y="15"/>
              </a:cxn>
              <a:cxn ang="0">
                <a:pos x="91" y="9"/>
              </a:cxn>
              <a:cxn ang="0">
                <a:pos x="69" y="5"/>
              </a:cxn>
              <a:cxn ang="0">
                <a:pos x="46" y="1"/>
              </a:cxn>
              <a:cxn ang="0">
                <a:pos x="23" y="0"/>
              </a:cxn>
              <a:cxn ang="0">
                <a:pos x="1" y="1"/>
              </a:cxn>
              <a:cxn ang="0">
                <a:pos x="0" y="16"/>
              </a:cxn>
              <a:cxn ang="0">
                <a:pos x="0" y="52"/>
              </a:cxn>
              <a:cxn ang="0">
                <a:pos x="5" y="96"/>
              </a:cxn>
              <a:cxn ang="0">
                <a:pos x="17" y="136"/>
              </a:cxn>
              <a:cxn ang="0">
                <a:pos x="18" y="138"/>
              </a:cxn>
              <a:cxn ang="0">
                <a:pos x="22" y="145"/>
              </a:cxn>
              <a:cxn ang="0">
                <a:pos x="28" y="156"/>
              </a:cxn>
              <a:cxn ang="0">
                <a:pos x="36" y="170"/>
              </a:cxn>
              <a:cxn ang="0">
                <a:pos x="48" y="185"/>
              </a:cxn>
              <a:cxn ang="0">
                <a:pos x="63" y="202"/>
              </a:cxn>
              <a:cxn ang="0">
                <a:pos x="83" y="220"/>
              </a:cxn>
              <a:cxn ang="0">
                <a:pos x="107" y="239"/>
              </a:cxn>
              <a:cxn ang="0">
                <a:pos x="111" y="241"/>
              </a:cxn>
              <a:cxn ang="0">
                <a:pos x="122" y="247"/>
              </a:cxn>
              <a:cxn ang="0">
                <a:pos x="139" y="256"/>
              </a:cxn>
              <a:cxn ang="0">
                <a:pos x="161" y="267"/>
              </a:cxn>
              <a:cxn ang="0">
                <a:pos x="188" y="281"/>
              </a:cxn>
              <a:cxn ang="0">
                <a:pos x="217" y="295"/>
              </a:cxn>
              <a:cxn ang="0">
                <a:pos x="248" y="309"/>
              </a:cxn>
              <a:cxn ang="0">
                <a:pos x="280" y="322"/>
              </a:cxn>
            </a:cxnLst>
            <a:rect l="0" t="0" r="r" b="b"/>
            <a:pathLst>
              <a:path w="280" h="322">
                <a:moveTo>
                  <a:pt x="280" y="322"/>
                </a:moveTo>
                <a:lnTo>
                  <a:pt x="280" y="315"/>
                </a:lnTo>
                <a:lnTo>
                  <a:pt x="278" y="296"/>
                </a:lnTo>
                <a:lnTo>
                  <a:pt x="274" y="269"/>
                </a:lnTo>
                <a:lnTo>
                  <a:pt x="269" y="234"/>
                </a:lnTo>
                <a:lnTo>
                  <a:pt x="259" y="196"/>
                </a:lnTo>
                <a:lnTo>
                  <a:pt x="248" y="158"/>
                </a:lnTo>
                <a:lnTo>
                  <a:pt x="230" y="122"/>
                </a:lnTo>
                <a:lnTo>
                  <a:pt x="210" y="91"/>
                </a:lnTo>
                <a:lnTo>
                  <a:pt x="209" y="90"/>
                </a:lnTo>
                <a:lnTo>
                  <a:pt x="206" y="84"/>
                </a:lnTo>
                <a:lnTo>
                  <a:pt x="201" y="77"/>
                </a:lnTo>
                <a:lnTo>
                  <a:pt x="194" y="68"/>
                </a:lnTo>
                <a:lnTo>
                  <a:pt x="184" y="58"/>
                </a:lnTo>
                <a:lnTo>
                  <a:pt x="172" y="47"/>
                </a:lnTo>
                <a:lnTo>
                  <a:pt x="157" y="36"/>
                </a:lnTo>
                <a:lnTo>
                  <a:pt x="139" y="24"/>
                </a:lnTo>
                <a:lnTo>
                  <a:pt x="136" y="23"/>
                </a:lnTo>
                <a:lnTo>
                  <a:pt x="126" y="20"/>
                </a:lnTo>
                <a:lnTo>
                  <a:pt x="109" y="15"/>
                </a:lnTo>
                <a:lnTo>
                  <a:pt x="91" y="9"/>
                </a:lnTo>
                <a:lnTo>
                  <a:pt x="69" y="5"/>
                </a:lnTo>
                <a:lnTo>
                  <a:pt x="46" y="1"/>
                </a:lnTo>
                <a:lnTo>
                  <a:pt x="23" y="0"/>
                </a:lnTo>
                <a:lnTo>
                  <a:pt x="1" y="1"/>
                </a:lnTo>
                <a:lnTo>
                  <a:pt x="0" y="16"/>
                </a:lnTo>
                <a:lnTo>
                  <a:pt x="0" y="52"/>
                </a:lnTo>
                <a:lnTo>
                  <a:pt x="5" y="96"/>
                </a:lnTo>
                <a:lnTo>
                  <a:pt x="17" y="136"/>
                </a:lnTo>
                <a:lnTo>
                  <a:pt x="18" y="138"/>
                </a:lnTo>
                <a:lnTo>
                  <a:pt x="22" y="145"/>
                </a:lnTo>
                <a:lnTo>
                  <a:pt x="28" y="156"/>
                </a:lnTo>
                <a:lnTo>
                  <a:pt x="36" y="170"/>
                </a:lnTo>
                <a:lnTo>
                  <a:pt x="48" y="185"/>
                </a:lnTo>
                <a:lnTo>
                  <a:pt x="63" y="202"/>
                </a:lnTo>
                <a:lnTo>
                  <a:pt x="83" y="220"/>
                </a:lnTo>
                <a:lnTo>
                  <a:pt x="107" y="239"/>
                </a:lnTo>
                <a:lnTo>
                  <a:pt x="111" y="241"/>
                </a:lnTo>
                <a:lnTo>
                  <a:pt x="122" y="247"/>
                </a:lnTo>
                <a:lnTo>
                  <a:pt x="139" y="256"/>
                </a:lnTo>
                <a:lnTo>
                  <a:pt x="161" y="267"/>
                </a:lnTo>
                <a:lnTo>
                  <a:pt x="188" y="281"/>
                </a:lnTo>
                <a:lnTo>
                  <a:pt x="217" y="295"/>
                </a:lnTo>
                <a:lnTo>
                  <a:pt x="248" y="309"/>
                </a:lnTo>
                <a:lnTo>
                  <a:pt x="280" y="322"/>
                </a:lnTo>
                <a:close/>
              </a:path>
            </a:pathLst>
          </a:custGeom>
          <a:solidFill>
            <a:srgbClr val="000000"/>
          </a:solidFill>
          <a:ln w="9525">
            <a:noFill/>
            <a:round/>
            <a:headEnd/>
            <a:tailEnd/>
          </a:ln>
        </p:spPr>
        <p:txBody>
          <a:bodyPr/>
          <a:lstStyle/>
          <a:p>
            <a:endParaRPr lang="fr-FR"/>
          </a:p>
        </p:txBody>
      </p:sp>
      <p:sp>
        <p:nvSpPr>
          <p:cNvPr id="120" name="Freeform 121"/>
          <p:cNvSpPr>
            <a:spLocks/>
          </p:cNvSpPr>
          <p:nvPr/>
        </p:nvSpPr>
        <p:spPr bwMode="auto">
          <a:xfrm>
            <a:off x="1389038" y="1768316"/>
            <a:ext cx="582326" cy="398576"/>
          </a:xfrm>
          <a:custGeom>
            <a:avLst/>
            <a:gdLst/>
            <a:ahLst/>
            <a:cxnLst>
              <a:cxn ang="0">
                <a:pos x="526" y="41"/>
              </a:cxn>
              <a:cxn ang="0">
                <a:pos x="520" y="36"/>
              </a:cxn>
              <a:cxn ang="0">
                <a:pos x="505" y="23"/>
              </a:cxn>
              <a:cxn ang="0">
                <a:pos x="481" y="9"/>
              </a:cxn>
              <a:cxn ang="0">
                <a:pos x="452" y="0"/>
              </a:cxn>
              <a:cxn ang="0">
                <a:pos x="446" y="0"/>
              </a:cxn>
              <a:cxn ang="0">
                <a:pos x="430" y="0"/>
              </a:cxn>
              <a:cxn ang="0">
                <a:pos x="407" y="0"/>
              </a:cxn>
              <a:cxn ang="0">
                <a:pos x="378" y="0"/>
              </a:cxn>
              <a:cxn ang="0">
                <a:pos x="347" y="1"/>
              </a:cxn>
              <a:cxn ang="0">
                <a:pos x="315" y="3"/>
              </a:cxn>
              <a:cxn ang="0">
                <a:pos x="285" y="8"/>
              </a:cxn>
              <a:cxn ang="0">
                <a:pos x="260" y="13"/>
              </a:cxn>
              <a:cxn ang="0">
                <a:pos x="245" y="18"/>
              </a:cxn>
              <a:cxn ang="0">
                <a:pos x="207" y="32"/>
              </a:cxn>
              <a:cxn ang="0">
                <a:pos x="158" y="51"/>
              </a:cxn>
              <a:cxn ang="0">
                <a:pos x="112" y="70"/>
              </a:cxn>
              <a:cxn ang="0">
                <a:pos x="98" y="77"/>
              </a:cxn>
              <a:cxn ang="0">
                <a:pos x="66" y="93"/>
              </a:cxn>
              <a:cxn ang="0">
                <a:pos x="28" y="115"/>
              </a:cxn>
              <a:cxn ang="0">
                <a:pos x="0" y="135"/>
              </a:cxn>
              <a:cxn ang="0">
                <a:pos x="0" y="139"/>
              </a:cxn>
              <a:cxn ang="0">
                <a:pos x="4" y="153"/>
              </a:cxn>
              <a:cxn ang="0">
                <a:pos x="14" y="173"/>
              </a:cxn>
              <a:cxn ang="0">
                <a:pos x="36" y="196"/>
              </a:cxn>
              <a:cxn ang="0">
                <a:pos x="47" y="203"/>
              </a:cxn>
              <a:cxn ang="0">
                <a:pos x="75" y="219"/>
              </a:cxn>
              <a:cxn ang="0">
                <a:pos x="116" y="235"/>
              </a:cxn>
              <a:cxn ang="0">
                <a:pos x="161" y="243"/>
              </a:cxn>
              <a:cxn ang="0">
                <a:pos x="166" y="243"/>
              </a:cxn>
              <a:cxn ang="0">
                <a:pos x="181" y="243"/>
              </a:cxn>
              <a:cxn ang="0">
                <a:pos x="206" y="242"/>
              </a:cxn>
              <a:cxn ang="0">
                <a:pos x="237" y="240"/>
              </a:cxn>
              <a:cxn ang="0">
                <a:pos x="272" y="237"/>
              </a:cxn>
              <a:cxn ang="0">
                <a:pos x="313" y="233"/>
              </a:cxn>
              <a:cxn ang="0">
                <a:pos x="354" y="226"/>
              </a:cxn>
              <a:cxn ang="0">
                <a:pos x="398" y="218"/>
              </a:cxn>
              <a:cxn ang="0">
                <a:pos x="393" y="223"/>
              </a:cxn>
              <a:cxn ang="0">
                <a:pos x="382" y="243"/>
              </a:cxn>
              <a:cxn ang="0">
                <a:pos x="365" y="282"/>
              </a:cxn>
              <a:cxn ang="0">
                <a:pos x="346" y="346"/>
              </a:cxn>
              <a:cxn ang="0">
                <a:pos x="407" y="473"/>
              </a:cxn>
              <a:cxn ang="0">
                <a:pos x="420" y="470"/>
              </a:cxn>
              <a:cxn ang="0">
                <a:pos x="453" y="458"/>
              </a:cxn>
              <a:cxn ang="0">
                <a:pos x="495" y="442"/>
              </a:cxn>
              <a:cxn ang="0">
                <a:pos x="535" y="423"/>
              </a:cxn>
              <a:cxn ang="0">
                <a:pos x="612" y="180"/>
              </a:cxn>
              <a:cxn ang="0">
                <a:pos x="608" y="160"/>
              </a:cxn>
              <a:cxn ang="0">
                <a:pos x="600" y="122"/>
              </a:cxn>
            </a:cxnLst>
            <a:rect l="0" t="0" r="r" b="b"/>
            <a:pathLst>
              <a:path w="612" h="502">
                <a:moveTo>
                  <a:pt x="600" y="122"/>
                </a:moveTo>
                <a:lnTo>
                  <a:pt x="526" y="41"/>
                </a:lnTo>
                <a:lnTo>
                  <a:pt x="525" y="40"/>
                </a:lnTo>
                <a:lnTo>
                  <a:pt x="520" y="36"/>
                </a:lnTo>
                <a:lnTo>
                  <a:pt x="513" y="30"/>
                </a:lnTo>
                <a:lnTo>
                  <a:pt x="505" y="23"/>
                </a:lnTo>
                <a:lnTo>
                  <a:pt x="494" y="16"/>
                </a:lnTo>
                <a:lnTo>
                  <a:pt x="481" y="9"/>
                </a:lnTo>
                <a:lnTo>
                  <a:pt x="467" y="3"/>
                </a:lnTo>
                <a:lnTo>
                  <a:pt x="452" y="0"/>
                </a:lnTo>
                <a:lnTo>
                  <a:pt x="451" y="0"/>
                </a:lnTo>
                <a:lnTo>
                  <a:pt x="446" y="0"/>
                </a:lnTo>
                <a:lnTo>
                  <a:pt x="440" y="0"/>
                </a:lnTo>
                <a:lnTo>
                  <a:pt x="430" y="0"/>
                </a:lnTo>
                <a:lnTo>
                  <a:pt x="420" y="0"/>
                </a:lnTo>
                <a:lnTo>
                  <a:pt x="407" y="0"/>
                </a:lnTo>
                <a:lnTo>
                  <a:pt x="393" y="0"/>
                </a:lnTo>
                <a:lnTo>
                  <a:pt x="378" y="0"/>
                </a:lnTo>
                <a:lnTo>
                  <a:pt x="363" y="1"/>
                </a:lnTo>
                <a:lnTo>
                  <a:pt x="347" y="1"/>
                </a:lnTo>
                <a:lnTo>
                  <a:pt x="331" y="2"/>
                </a:lnTo>
                <a:lnTo>
                  <a:pt x="315" y="3"/>
                </a:lnTo>
                <a:lnTo>
                  <a:pt x="300" y="6"/>
                </a:lnTo>
                <a:lnTo>
                  <a:pt x="285" y="8"/>
                </a:lnTo>
                <a:lnTo>
                  <a:pt x="272" y="10"/>
                </a:lnTo>
                <a:lnTo>
                  <a:pt x="260" y="13"/>
                </a:lnTo>
                <a:lnTo>
                  <a:pt x="255" y="14"/>
                </a:lnTo>
                <a:lnTo>
                  <a:pt x="245" y="18"/>
                </a:lnTo>
                <a:lnTo>
                  <a:pt x="227" y="24"/>
                </a:lnTo>
                <a:lnTo>
                  <a:pt x="207" y="32"/>
                </a:lnTo>
                <a:lnTo>
                  <a:pt x="184" y="41"/>
                </a:lnTo>
                <a:lnTo>
                  <a:pt x="158" y="51"/>
                </a:lnTo>
                <a:lnTo>
                  <a:pt x="134" y="61"/>
                </a:lnTo>
                <a:lnTo>
                  <a:pt x="112" y="70"/>
                </a:lnTo>
                <a:lnTo>
                  <a:pt x="109" y="73"/>
                </a:lnTo>
                <a:lnTo>
                  <a:pt x="98" y="77"/>
                </a:lnTo>
                <a:lnTo>
                  <a:pt x="83" y="84"/>
                </a:lnTo>
                <a:lnTo>
                  <a:pt x="66" y="93"/>
                </a:lnTo>
                <a:lnTo>
                  <a:pt x="47" y="104"/>
                </a:lnTo>
                <a:lnTo>
                  <a:pt x="28" y="115"/>
                </a:lnTo>
                <a:lnTo>
                  <a:pt x="12" y="126"/>
                </a:lnTo>
                <a:lnTo>
                  <a:pt x="0" y="135"/>
                </a:lnTo>
                <a:lnTo>
                  <a:pt x="0" y="136"/>
                </a:lnTo>
                <a:lnTo>
                  <a:pt x="0" y="139"/>
                </a:lnTo>
                <a:lnTo>
                  <a:pt x="2" y="145"/>
                </a:lnTo>
                <a:lnTo>
                  <a:pt x="4" y="153"/>
                </a:lnTo>
                <a:lnTo>
                  <a:pt x="7" y="162"/>
                </a:lnTo>
                <a:lnTo>
                  <a:pt x="14" y="173"/>
                </a:lnTo>
                <a:lnTo>
                  <a:pt x="24" y="184"/>
                </a:lnTo>
                <a:lnTo>
                  <a:pt x="36" y="196"/>
                </a:lnTo>
                <a:lnTo>
                  <a:pt x="38" y="198"/>
                </a:lnTo>
                <a:lnTo>
                  <a:pt x="47" y="203"/>
                </a:lnTo>
                <a:lnTo>
                  <a:pt x="59" y="210"/>
                </a:lnTo>
                <a:lnTo>
                  <a:pt x="75" y="219"/>
                </a:lnTo>
                <a:lnTo>
                  <a:pt x="95" y="227"/>
                </a:lnTo>
                <a:lnTo>
                  <a:pt x="116" y="235"/>
                </a:lnTo>
                <a:lnTo>
                  <a:pt x="138" y="241"/>
                </a:lnTo>
                <a:lnTo>
                  <a:pt x="161" y="243"/>
                </a:lnTo>
                <a:lnTo>
                  <a:pt x="162" y="243"/>
                </a:lnTo>
                <a:lnTo>
                  <a:pt x="166" y="243"/>
                </a:lnTo>
                <a:lnTo>
                  <a:pt x="172" y="243"/>
                </a:lnTo>
                <a:lnTo>
                  <a:pt x="181" y="243"/>
                </a:lnTo>
                <a:lnTo>
                  <a:pt x="193" y="242"/>
                </a:lnTo>
                <a:lnTo>
                  <a:pt x="206" y="242"/>
                </a:lnTo>
                <a:lnTo>
                  <a:pt x="219" y="241"/>
                </a:lnTo>
                <a:lnTo>
                  <a:pt x="237" y="240"/>
                </a:lnTo>
                <a:lnTo>
                  <a:pt x="254" y="238"/>
                </a:lnTo>
                <a:lnTo>
                  <a:pt x="272" y="237"/>
                </a:lnTo>
                <a:lnTo>
                  <a:pt x="292" y="235"/>
                </a:lnTo>
                <a:lnTo>
                  <a:pt x="313" y="233"/>
                </a:lnTo>
                <a:lnTo>
                  <a:pt x="334" y="229"/>
                </a:lnTo>
                <a:lnTo>
                  <a:pt x="354" y="226"/>
                </a:lnTo>
                <a:lnTo>
                  <a:pt x="376" y="222"/>
                </a:lnTo>
                <a:lnTo>
                  <a:pt x="398" y="218"/>
                </a:lnTo>
                <a:lnTo>
                  <a:pt x="397" y="219"/>
                </a:lnTo>
                <a:lnTo>
                  <a:pt x="393" y="223"/>
                </a:lnTo>
                <a:lnTo>
                  <a:pt x="389" y="231"/>
                </a:lnTo>
                <a:lnTo>
                  <a:pt x="382" y="243"/>
                </a:lnTo>
                <a:lnTo>
                  <a:pt x="374" y="260"/>
                </a:lnTo>
                <a:lnTo>
                  <a:pt x="365" y="282"/>
                </a:lnTo>
                <a:lnTo>
                  <a:pt x="355" y="311"/>
                </a:lnTo>
                <a:lnTo>
                  <a:pt x="346" y="346"/>
                </a:lnTo>
                <a:lnTo>
                  <a:pt x="308" y="502"/>
                </a:lnTo>
                <a:lnTo>
                  <a:pt x="407" y="473"/>
                </a:lnTo>
                <a:lnTo>
                  <a:pt x="411" y="472"/>
                </a:lnTo>
                <a:lnTo>
                  <a:pt x="420" y="470"/>
                </a:lnTo>
                <a:lnTo>
                  <a:pt x="435" y="465"/>
                </a:lnTo>
                <a:lnTo>
                  <a:pt x="453" y="458"/>
                </a:lnTo>
                <a:lnTo>
                  <a:pt x="473" y="451"/>
                </a:lnTo>
                <a:lnTo>
                  <a:pt x="495" y="442"/>
                </a:lnTo>
                <a:lnTo>
                  <a:pt x="516" y="433"/>
                </a:lnTo>
                <a:lnTo>
                  <a:pt x="535" y="423"/>
                </a:lnTo>
                <a:lnTo>
                  <a:pt x="609" y="374"/>
                </a:lnTo>
                <a:lnTo>
                  <a:pt x="612" y="180"/>
                </a:lnTo>
                <a:lnTo>
                  <a:pt x="611" y="174"/>
                </a:lnTo>
                <a:lnTo>
                  <a:pt x="608" y="160"/>
                </a:lnTo>
                <a:lnTo>
                  <a:pt x="604" y="142"/>
                </a:lnTo>
                <a:lnTo>
                  <a:pt x="600" y="122"/>
                </a:lnTo>
                <a:close/>
              </a:path>
            </a:pathLst>
          </a:custGeom>
          <a:solidFill>
            <a:srgbClr val="000000"/>
          </a:solidFill>
          <a:ln w="9525">
            <a:noFill/>
            <a:round/>
            <a:headEnd/>
            <a:tailEnd/>
          </a:ln>
        </p:spPr>
        <p:txBody>
          <a:bodyPr/>
          <a:lstStyle/>
          <a:p>
            <a:endParaRPr lang="fr-FR"/>
          </a:p>
        </p:txBody>
      </p:sp>
      <p:sp>
        <p:nvSpPr>
          <p:cNvPr id="121" name="Freeform 122"/>
          <p:cNvSpPr>
            <a:spLocks/>
          </p:cNvSpPr>
          <p:nvPr/>
        </p:nvSpPr>
        <p:spPr bwMode="auto">
          <a:xfrm>
            <a:off x="1796039" y="1905440"/>
            <a:ext cx="121057" cy="32910"/>
          </a:xfrm>
          <a:custGeom>
            <a:avLst/>
            <a:gdLst/>
            <a:ahLst/>
            <a:cxnLst>
              <a:cxn ang="0">
                <a:pos x="0" y="39"/>
              </a:cxn>
              <a:cxn ang="0">
                <a:pos x="126" y="0"/>
              </a:cxn>
              <a:cxn ang="0">
                <a:pos x="97" y="41"/>
              </a:cxn>
              <a:cxn ang="0">
                <a:pos x="0" y="39"/>
              </a:cxn>
            </a:cxnLst>
            <a:rect l="0" t="0" r="r" b="b"/>
            <a:pathLst>
              <a:path w="126" h="41">
                <a:moveTo>
                  <a:pt x="0" y="39"/>
                </a:moveTo>
                <a:lnTo>
                  <a:pt x="126" y="0"/>
                </a:lnTo>
                <a:lnTo>
                  <a:pt x="97" y="41"/>
                </a:lnTo>
                <a:lnTo>
                  <a:pt x="0" y="39"/>
                </a:lnTo>
                <a:close/>
              </a:path>
            </a:pathLst>
          </a:custGeom>
          <a:solidFill>
            <a:srgbClr val="21BA00"/>
          </a:solidFill>
          <a:ln w="9525">
            <a:noFill/>
            <a:round/>
            <a:headEnd/>
            <a:tailEnd/>
          </a:ln>
        </p:spPr>
        <p:txBody>
          <a:bodyPr/>
          <a:lstStyle/>
          <a:p>
            <a:endParaRPr lang="fr-FR"/>
          </a:p>
        </p:txBody>
      </p:sp>
      <p:sp>
        <p:nvSpPr>
          <p:cNvPr id="122" name="Freeform 123"/>
          <p:cNvSpPr>
            <a:spLocks/>
          </p:cNvSpPr>
          <p:nvPr/>
        </p:nvSpPr>
        <p:spPr bwMode="auto">
          <a:xfrm>
            <a:off x="1908748" y="1916410"/>
            <a:ext cx="41744" cy="111528"/>
          </a:xfrm>
          <a:custGeom>
            <a:avLst/>
            <a:gdLst/>
            <a:ahLst/>
            <a:cxnLst>
              <a:cxn ang="0">
                <a:pos x="0" y="42"/>
              </a:cxn>
              <a:cxn ang="0">
                <a:pos x="29" y="0"/>
              </a:cxn>
              <a:cxn ang="0">
                <a:pos x="45" y="144"/>
              </a:cxn>
              <a:cxn ang="0">
                <a:pos x="44" y="141"/>
              </a:cxn>
              <a:cxn ang="0">
                <a:pos x="41" y="131"/>
              </a:cxn>
              <a:cxn ang="0">
                <a:pos x="37" y="116"/>
              </a:cxn>
              <a:cxn ang="0">
                <a:pos x="31" y="98"/>
              </a:cxn>
              <a:cxn ang="0">
                <a:pos x="24" y="80"/>
              </a:cxn>
              <a:cxn ang="0">
                <a:pos x="17" y="64"/>
              </a:cxn>
              <a:cxn ang="0">
                <a:pos x="8" y="50"/>
              </a:cxn>
              <a:cxn ang="0">
                <a:pos x="0" y="42"/>
              </a:cxn>
            </a:cxnLst>
            <a:rect l="0" t="0" r="r" b="b"/>
            <a:pathLst>
              <a:path w="45" h="144">
                <a:moveTo>
                  <a:pt x="0" y="42"/>
                </a:moveTo>
                <a:lnTo>
                  <a:pt x="29" y="0"/>
                </a:lnTo>
                <a:lnTo>
                  <a:pt x="45" y="144"/>
                </a:lnTo>
                <a:lnTo>
                  <a:pt x="44" y="141"/>
                </a:lnTo>
                <a:lnTo>
                  <a:pt x="41" y="131"/>
                </a:lnTo>
                <a:lnTo>
                  <a:pt x="37" y="116"/>
                </a:lnTo>
                <a:lnTo>
                  <a:pt x="31" y="98"/>
                </a:lnTo>
                <a:lnTo>
                  <a:pt x="24" y="80"/>
                </a:lnTo>
                <a:lnTo>
                  <a:pt x="17" y="64"/>
                </a:lnTo>
                <a:lnTo>
                  <a:pt x="8" y="50"/>
                </a:lnTo>
                <a:lnTo>
                  <a:pt x="0" y="42"/>
                </a:lnTo>
                <a:close/>
              </a:path>
            </a:pathLst>
          </a:custGeom>
          <a:solidFill>
            <a:srgbClr val="21BA00"/>
          </a:solidFill>
          <a:ln w="9525">
            <a:noFill/>
            <a:round/>
            <a:headEnd/>
            <a:tailEnd/>
          </a:ln>
        </p:spPr>
        <p:txBody>
          <a:bodyPr/>
          <a:lstStyle/>
          <a:p>
            <a:endParaRPr lang="fr-FR"/>
          </a:p>
        </p:txBody>
      </p:sp>
      <p:sp>
        <p:nvSpPr>
          <p:cNvPr id="123" name="Freeform 124"/>
          <p:cNvSpPr>
            <a:spLocks/>
          </p:cNvSpPr>
          <p:nvPr/>
        </p:nvSpPr>
        <p:spPr bwMode="auto">
          <a:xfrm>
            <a:off x="1829434" y="1962118"/>
            <a:ext cx="91836" cy="131640"/>
          </a:xfrm>
          <a:custGeom>
            <a:avLst/>
            <a:gdLst/>
            <a:ahLst/>
            <a:cxnLst>
              <a:cxn ang="0">
                <a:pos x="61" y="0"/>
              </a:cxn>
              <a:cxn ang="0">
                <a:pos x="96" y="122"/>
              </a:cxn>
              <a:cxn ang="0">
                <a:pos x="29" y="167"/>
              </a:cxn>
              <a:cxn ang="0">
                <a:pos x="0" y="58"/>
              </a:cxn>
              <a:cxn ang="0">
                <a:pos x="61" y="0"/>
              </a:cxn>
            </a:cxnLst>
            <a:rect l="0" t="0" r="r" b="b"/>
            <a:pathLst>
              <a:path w="96" h="167">
                <a:moveTo>
                  <a:pt x="61" y="0"/>
                </a:moveTo>
                <a:lnTo>
                  <a:pt x="96" y="122"/>
                </a:lnTo>
                <a:lnTo>
                  <a:pt x="29" y="167"/>
                </a:lnTo>
                <a:lnTo>
                  <a:pt x="0" y="58"/>
                </a:lnTo>
                <a:lnTo>
                  <a:pt x="61" y="0"/>
                </a:lnTo>
                <a:close/>
              </a:path>
            </a:pathLst>
          </a:custGeom>
          <a:solidFill>
            <a:srgbClr val="21BA00"/>
          </a:solidFill>
          <a:ln w="9525">
            <a:noFill/>
            <a:round/>
            <a:headEnd/>
            <a:tailEnd/>
          </a:ln>
        </p:spPr>
        <p:txBody>
          <a:bodyPr/>
          <a:lstStyle/>
          <a:p>
            <a:endParaRPr lang="fr-FR"/>
          </a:p>
        </p:txBody>
      </p:sp>
      <p:sp>
        <p:nvSpPr>
          <p:cNvPr id="124" name="Freeform 125"/>
          <p:cNvSpPr>
            <a:spLocks/>
          </p:cNvSpPr>
          <p:nvPr/>
        </p:nvSpPr>
        <p:spPr bwMode="auto">
          <a:xfrm>
            <a:off x="1743860" y="1962118"/>
            <a:ext cx="100185" cy="53022"/>
          </a:xfrm>
          <a:custGeom>
            <a:avLst/>
            <a:gdLst/>
            <a:ahLst/>
            <a:cxnLst>
              <a:cxn ang="0">
                <a:pos x="106" y="3"/>
              </a:cxn>
              <a:cxn ang="0">
                <a:pos x="36" y="0"/>
              </a:cxn>
              <a:cxn ang="0">
                <a:pos x="35" y="2"/>
              </a:cxn>
              <a:cxn ang="0">
                <a:pos x="30" y="7"/>
              </a:cxn>
              <a:cxn ang="0">
                <a:pos x="24" y="15"/>
              </a:cxn>
              <a:cxn ang="0">
                <a:pos x="18" y="24"/>
              </a:cxn>
              <a:cxn ang="0">
                <a:pos x="12" y="35"/>
              </a:cxn>
              <a:cxn ang="0">
                <a:pos x="6" y="46"/>
              </a:cxn>
              <a:cxn ang="0">
                <a:pos x="1" y="58"/>
              </a:cxn>
              <a:cxn ang="0">
                <a:pos x="0" y="68"/>
              </a:cxn>
              <a:cxn ang="0">
                <a:pos x="77" y="48"/>
              </a:cxn>
              <a:cxn ang="0">
                <a:pos x="106" y="3"/>
              </a:cxn>
            </a:cxnLst>
            <a:rect l="0" t="0" r="r" b="b"/>
            <a:pathLst>
              <a:path w="106" h="68">
                <a:moveTo>
                  <a:pt x="106" y="3"/>
                </a:moveTo>
                <a:lnTo>
                  <a:pt x="36" y="0"/>
                </a:lnTo>
                <a:lnTo>
                  <a:pt x="35" y="2"/>
                </a:lnTo>
                <a:lnTo>
                  <a:pt x="30" y="7"/>
                </a:lnTo>
                <a:lnTo>
                  <a:pt x="24" y="15"/>
                </a:lnTo>
                <a:lnTo>
                  <a:pt x="18" y="24"/>
                </a:lnTo>
                <a:lnTo>
                  <a:pt x="12" y="35"/>
                </a:lnTo>
                <a:lnTo>
                  <a:pt x="6" y="46"/>
                </a:lnTo>
                <a:lnTo>
                  <a:pt x="1" y="58"/>
                </a:lnTo>
                <a:lnTo>
                  <a:pt x="0" y="68"/>
                </a:lnTo>
                <a:lnTo>
                  <a:pt x="77" y="48"/>
                </a:lnTo>
                <a:lnTo>
                  <a:pt x="106" y="3"/>
                </a:lnTo>
                <a:close/>
              </a:path>
            </a:pathLst>
          </a:custGeom>
          <a:solidFill>
            <a:srgbClr val="21BA00"/>
          </a:solidFill>
          <a:ln w="9525">
            <a:noFill/>
            <a:round/>
            <a:headEnd/>
            <a:tailEnd/>
          </a:ln>
        </p:spPr>
        <p:txBody>
          <a:bodyPr/>
          <a:lstStyle/>
          <a:p>
            <a:endParaRPr lang="fr-FR"/>
          </a:p>
        </p:txBody>
      </p:sp>
      <p:sp>
        <p:nvSpPr>
          <p:cNvPr id="125" name="Freeform 126"/>
          <p:cNvSpPr>
            <a:spLocks/>
          </p:cNvSpPr>
          <p:nvPr/>
        </p:nvSpPr>
        <p:spPr bwMode="auto">
          <a:xfrm>
            <a:off x="1718813" y="2027938"/>
            <a:ext cx="66790" cy="80446"/>
          </a:xfrm>
          <a:custGeom>
            <a:avLst/>
            <a:gdLst/>
            <a:ahLst/>
            <a:cxnLst>
              <a:cxn ang="0">
                <a:pos x="22" y="9"/>
              </a:cxn>
              <a:cxn ang="0">
                <a:pos x="70" y="0"/>
              </a:cxn>
              <a:cxn ang="0">
                <a:pos x="0" y="101"/>
              </a:cxn>
              <a:cxn ang="0">
                <a:pos x="22" y="9"/>
              </a:cxn>
            </a:cxnLst>
            <a:rect l="0" t="0" r="r" b="b"/>
            <a:pathLst>
              <a:path w="70" h="101">
                <a:moveTo>
                  <a:pt x="22" y="9"/>
                </a:moveTo>
                <a:lnTo>
                  <a:pt x="70" y="0"/>
                </a:lnTo>
                <a:lnTo>
                  <a:pt x="0" y="101"/>
                </a:lnTo>
                <a:lnTo>
                  <a:pt x="22" y="9"/>
                </a:lnTo>
                <a:close/>
              </a:path>
            </a:pathLst>
          </a:custGeom>
          <a:solidFill>
            <a:srgbClr val="21BA00"/>
          </a:solidFill>
          <a:ln w="9525">
            <a:noFill/>
            <a:round/>
            <a:headEnd/>
            <a:tailEnd/>
          </a:ln>
        </p:spPr>
        <p:txBody>
          <a:bodyPr/>
          <a:lstStyle/>
          <a:p>
            <a:endParaRPr lang="fr-FR"/>
          </a:p>
        </p:txBody>
      </p:sp>
      <p:sp>
        <p:nvSpPr>
          <p:cNvPr id="126" name="Freeform 127"/>
          <p:cNvSpPr>
            <a:spLocks/>
          </p:cNvSpPr>
          <p:nvPr/>
        </p:nvSpPr>
        <p:spPr bwMode="auto">
          <a:xfrm>
            <a:off x="1716726" y="2097415"/>
            <a:ext cx="50093" cy="38395"/>
          </a:xfrm>
          <a:custGeom>
            <a:avLst/>
            <a:gdLst/>
            <a:ahLst/>
            <a:cxnLst>
              <a:cxn ang="0">
                <a:pos x="0" y="48"/>
              </a:cxn>
              <a:cxn ang="0">
                <a:pos x="36" y="0"/>
              </a:cxn>
              <a:cxn ang="0">
                <a:pos x="52" y="35"/>
              </a:cxn>
              <a:cxn ang="0">
                <a:pos x="0" y="48"/>
              </a:cxn>
            </a:cxnLst>
            <a:rect l="0" t="0" r="r" b="b"/>
            <a:pathLst>
              <a:path w="52" h="48">
                <a:moveTo>
                  <a:pt x="0" y="48"/>
                </a:moveTo>
                <a:lnTo>
                  <a:pt x="36" y="0"/>
                </a:lnTo>
                <a:lnTo>
                  <a:pt x="52" y="35"/>
                </a:lnTo>
                <a:lnTo>
                  <a:pt x="0" y="48"/>
                </a:lnTo>
                <a:close/>
              </a:path>
            </a:pathLst>
          </a:custGeom>
          <a:solidFill>
            <a:srgbClr val="21BA00"/>
          </a:solidFill>
          <a:ln w="9525">
            <a:noFill/>
            <a:round/>
            <a:headEnd/>
            <a:tailEnd/>
          </a:ln>
        </p:spPr>
        <p:txBody>
          <a:bodyPr/>
          <a:lstStyle/>
          <a:p>
            <a:endParaRPr lang="fr-FR"/>
          </a:p>
        </p:txBody>
      </p:sp>
      <p:sp>
        <p:nvSpPr>
          <p:cNvPr id="127" name="Freeform 128"/>
          <p:cNvSpPr>
            <a:spLocks/>
          </p:cNvSpPr>
          <p:nvPr/>
        </p:nvSpPr>
        <p:spPr bwMode="auto">
          <a:xfrm>
            <a:off x="1770993" y="2035251"/>
            <a:ext cx="54267" cy="82275"/>
          </a:xfrm>
          <a:custGeom>
            <a:avLst/>
            <a:gdLst/>
            <a:ahLst/>
            <a:cxnLst>
              <a:cxn ang="0">
                <a:pos x="0" y="51"/>
              </a:cxn>
              <a:cxn ang="0">
                <a:pos x="36" y="0"/>
              </a:cxn>
              <a:cxn ang="0">
                <a:pos x="57" y="92"/>
              </a:cxn>
              <a:cxn ang="0">
                <a:pos x="16" y="106"/>
              </a:cxn>
              <a:cxn ang="0">
                <a:pos x="0" y="51"/>
              </a:cxn>
            </a:cxnLst>
            <a:rect l="0" t="0" r="r" b="b"/>
            <a:pathLst>
              <a:path w="57" h="106">
                <a:moveTo>
                  <a:pt x="0" y="51"/>
                </a:moveTo>
                <a:lnTo>
                  <a:pt x="36" y="0"/>
                </a:lnTo>
                <a:lnTo>
                  <a:pt x="57" y="92"/>
                </a:lnTo>
                <a:lnTo>
                  <a:pt x="16" y="106"/>
                </a:lnTo>
                <a:lnTo>
                  <a:pt x="0" y="51"/>
                </a:lnTo>
                <a:close/>
              </a:path>
            </a:pathLst>
          </a:custGeom>
          <a:solidFill>
            <a:srgbClr val="21BA00"/>
          </a:solidFill>
          <a:ln w="9525">
            <a:noFill/>
            <a:round/>
            <a:headEnd/>
            <a:tailEnd/>
          </a:ln>
        </p:spPr>
        <p:txBody>
          <a:bodyPr/>
          <a:lstStyle/>
          <a:p>
            <a:endParaRPr lang="fr-FR"/>
          </a:p>
        </p:txBody>
      </p:sp>
      <p:sp>
        <p:nvSpPr>
          <p:cNvPr id="128" name="Freeform 129"/>
          <p:cNvSpPr>
            <a:spLocks/>
          </p:cNvSpPr>
          <p:nvPr/>
        </p:nvSpPr>
        <p:spPr bwMode="auto">
          <a:xfrm>
            <a:off x="1768906" y="1867045"/>
            <a:ext cx="148190" cy="49365"/>
          </a:xfrm>
          <a:custGeom>
            <a:avLst/>
            <a:gdLst/>
            <a:ahLst/>
            <a:cxnLst>
              <a:cxn ang="0">
                <a:pos x="23" y="0"/>
              </a:cxn>
              <a:cxn ang="0">
                <a:pos x="157" y="0"/>
              </a:cxn>
              <a:cxn ang="0">
                <a:pos x="154" y="2"/>
              </a:cxn>
              <a:cxn ang="0">
                <a:pos x="144" y="8"/>
              </a:cxn>
              <a:cxn ang="0">
                <a:pos x="128" y="16"/>
              </a:cxn>
              <a:cxn ang="0">
                <a:pos x="109" y="26"/>
              </a:cxn>
              <a:cxn ang="0">
                <a:pos x="86" y="36"/>
              </a:cxn>
              <a:cxn ang="0">
                <a:pos x="59" y="46"/>
              </a:cxn>
              <a:cxn ang="0">
                <a:pos x="30" y="54"/>
              </a:cxn>
              <a:cxn ang="0">
                <a:pos x="0" y="59"/>
              </a:cxn>
              <a:cxn ang="0">
                <a:pos x="23" y="0"/>
              </a:cxn>
            </a:cxnLst>
            <a:rect l="0" t="0" r="r" b="b"/>
            <a:pathLst>
              <a:path w="157" h="59">
                <a:moveTo>
                  <a:pt x="23" y="0"/>
                </a:moveTo>
                <a:lnTo>
                  <a:pt x="157" y="0"/>
                </a:lnTo>
                <a:lnTo>
                  <a:pt x="154" y="2"/>
                </a:lnTo>
                <a:lnTo>
                  <a:pt x="144" y="8"/>
                </a:lnTo>
                <a:lnTo>
                  <a:pt x="128" y="16"/>
                </a:lnTo>
                <a:lnTo>
                  <a:pt x="109" y="26"/>
                </a:lnTo>
                <a:lnTo>
                  <a:pt x="86" y="36"/>
                </a:lnTo>
                <a:lnTo>
                  <a:pt x="59" y="46"/>
                </a:lnTo>
                <a:lnTo>
                  <a:pt x="30" y="54"/>
                </a:lnTo>
                <a:lnTo>
                  <a:pt x="0" y="59"/>
                </a:lnTo>
                <a:lnTo>
                  <a:pt x="23" y="0"/>
                </a:lnTo>
                <a:close/>
              </a:path>
            </a:pathLst>
          </a:custGeom>
          <a:solidFill>
            <a:srgbClr val="59FF00"/>
          </a:solidFill>
          <a:ln w="9525">
            <a:noFill/>
            <a:round/>
            <a:headEnd/>
            <a:tailEnd/>
          </a:ln>
        </p:spPr>
        <p:txBody>
          <a:bodyPr/>
          <a:lstStyle/>
          <a:p>
            <a:endParaRPr lang="fr-FR"/>
          </a:p>
        </p:txBody>
      </p:sp>
      <p:sp>
        <p:nvSpPr>
          <p:cNvPr id="129" name="Freeform 130"/>
          <p:cNvSpPr>
            <a:spLocks/>
          </p:cNvSpPr>
          <p:nvPr/>
        </p:nvSpPr>
        <p:spPr bwMode="auto">
          <a:xfrm>
            <a:off x="1581059" y="1867045"/>
            <a:ext cx="185760" cy="74961"/>
          </a:xfrm>
          <a:custGeom>
            <a:avLst/>
            <a:gdLst/>
            <a:ahLst/>
            <a:cxnLst>
              <a:cxn ang="0">
                <a:pos x="192" y="0"/>
              </a:cxn>
              <a:cxn ang="0">
                <a:pos x="137" y="72"/>
              </a:cxn>
              <a:cxn ang="0">
                <a:pos x="133" y="73"/>
              </a:cxn>
              <a:cxn ang="0">
                <a:pos x="125" y="76"/>
              </a:cxn>
              <a:cxn ang="0">
                <a:pos x="111" y="79"/>
              </a:cxn>
              <a:cxn ang="0">
                <a:pos x="93" y="84"/>
              </a:cxn>
              <a:cxn ang="0">
                <a:pos x="72" y="87"/>
              </a:cxn>
              <a:cxn ang="0">
                <a:pos x="49" y="91"/>
              </a:cxn>
              <a:cxn ang="0">
                <a:pos x="25" y="92"/>
              </a:cxn>
              <a:cxn ang="0">
                <a:pos x="0" y="92"/>
              </a:cxn>
              <a:cxn ang="0">
                <a:pos x="77" y="0"/>
              </a:cxn>
              <a:cxn ang="0">
                <a:pos x="192" y="0"/>
              </a:cxn>
            </a:cxnLst>
            <a:rect l="0" t="0" r="r" b="b"/>
            <a:pathLst>
              <a:path w="192" h="92">
                <a:moveTo>
                  <a:pt x="192" y="0"/>
                </a:moveTo>
                <a:lnTo>
                  <a:pt x="137" y="72"/>
                </a:lnTo>
                <a:lnTo>
                  <a:pt x="133" y="73"/>
                </a:lnTo>
                <a:lnTo>
                  <a:pt x="125" y="76"/>
                </a:lnTo>
                <a:lnTo>
                  <a:pt x="111" y="79"/>
                </a:lnTo>
                <a:lnTo>
                  <a:pt x="93" y="84"/>
                </a:lnTo>
                <a:lnTo>
                  <a:pt x="72" y="87"/>
                </a:lnTo>
                <a:lnTo>
                  <a:pt x="49" y="91"/>
                </a:lnTo>
                <a:lnTo>
                  <a:pt x="25" y="92"/>
                </a:lnTo>
                <a:lnTo>
                  <a:pt x="0" y="92"/>
                </a:lnTo>
                <a:lnTo>
                  <a:pt x="77" y="0"/>
                </a:lnTo>
                <a:lnTo>
                  <a:pt x="192" y="0"/>
                </a:lnTo>
                <a:close/>
              </a:path>
            </a:pathLst>
          </a:custGeom>
          <a:solidFill>
            <a:srgbClr val="59FF00"/>
          </a:solidFill>
          <a:ln w="9525">
            <a:noFill/>
            <a:round/>
            <a:headEnd/>
            <a:tailEnd/>
          </a:ln>
        </p:spPr>
        <p:txBody>
          <a:bodyPr/>
          <a:lstStyle/>
          <a:p>
            <a:endParaRPr lang="fr-FR"/>
          </a:p>
        </p:txBody>
      </p:sp>
      <p:sp>
        <p:nvSpPr>
          <p:cNvPr id="130" name="Freeform 131"/>
          <p:cNvSpPr>
            <a:spLocks/>
          </p:cNvSpPr>
          <p:nvPr/>
        </p:nvSpPr>
        <p:spPr bwMode="auto">
          <a:xfrm>
            <a:off x="1495484" y="1879844"/>
            <a:ext cx="100185" cy="62163"/>
          </a:xfrm>
          <a:custGeom>
            <a:avLst/>
            <a:gdLst/>
            <a:ahLst/>
            <a:cxnLst>
              <a:cxn ang="0">
                <a:pos x="106" y="0"/>
              </a:cxn>
              <a:cxn ang="0">
                <a:pos x="65" y="74"/>
              </a:cxn>
              <a:cxn ang="0">
                <a:pos x="62" y="75"/>
              </a:cxn>
              <a:cxn ang="0">
                <a:pos x="58" y="77"/>
              </a:cxn>
              <a:cxn ang="0">
                <a:pos x="50" y="78"/>
              </a:cxn>
              <a:cxn ang="0">
                <a:pos x="39" y="78"/>
              </a:cxn>
              <a:cxn ang="0">
                <a:pos x="29" y="77"/>
              </a:cxn>
              <a:cxn ang="0">
                <a:pos x="19" y="73"/>
              </a:cxn>
              <a:cxn ang="0">
                <a:pos x="8" y="66"/>
              </a:cxn>
              <a:cxn ang="0">
                <a:pos x="0" y="56"/>
              </a:cxn>
              <a:cxn ang="0">
                <a:pos x="1" y="53"/>
              </a:cxn>
              <a:cxn ang="0">
                <a:pos x="3" y="49"/>
              </a:cxn>
              <a:cxn ang="0">
                <a:pos x="6" y="42"/>
              </a:cxn>
              <a:cxn ang="0">
                <a:pos x="9" y="34"/>
              </a:cxn>
              <a:cxn ang="0">
                <a:pos x="15" y="25"/>
              </a:cxn>
              <a:cxn ang="0">
                <a:pos x="22" y="17"/>
              </a:cxn>
              <a:cxn ang="0">
                <a:pos x="30" y="10"/>
              </a:cxn>
              <a:cxn ang="0">
                <a:pos x="39" y="4"/>
              </a:cxn>
              <a:cxn ang="0">
                <a:pos x="106" y="0"/>
              </a:cxn>
            </a:cxnLst>
            <a:rect l="0" t="0" r="r" b="b"/>
            <a:pathLst>
              <a:path w="106" h="78">
                <a:moveTo>
                  <a:pt x="106" y="0"/>
                </a:moveTo>
                <a:lnTo>
                  <a:pt x="65" y="74"/>
                </a:lnTo>
                <a:lnTo>
                  <a:pt x="62" y="75"/>
                </a:lnTo>
                <a:lnTo>
                  <a:pt x="58" y="77"/>
                </a:lnTo>
                <a:lnTo>
                  <a:pt x="50" y="78"/>
                </a:lnTo>
                <a:lnTo>
                  <a:pt x="39" y="78"/>
                </a:lnTo>
                <a:lnTo>
                  <a:pt x="29" y="77"/>
                </a:lnTo>
                <a:lnTo>
                  <a:pt x="19" y="73"/>
                </a:lnTo>
                <a:lnTo>
                  <a:pt x="8" y="66"/>
                </a:lnTo>
                <a:lnTo>
                  <a:pt x="0" y="56"/>
                </a:lnTo>
                <a:lnTo>
                  <a:pt x="1" y="53"/>
                </a:lnTo>
                <a:lnTo>
                  <a:pt x="3" y="49"/>
                </a:lnTo>
                <a:lnTo>
                  <a:pt x="6" y="42"/>
                </a:lnTo>
                <a:lnTo>
                  <a:pt x="9" y="34"/>
                </a:lnTo>
                <a:lnTo>
                  <a:pt x="15" y="25"/>
                </a:lnTo>
                <a:lnTo>
                  <a:pt x="22" y="17"/>
                </a:lnTo>
                <a:lnTo>
                  <a:pt x="30" y="10"/>
                </a:lnTo>
                <a:lnTo>
                  <a:pt x="39" y="4"/>
                </a:lnTo>
                <a:lnTo>
                  <a:pt x="106" y="0"/>
                </a:lnTo>
                <a:close/>
              </a:path>
            </a:pathLst>
          </a:custGeom>
          <a:solidFill>
            <a:srgbClr val="59FF00"/>
          </a:solidFill>
          <a:ln w="9525">
            <a:noFill/>
            <a:round/>
            <a:headEnd/>
            <a:tailEnd/>
          </a:ln>
        </p:spPr>
        <p:txBody>
          <a:bodyPr/>
          <a:lstStyle/>
          <a:p>
            <a:endParaRPr lang="fr-FR"/>
          </a:p>
        </p:txBody>
      </p:sp>
      <p:sp>
        <p:nvSpPr>
          <p:cNvPr id="131" name="Freeform 132"/>
          <p:cNvSpPr>
            <a:spLocks/>
          </p:cNvSpPr>
          <p:nvPr/>
        </p:nvSpPr>
        <p:spPr bwMode="auto">
          <a:xfrm>
            <a:off x="1428694" y="1879844"/>
            <a:ext cx="52180" cy="42052"/>
          </a:xfrm>
          <a:custGeom>
            <a:avLst/>
            <a:gdLst/>
            <a:ahLst/>
            <a:cxnLst>
              <a:cxn ang="0">
                <a:pos x="55" y="0"/>
              </a:cxn>
              <a:cxn ang="0">
                <a:pos x="0" y="14"/>
              </a:cxn>
              <a:cxn ang="0">
                <a:pos x="2" y="15"/>
              </a:cxn>
              <a:cxn ang="0">
                <a:pos x="3" y="19"/>
              </a:cxn>
              <a:cxn ang="0">
                <a:pos x="6" y="24"/>
              </a:cxn>
              <a:cxn ang="0">
                <a:pos x="10" y="29"/>
              </a:cxn>
              <a:cxn ang="0">
                <a:pos x="14" y="36"/>
              </a:cxn>
              <a:cxn ang="0">
                <a:pos x="21" y="42"/>
              </a:cxn>
              <a:cxn ang="0">
                <a:pos x="28" y="48"/>
              </a:cxn>
              <a:cxn ang="0">
                <a:pos x="36" y="52"/>
              </a:cxn>
              <a:cxn ang="0">
                <a:pos x="40" y="51"/>
              </a:cxn>
              <a:cxn ang="0">
                <a:pos x="45" y="44"/>
              </a:cxn>
              <a:cxn ang="0">
                <a:pos x="52" y="29"/>
              </a:cxn>
              <a:cxn ang="0">
                <a:pos x="55" y="0"/>
              </a:cxn>
            </a:cxnLst>
            <a:rect l="0" t="0" r="r" b="b"/>
            <a:pathLst>
              <a:path w="55" h="52">
                <a:moveTo>
                  <a:pt x="55" y="0"/>
                </a:moveTo>
                <a:lnTo>
                  <a:pt x="0" y="14"/>
                </a:lnTo>
                <a:lnTo>
                  <a:pt x="2" y="15"/>
                </a:lnTo>
                <a:lnTo>
                  <a:pt x="3" y="19"/>
                </a:lnTo>
                <a:lnTo>
                  <a:pt x="6" y="24"/>
                </a:lnTo>
                <a:lnTo>
                  <a:pt x="10" y="29"/>
                </a:lnTo>
                <a:lnTo>
                  <a:pt x="14" y="36"/>
                </a:lnTo>
                <a:lnTo>
                  <a:pt x="21" y="42"/>
                </a:lnTo>
                <a:lnTo>
                  <a:pt x="28" y="48"/>
                </a:lnTo>
                <a:lnTo>
                  <a:pt x="36" y="52"/>
                </a:lnTo>
                <a:lnTo>
                  <a:pt x="40" y="51"/>
                </a:lnTo>
                <a:lnTo>
                  <a:pt x="45" y="44"/>
                </a:lnTo>
                <a:lnTo>
                  <a:pt x="52" y="29"/>
                </a:lnTo>
                <a:lnTo>
                  <a:pt x="55" y="0"/>
                </a:lnTo>
                <a:close/>
              </a:path>
            </a:pathLst>
          </a:custGeom>
          <a:solidFill>
            <a:srgbClr val="59FF00"/>
          </a:solidFill>
          <a:ln w="9525">
            <a:noFill/>
            <a:round/>
            <a:headEnd/>
            <a:tailEnd/>
          </a:ln>
        </p:spPr>
        <p:txBody>
          <a:bodyPr/>
          <a:lstStyle/>
          <a:p>
            <a:endParaRPr lang="fr-FR"/>
          </a:p>
        </p:txBody>
      </p:sp>
      <p:sp>
        <p:nvSpPr>
          <p:cNvPr id="132" name="Freeform 133"/>
          <p:cNvSpPr>
            <a:spLocks/>
          </p:cNvSpPr>
          <p:nvPr/>
        </p:nvSpPr>
        <p:spPr bwMode="auto">
          <a:xfrm>
            <a:off x="1437043" y="1846934"/>
            <a:ext cx="48005" cy="16455"/>
          </a:xfrm>
          <a:custGeom>
            <a:avLst/>
            <a:gdLst/>
            <a:ahLst/>
            <a:cxnLst>
              <a:cxn ang="0">
                <a:pos x="0" y="20"/>
              </a:cxn>
              <a:cxn ang="0">
                <a:pos x="48" y="0"/>
              </a:cxn>
              <a:cxn ang="0">
                <a:pos x="51" y="13"/>
              </a:cxn>
              <a:cxn ang="0">
                <a:pos x="0" y="20"/>
              </a:cxn>
            </a:cxnLst>
            <a:rect l="0" t="0" r="r" b="b"/>
            <a:pathLst>
              <a:path w="51" h="20">
                <a:moveTo>
                  <a:pt x="0" y="20"/>
                </a:moveTo>
                <a:lnTo>
                  <a:pt x="48" y="0"/>
                </a:lnTo>
                <a:lnTo>
                  <a:pt x="51" y="13"/>
                </a:lnTo>
                <a:lnTo>
                  <a:pt x="0" y="20"/>
                </a:lnTo>
                <a:close/>
              </a:path>
            </a:pathLst>
          </a:custGeom>
          <a:solidFill>
            <a:srgbClr val="59FF00"/>
          </a:solidFill>
          <a:ln w="9525">
            <a:noFill/>
            <a:round/>
            <a:headEnd/>
            <a:tailEnd/>
          </a:ln>
        </p:spPr>
        <p:txBody>
          <a:bodyPr/>
          <a:lstStyle/>
          <a:p>
            <a:endParaRPr lang="fr-FR"/>
          </a:p>
        </p:txBody>
      </p:sp>
      <p:sp>
        <p:nvSpPr>
          <p:cNvPr id="133" name="Freeform 134"/>
          <p:cNvSpPr>
            <a:spLocks/>
          </p:cNvSpPr>
          <p:nvPr/>
        </p:nvSpPr>
        <p:spPr bwMode="auto">
          <a:xfrm>
            <a:off x="1520531" y="1814024"/>
            <a:ext cx="91836" cy="38395"/>
          </a:xfrm>
          <a:custGeom>
            <a:avLst/>
            <a:gdLst/>
            <a:ahLst/>
            <a:cxnLst>
              <a:cxn ang="0">
                <a:pos x="0" y="48"/>
              </a:cxn>
              <a:cxn ang="0">
                <a:pos x="0" y="23"/>
              </a:cxn>
              <a:cxn ang="0">
                <a:pos x="1" y="23"/>
              </a:cxn>
              <a:cxn ang="0">
                <a:pos x="6" y="20"/>
              </a:cxn>
              <a:cxn ang="0">
                <a:pos x="13" y="18"/>
              </a:cxn>
              <a:cxn ang="0">
                <a:pos x="21" y="15"/>
              </a:cxn>
              <a:cxn ang="0">
                <a:pos x="30" y="11"/>
              </a:cxn>
              <a:cxn ang="0">
                <a:pos x="39" y="8"/>
              </a:cxn>
              <a:cxn ang="0">
                <a:pos x="48" y="3"/>
              </a:cxn>
              <a:cxn ang="0">
                <a:pos x="58" y="0"/>
              </a:cxn>
              <a:cxn ang="0">
                <a:pos x="97" y="48"/>
              </a:cxn>
              <a:cxn ang="0">
                <a:pos x="0" y="48"/>
              </a:cxn>
            </a:cxnLst>
            <a:rect l="0" t="0" r="r" b="b"/>
            <a:pathLst>
              <a:path w="97" h="48">
                <a:moveTo>
                  <a:pt x="0" y="48"/>
                </a:moveTo>
                <a:lnTo>
                  <a:pt x="0" y="23"/>
                </a:lnTo>
                <a:lnTo>
                  <a:pt x="1" y="23"/>
                </a:lnTo>
                <a:lnTo>
                  <a:pt x="6" y="20"/>
                </a:lnTo>
                <a:lnTo>
                  <a:pt x="13" y="18"/>
                </a:lnTo>
                <a:lnTo>
                  <a:pt x="21" y="15"/>
                </a:lnTo>
                <a:lnTo>
                  <a:pt x="30" y="11"/>
                </a:lnTo>
                <a:lnTo>
                  <a:pt x="39" y="8"/>
                </a:lnTo>
                <a:lnTo>
                  <a:pt x="48" y="3"/>
                </a:lnTo>
                <a:lnTo>
                  <a:pt x="58" y="0"/>
                </a:lnTo>
                <a:lnTo>
                  <a:pt x="97" y="48"/>
                </a:lnTo>
                <a:lnTo>
                  <a:pt x="0" y="48"/>
                </a:lnTo>
                <a:close/>
              </a:path>
            </a:pathLst>
          </a:custGeom>
          <a:solidFill>
            <a:srgbClr val="59FF00"/>
          </a:solidFill>
          <a:ln w="9525">
            <a:noFill/>
            <a:round/>
            <a:headEnd/>
            <a:tailEnd/>
          </a:ln>
        </p:spPr>
        <p:txBody>
          <a:bodyPr/>
          <a:lstStyle/>
          <a:p>
            <a:endParaRPr lang="fr-FR"/>
          </a:p>
        </p:txBody>
      </p:sp>
      <p:sp>
        <p:nvSpPr>
          <p:cNvPr id="134" name="Freeform 135"/>
          <p:cNvSpPr>
            <a:spLocks/>
          </p:cNvSpPr>
          <p:nvPr/>
        </p:nvSpPr>
        <p:spPr bwMode="auto">
          <a:xfrm>
            <a:off x="1604018" y="1788427"/>
            <a:ext cx="164888" cy="62163"/>
          </a:xfrm>
          <a:custGeom>
            <a:avLst/>
            <a:gdLst/>
            <a:ahLst/>
            <a:cxnLst>
              <a:cxn ang="0">
                <a:pos x="68" y="74"/>
              </a:cxn>
              <a:cxn ang="0">
                <a:pos x="0" y="27"/>
              </a:cxn>
              <a:cxn ang="0">
                <a:pos x="2" y="26"/>
              </a:cxn>
              <a:cxn ang="0">
                <a:pos x="7" y="23"/>
              </a:cxn>
              <a:cxn ang="0">
                <a:pos x="14" y="20"/>
              </a:cxn>
              <a:cxn ang="0">
                <a:pos x="26" y="15"/>
              </a:cxn>
              <a:cxn ang="0">
                <a:pos x="39" y="11"/>
              </a:cxn>
              <a:cxn ang="0">
                <a:pos x="55" y="6"/>
              </a:cxn>
              <a:cxn ang="0">
                <a:pos x="73" y="3"/>
              </a:cxn>
              <a:cxn ang="0">
                <a:pos x="94" y="0"/>
              </a:cxn>
              <a:cxn ang="0">
                <a:pos x="173" y="77"/>
              </a:cxn>
              <a:cxn ang="0">
                <a:pos x="68" y="74"/>
              </a:cxn>
            </a:cxnLst>
            <a:rect l="0" t="0" r="r" b="b"/>
            <a:pathLst>
              <a:path w="173" h="77">
                <a:moveTo>
                  <a:pt x="68" y="74"/>
                </a:moveTo>
                <a:lnTo>
                  <a:pt x="0" y="27"/>
                </a:lnTo>
                <a:lnTo>
                  <a:pt x="2" y="26"/>
                </a:lnTo>
                <a:lnTo>
                  <a:pt x="7" y="23"/>
                </a:lnTo>
                <a:lnTo>
                  <a:pt x="14" y="20"/>
                </a:lnTo>
                <a:lnTo>
                  <a:pt x="26" y="15"/>
                </a:lnTo>
                <a:lnTo>
                  <a:pt x="39" y="11"/>
                </a:lnTo>
                <a:lnTo>
                  <a:pt x="55" y="6"/>
                </a:lnTo>
                <a:lnTo>
                  <a:pt x="73" y="3"/>
                </a:lnTo>
                <a:lnTo>
                  <a:pt x="94" y="0"/>
                </a:lnTo>
                <a:lnTo>
                  <a:pt x="173" y="77"/>
                </a:lnTo>
                <a:lnTo>
                  <a:pt x="68" y="74"/>
                </a:lnTo>
                <a:close/>
              </a:path>
            </a:pathLst>
          </a:custGeom>
          <a:solidFill>
            <a:srgbClr val="59FF00"/>
          </a:solidFill>
          <a:ln w="9525">
            <a:noFill/>
            <a:round/>
            <a:headEnd/>
            <a:tailEnd/>
          </a:ln>
        </p:spPr>
        <p:txBody>
          <a:bodyPr/>
          <a:lstStyle/>
          <a:p>
            <a:endParaRPr lang="fr-FR"/>
          </a:p>
        </p:txBody>
      </p:sp>
      <p:sp>
        <p:nvSpPr>
          <p:cNvPr id="135" name="Freeform 136"/>
          <p:cNvSpPr>
            <a:spLocks/>
          </p:cNvSpPr>
          <p:nvPr/>
        </p:nvSpPr>
        <p:spPr bwMode="auto">
          <a:xfrm>
            <a:off x="1739685" y="1786599"/>
            <a:ext cx="164888" cy="63991"/>
          </a:xfrm>
          <a:custGeom>
            <a:avLst/>
            <a:gdLst/>
            <a:ahLst/>
            <a:cxnLst>
              <a:cxn ang="0">
                <a:pos x="0" y="2"/>
              </a:cxn>
              <a:cxn ang="0">
                <a:pos x="2" y="2"/>
              </a:cxn>
              <a:cxn ang="0">
                <a:pos x="10" y="1"/>
              </a:cxn>
              <a:cxn ang="0">
                <a:pos x="20" y="1"/>
              </a:cxn>
              <a:cxn ang="0">
                <a:pos x="34" y="0"/>
              </a:cxn>
              <a:cxn ang="0">
                <a:pos x="50" y="1"/>
              </a:cxn>
              <a:cxn ang="0">
                <a:pos x="66" y="2"/>
              </a:cxn>
              <a:cxn ang="0">
                <a:pos x="81" y="4"/>
              </a:cxn>
              <a:cxn ang="0">
                <a:pos x="96" y="8"/>
              </a:cxn>
              <a:cxn ang="0">
                <a:pos x="99" y="9"/>
              </a:cxn>
              <a:cxn ang="0">
                <a:pos x="103" y="11"/>
              </a:cxn>
              <a:cxn ang="0">
                <a:pos x="112" y="16"/>
              </a:cxn>
              <a:cxn ang="0">
                <a:pos x="123" y="23"/>
              </a:cxn>
              <a:cxn ang="0">
                <a:pos x="134" y="33"/>
              </a:cxn>
              <a:cxn ang="0">
                <a:pos x="146" y="46"/>
              </a:cxn>
              <a:cxn ang="0">
                <a:pos x="159" y="62"/>
              </a:cxn>
              <a:cxn ang="0">
                <a:pos x="170" y="81"/>
              </a:cxn>
              <a:cxn ang="0">
                <a:pos x="73" y="81"/>
              </a:cxn>
              <a:cxn ang="0">
                <a:pos x="0" y="2"/>
              </a:cxn>
            </a:cxnLst>
            <a:rect l="0" t="0" r="r" b="b"/>
            <a:pathLst>
              <a:path w="170" h="81">
                <a:moveTo>
                  <a:pt x="0" y="2"/>
                </a:moveTo>
                <a:lnTo>
                  <a:pt x="2" y="2"/>
                </a:lnTo>
                <a:lnTo>
                  <a:pt x="10" y="1"/>
                </a:lnTo>
                <a:lnTo>
                  <a:pt x="20" y="1"/>
                </a:lnTo>
                <a:lnTo>
                  <a:pt x="34" y="0"/>
                </a:lnTo>
                <a:lnTo>
                  <a:pt x="50" y="1"/>
                </a:lnTo>
                <a:lnTo>
                  <a:pt x="66" y="2"/>
                </a:lnTo>
                <a:lnTo>
                  <a:pt x="81" y="4"/>
                </a:lnTo>
                <a:lnTo>
                  <a:pt x="96" y="8"/>
                </a:lnTo>
                <a:lnTo>
                  <a:pt x="99" y="9"/>
                </a:lnTo>
                <a:lnTo>
                  <a:pt x="103" y="11"/>
                </a:lnTo>
                <a:lnTo>
                  <a:pt x="112" y="16"/>
                </a:lnTo>
                <a:lnTo>
                  <a:pt x="123" y="23"/>
                </a:lnTo>
                <a:lnTo>
                  <a:pt x="134" y="33"/>
                </a:lnTo>
                <a:lnTo>
                  <a:pt x="146" y="46"/>
                </a:lnTo>
                <a:lnTo>
                  <a:pt x="159" y="62"/>
                </a:lnTo>
                <a:lnTo>
                  <a:pt x="170" y="81"/>
                </a:lnTo>
                <a:lnTo>
                  <a:pt x="73" y="81"/>
                </a:lnTo>
                <a:lnTo>
                  <a:pt x="0" y="2"/>
                </a:lnTo>
                <a:close/>
              </a:path>
            </a:pathLst>
          </a:custGeom>
          <a:solidFill>
            <a:srgbClr val="59FF00"/>
          </a:solidFill>
          <a:ln w="9525">
            <a:noFill/>
            <a:round/>
            <a:headEnd/>
            <a:tailEnd/>
          </a:ln>
        </p:spPr>
        <p:txBody>
          <a:bodyPr/>
          <a:lstStyle/>
          <a:p>
            <a:endParaRPr lang="fr-FR"/>
          </a:p>
        </p:txBody>
      </p:sp>
      <p:sp>
        <p:nvSpPr>
          <p:cNvPr id="136" name="Freeform 137"/>
          <p:cNvSpPr>
            <a:spLocks/>
          </p:cNvSpPr>
          <p:nvPr/>
        </p:nvSpPr>
        <p:spPr bwMode="auto">
          <a:xfrm>
            <a:off x="1685418" y="1662272"/>
            <a:ext cx="133580" cy="56678"/>
          </a:xfrm>
          <a:custGeom>
            <a:avLst/>
            <a:gdLst/>
            <a:ahLst/>
            <a:cxnLst>
              <a:cxn ang="0">
                <a:pos x="138" y="74"/>
              </a:cxn>
              <a:cxn ang="0">
                <a:pos x="137" y="71"/>
              </a:cxn>
              <a:cxn ang="0">
                <a:pos x="134" y="67"/>
              </a:cxn>
              <a:cxn ang="0">
                <a:pos x="128" y="60"/>
              </a:cxn>
              <a:cxn ang="0">
                <a:pos x="120" y="49"/>
              </a:cxn>
              <a:cxn ang="0">
                <a:pos x="111" y="38"/>
              </a:cxn>
              <a:cxn ang="0">
                <a:pos x="100" y="26"/>
              </a:cxn>
              <a:cxn ang="0">
                <a:pos x="89" y="13"/>
              </a:cxn>
              <a:cxn ang="0">
                <a:pos x="77" y="0"/>
              </a:cxn>
              <a:cxn ang="0">
                <a:pos x="0" y="0"/>
              </a:cxn>
              <a:cxn ang="0">
                <a:pos x="3" y="2"/>
              </a:cxn>
              <a:cxn ang="0">
                <a:pos x="11" y="7"/>
              </a:cxn>
              <a:cxn ang="0">
                <a:pos x="25" y="16"/>
              </a:cxn>
              <a:cxn ang="0">
                <a:pos x="43" y="26"/>
              </a:cxn>
              <a:cxn ang="0">
                <a:pos x="63" y="38"/>
              </a:cxn>
              <a:cxn ang="0">
                <a:pos x="88" y="49"/>
              </a:cxn>
              <a:cxn ang="0">
                <a:pos x="112" y="62"/>
              </a:cxn>
              <a:cxn ang="0">
                <a:pos x="138" y="74"/>
              </a:cxn>
            </a:cxnLst>
            <a:rect l="0" t="0" r="r" b="b"/>
            <a:pathLst>
              <a:path w="138" h="74">
                <a:moveTo>
                  <a:pt x="138" y="74"/>
                </a:moveTo>
                <a:lnTo>
                  <a:pt x="137" y="71"/>
                </a:lnTo>
                <a:lnTo>
                  <a:pt x="134" y="67"/>
                </a:lnTo>
                <a:lnTo>
                  <a:pt x="128" y="60"/>
                </a:lnTo>
                <a:lnTo>
                  <a:pt x="120" y="49"/>
                </a:lnTo>
                <a:lnTo>
                  <a:pt x="111" y="38"/>
                </a:lnTo>
                <a:lnTo>
                  <a:pt x="100" y="26"/>
                </a:lnTo>
                <a:lnTo>
                  <a:pt x="89" y="13"/>
                </a:lnTo>
                <a:lnTo>
                  <a:pt x="77" y="0"/>
                </a:lnTo>
                <a:lnTo>
                  <a:pt x="0" y="0"/>
                </a:lnTo>
                <a:lnTo>
                  <a:pt x="3" y="2"/>
                </a:lnTo>
                <a:lnTo>
                  <a:pt x="11" y="7"/>
                </a:lnTo>
                <a:lnTo>
                  <a:pt x="25" y="16"/>
                </a:lnTo>
                <a:lnTo>
                  <a:pt x="43" y="26"/>
                </a:lnTo>
                <a:lnTo>
                  <a:pt x="63" y="38"/>
                </a:lnTo>
                <a:lnTo>
                  <a:pt x="88" y="49"/>
                </a:lnTo>
                <a:lnTo>
                  <a:pt x="112" y="62"/>
                </a:lnTo>
                <a:lnTo>
                  <a:pt x="138" y="74"/>
                </a:lnTo>
                <a:close/>
              </a:path>
            </a:pathLst>
          </a:custGeom>
          <a:solidFill>
            <a:srgbClr val="59FF00"/>
          </a:solidFill>
          <a:ln w="9525">
            <a:noFill/>
            <a:round/>
            <a:headEnd/>
            <a:tailEnd/>
          </a:ln>
        </p:spPr>
        <p:txBody>
          <a:bodyPr/>
          <a:lstStyle/>
          <a:p>
            <a:endParaRPr lang="fr-FR"/>
          </a:p>
        </p:txBody>
      </p:sp>
      <p:sp>
        <p:nvSpPr>
          <p:cNvPr id="137" name="Freeform 138"/>
          <p:cNvSpPr>
            <a:spLocks/>
          </p:cNvSpPr>
          <p:nvPr/>
        </p:nvSpPr>
        <p:spPr bwMode="auto">
          <a:xfrm>
            <a:off x="1620716" y="1607423"/>
            <a:ext cx="116883" cy="29253"/>
          </a:xfrm>
          <a:custGeom>
            <a:avLst/>
            <a:gdLst/>
            <a:ahLst/>
            <a:cxnLst>
              <a:cxn ang="0">
                <a:pos x="122" y="36"/>
              </a:cxn>
              <a:cxn ang="0">
                <a:pos x="96" y="0"/>
              </a:cxn>
              <a:cxn ang="0">
                <a:pos x="0" y="3"/>
              </a:cxn>
              <a:cxn ang="0">
                <a:pos x="1" y="5"/>
              </a:cxn>
              <a:cxn ang="0">
                <a:pos x="7" y="9"/>
              </a:cxn>
              <a:cxn ang="0">
                <a:pos x="16" y="18"/>
              </a:cxn>
              <a:cxn ang="0">
                <a:pos x="32" y="32"/>
              </a:cxn>
              <a:cxn ang="0">
                <a:pos x="122" y="36"/>
              </a:cxn>
            </a:cxnLst>
            <a:rect l="0" t="0" r="r" b="b"/>
            <a:pathLst>
              <a:path w="122" h="36">
                <a:moveTo>
                  <a:pt x="122" y="36"/>
                </a:moveTo>
                <a:lnTo>
                  <a:pt x="96" y="0"/>
                </a:lnTo>
                <a:lnTo>
                  <a:pt x="0" y="3"/>
                </a:lnTo>
                <a:lnTo>
                  <a:pt x="1" y="5"/>
                </a:lnTo>
                <a:lnTo>
                  <a:pt x="7" y="9"/>
                </a:lnTo>
                <a:lnTo>
                  <a:pt x="16" y="18"/>
                </a:lnTo>
                <a:lnTo>
                  <a:pt x="32" y="32"/>
                </a:lnTo>
                <a:lnTo>
                  <a:pt x="122" y="36"/>
                </a:lnTo>
                <a:close/>
              </a:path>
            </a:pathLst>
          </a:custGeom>
          <a:solidFill>
            <a:srgbClr val="59FF00"/>
          </a:solidFill>
          <a:ln w="9525">
            <a:noFill/>
            <a:round/>
            <a:headEnd/>
            <a:tailEnd/>
          </a:ln>
        </p:spPr>
        <p:txBody>
          <a:bodyPr/>
          <a:lstStyle/>
          <a:p>
            <a:endParaRPr lang="fr-FR"/>
          </a:p>
        </p:txBody>
      </p:sp>
      <p:sp>
        <p:nvSpPr>
          <p:cNvPr id="138" name="Freeform 139"/>
          <p:cNvSpPr>
            <a:spLocks/>
          </p:cNvSpPr>
          <p:nvPr/>
        </p:nvSpPr>
        <p:spPr bwMode="auto">
          <a:xfrm>
            <a:off x="1604018" y="1565371"/>
            <a:ext cx="91836" cy="21940"/>
          </a:xfrm>
          <a:custGeom>
            <a:avLst/>
            <a:gdLst/>
            <a:ahLst/>
            <a:cxnLst>
              <a:cxn ang="0">
                <a:pos x="98" y="29"/>
              </a:cxn>
              <a:cxn ang="0">
                <a:pos x="72" y="0"/>
              </a:cxn>
              <a:cxn ang="0">
                <a:pos x="1" y="0"/>
              </a:cxn>
              <a:cxn ang="0">
                <a:pos x="0" y="1"/>
              </a:cxn>
              <a:cxn ang="0">
                <a:pos x="0" y="6"/>
              </a:cxn>
              <a:cxn ang="0">
                <a:pos x="4" y="14"/>
              </a:cxn>
              <a:cxn ang="0">
                <a:pos x="12" y="25"/>
              </a:cxn>
              <a:cxn ang="0">
                <a:pos x="98" y="29"/>
              </a:cxn>
            </a:cxnLst>
            <a:rect l="0" t="0" r="r" b="b"/>
            <a:pathLst>
              <a:path w="98" h="29">
                <a:moveTo>
                  <a:pt x="98" y="29"/>
                </a:moveTo>
                <a:lnTo>
                  <a:pt x="72" y="0"/>
                </a:lnTo>
                <a:lnTo>
                  <a:pt x="1" y="0"/>
                </a:lnTo>
                <a:lnTo>
                  <a:pt x="0" y="1"/>
                </a:lnTo>
                <a:lnTo>
                  <a:pt x="0" y="6"/>
                </a:lnTo>
                <a:lnTo>
                  <a:pt x="4" y="14"/>
                </a:lnTo>
                <a:lnTo>
                  <a:pt x="12" y="25"/>
                </a:lnTo>
                <a:lnTo>
                  <a:pt x="98" y="29"/>
                </a:lnTo>
                <a:close/>
              </a:path>
            </a:pathLst>
          </a:custGeom>
          <a:solidFill>
            <a:srgbClr val="59FF00"/>
          </a:solidFill>
          <a:ln w="9525">
            <a:noFill/>
            <a:round/>
            <a:headEnd/>
            <a:tailEnd/>
          </a:ln>
        </p:spPr>
        <p:txBody>
          <a:bodyPr/>
          <a:lstStyle/>
          <a:p>
            <a:endParaRPr lang="fr-FR"/>
          </a:p>
        </p:txBody>
      </p:sp>
      <p:sp>
        <p:nvSpPr>
          <p:cNvPr id="139" name="Freeform 140"/>
          <p:cNvSpPr>
            <a:spLocks/>
          </p:cNvSpPr>
          <p:nvPr/>
        </p:nvSpPr>
        <p:spPr bwMode="auto">
          <a:xfrm>
            <a:off x="1647849" y="1512350"/>
            <a:ext cx="81400" cy="65820"/>
          </a:xfrm>
          <a:custGeom>
            <a:avLst/>
            <a:gdLst/>
            <a:ahLst/>
            <a:cxnLst>
              <a:cxn ang="0">
                <a:pos x="16" y="22"/>
              </a:cxn>
              <a:cxn ang="0">
                <a:pos x="0" y="0"/>
              </a:cxn>
              <a:cxn ang="0">
                <a:pos x="54" y="25"/>
              </a:cxn>
              <a:cxn ang="0">
                <a:pos x="59" y="30"/>
              </a:cxn>
              <a:cxn ang="0">
                <a:pos x="69" y="41"/>
              </a:cxn>
              <a:cxn ang="0">
                <a:pos x="78" y="60"/>
              </a:cxn>
              <a:cxn ang="0">
                <a:pos x="83" y="83"/>
              </a:cxn>
              <a:cxn ang="0">
                <a:pos x="16" y="22"/>
              </a:cxn>
            </a:cxnLst>
            <a:rect l="0" t="0" r="r" b="b"/>
            <a:pathLst>
              <a:path w="83" h="83">
                <a:moveTo>
                  <a:pt x="16" y="22"/>
                </a:moveTo>
                <a:lnTo>
                  <a:pt x="0" y="0"/>
                </a:lnTo>
                <a:lnTo>
                  <a:pt x="54" y="25"/>
                </a:lnTo>
                <a:lnTo>
                  <a:pt x="59" y="30"/>
                </a:lnTo>
                <a:lnTo>
                  <a:pt x="69" y="41"/>
                </a:lnTo>
                <a:lnTo>
                  <a:pt x="78" y="60"/>
                </a:lnTo>
                <a:lnTo>
                  <a:pt x="83" y="83"/>
                </a:lnTo>
                <a:lnTo>
                  <a:pt x="16" y="22"/>
                </a:lnTo>
                <a:close/>
              </a:path>
            </a:pathLst>
          </a:custGeom>
          <a:solidFill>
            <a:srgbClr val="59FF00"/>
          </a:solidFill>
          <a:ln w="9525">
            <a:noFill/>
            <a:round/>
            <a:headEnd/>
            <a:tailEnd/>
          </a:ln>
        </p:spPr>
        <p:txBody>
          <a:bodyPr/>
          <a:lstStyle/>
          <a:p>
            <a:endParaRPr lang="fr-FR"/>
          </a:p>
        </p:txBody>
      </p:sp>
      <p:sp>
        <p:nvSpPr>
          <p:cNvPr id="140" name="Freeform 141"/>
          <p:cNvSpPr>
            <a:spLocks/>
          </p:cNvSpPr>
          <p:nvPr/>
        </p:nvSpPr>
        <p:spPr bwMode="auto">
          <a:xfrm>
            <a:off x="1735511" y="1574513"/>
            <a:ext cx="50093" cy="65820"/>
          </a:xfrm>
          <a:custGeom>
            <a:avLst/>
            <a:gdLst/>
            <a:ahLst/>
            <a:cxnLst>
              <a:cxn ang="0">
                <a:pos x="0" y="26"/>
              </a:cxn>
              <a:cxn ang="0">
                <a:pos x="12" y="0"/>
              </a:cxn>
              <a:cxn ang="0">
                <a:pos x="14" y="1"/>
              </a:cxn>
              <a:cxn ang="0">
                <a:pos x="17" y="2"/>
              </a:cxn>
              <a:cxn ang="0">
                <a:pos x="22" y="7"/>
              </a:cxn>
              <a:cxn ang="0">
                <a:pos x="27" y="12"/>
              </a:cxn>
              <a:cxn ang="0">
                <a:pos x="33" y="20"/>
              </a:cxn>
              <a:cxn ang="0">
                <a:pos x="40" y="30"/>
              </a:cxn>
              <a:cxn ang="0">
                <a:pos x="47" y="43"/>
              </a:cxn>
              <a:cxn ang="0">
                <a:pos x="54" y="58"/>
              </a:cxn>
              <a:cxn ang="0">
                <a:pos x="45" y="87"/>
              </a:cxn>
              <a:cxn ang="0">
                <a:pos x="44" y="84"/>
              </a:cxn>
              <a:cxn ang="0">
                <a:pos x="40" y="78"/>
              </a:cxn>
              <a:cxn ang="0">
                <a:pos x="34" y="70"/>
              </a:cxn>
              <a:cxn ang="0">
                <a:pos x="29" y="61"/>
              </a:cxn>
              <a:cxn ang="0">
                <a:pos x="21" y="51"/>
              </a:cxn>
              <a:cxn ang="0">
                <a:pos x="14" y="40"/>
              </a:cxn>
              <a:cxn ang="0">
                <a:pos x="7" y="31"/>
              </a:cxn>
              <a:cxn ang="0">
                <a:pos x="0" y="26"/>
              </a:cxn>
            </a:cxnLst>
            <a:rect l="0" t="0" r="r" b="b"/>
            <a:pathLst>
              <a:path w="54" h="87">
                <a:moveTo>
                  <a:pt x="0" y="26"/>
                </a:moveTo>
                <a:lnTo>
                  <a:pt x="12" y="0"/>
                </a:lnTo>
                <a:lnTo>
                  <a:pt x="14" y="1"/>
                </a:lnTo>
                <a:lnTo>
                  <a:pt x="17" y="2"/>
                </a:lnTo>
                <a:lnTo>
                  <a:pt x="22" y="7"/>
                </a:lnTo>
                <a:lnTo>
                  <a:pt x="27" y="12"/>
                </a:lnTo>
                <a:lnTo>
                  <a:pt x="33" y="20"/>
                </a:lnTo>
                <a:lnTo>
                  <a:pt x="40" y="30"/>
                </a:lnTo>
                <a:lnTo>
                  <a:pt x="47" y="43"/>
                </a:lnTo>
                <a:lnTo>
                  <a:pt x="54" y="58"/>
                </a:lnTo>
                <a:lnTo>
                  <a:pt x="45" y="87"/>
                </a:lnTo>
                <a:lnTo>
                  <a:pt x="44" y="84"/>
                </a:lnTo>
                <a:lnTo>
                  <a:pt x="40" y="78"/>
                </a:lnTo>
                <a:lnTo>
                  <a:pt x="34" y="70"/>
                </a:lnTo>
                <a:lnTo>
                  <a:pt x="29" y="61"/>
                </a:lnTo>
                <a:lnTo>
                  <a:pt x="21" y="51"/>
                </a:lnTo>
                <a:lnTo>
                  <a:pt x="14" y="40"/>
                </a:lnTo>
                <a:lnTo>
                  <a:pt x="7" y="31"/>
                </a:lnTo>
                <a:lnTo>
                  <a:pt x="0" y="26"/>
                </a:lnTo>
                <a:close/>
              </a:path>
            </a:pathLst>
          </a:custGeom>
          <a:solidFill>
            <a:srgbClr val="59FF00"/>
          </a:solidFill>
          <a:ln w="9525">
            <a:noFill/>
            <a:round/>
            <a:headEnd/>
            <a:tailEnd/>
          </a:ln>
        </p:spPr>
        <p:txBody>
          <a:bodyPr/>
          <a:lstStyle/>
          <a:p>
            <a:endParaRPr lang="fr-FR"/>
          </a:p>
        </p:txBody>
      </p:sp>
      <p:sp>
        <p:nvSpPr>
          <p:cNvPr id="141" name="Freeform 142"/>
          <p:cNvSpPr>
            <a:spLocks/>
          </p:cNvSpPr>
          <p:nvPr/>
        </p:nvSpPr>
        <p:spPr bwMode="auto">
          <a:xfrm>
            <a:off x="1796039" y="1640333"/>
            <a:ext cx="25046" cy="47537"/>
          </a:xfrm>
          <a:custGeom>
            <a:avLst/>
            <a:gdLst/>
            <a:ahLst/>
            <a:cxnLst>
              <a:cxn ang="0">
                <a:pos x="0" y="22"/>
              </a:cxn>
              <a:cxn ang="0">
                <a:pos x="7" y="0"/>
              </a:cxn>
              <a:cxn ang="0">
                <a:pos x="27" y="63"/>
              </a:cxn>
              <a:cxn ang="0">
                <a:pos x="0" y="22"/>
              </a:cxn>
            </a:cxnLst>
            <a:rect l="0" t="0" r="r" b="b"/>
            <a:pathLst>
              <a:path w="27" h="63">
                <a:moveTo>
                  <a:pt x="0" y="22"/>
                </a:moveTo>
                <a:lnTo>
                  <a:pt x="7" y="0"/>
                </a:lnTo>
                <a:lnTo>
                  <a:pt x="27" y="63"/>
                </a:lnTo>
                <a:lnTo>
                  <a:pt x="0" y="22"/>
                </a:lnTo>
                <a:close/>
              </a:path>
            </a:pathLst>
          </a:custGeom>
          <a:solidFill>
            <a:srgbClr val="59FF00"/>
          </a:solidFill>
          <a:ln w="9525">
            <a:noFill/>
            <a:round/>
            <a:headEnd/>
            <a:tailEnd/>
          </a:ln>
        </p:spPr>
        <p:txBody>
          <a:bodyPr/>
          <a:lstStyle/>
          <a:p>
            <a:endParaRPr lang="fr-FR"/>
          </a:p>
        </p:txBody>
      </p:sp>
      <p:sp>
        <p:nvSpPr>
          <p:cNvPr id="142" name="Freeform 143"/>
          <p:cNvSpPr>
            <a:spLocks/>
          </p:cNvSpPr>
          <p:nvPr/>
        </p:nvSpPr>
        <p:spPr bwMode="auto">
          <a:xfrm>
            <a:off x="1908748" y="1653131"/>
            <a:ext cx="33395" cy="56678"/>
          </a:xfrm>
          <a:custGeom>
            <a:avLst/>
            <a:gdLst/>
            <a:ahLst/>
            <a:cxnLst>
              <a:cxn ang="0">
                <a:pos x="13" y="0"/>
              </a:cxn>
              <a:cxn ang="0">
                <a:pos x="16" y="4"/>
              </a:cxn>
              <a:cxn ang="0">
                <a:pos x="23" y="19"/>
              </a:cxn>
              <a:cxn ang="0">
                <a:pos x="31" y="42"/>
              </a:cxn>
              <a:cxn ang="0">
                <a:pos x="36" y="71"/>
              </a:cxn>
              <a:cxn ang="0">
                <a:pos x="0" y="64"/>
              </a:cxn>
              <a:cxn ang="0">
                <a:pos x="0" y="57"/>
              </a:cxn>
              <a:cxn ang="0">
                <a:pos x="0" y="40"/>
              </a:cxn>
              <a:cxn ang="0">
                <a:pos x="3" y="19"/>
              </a:cxn>
              <a:cxn ang="0">
                <a:pos x="13" y="0"/>
              </a:cxn>
            </a:cxnLst>
            <a:rect l="0" t="0" r="r" b="b"/>
            <a:pathLst>
              <a:path w="36" h="71">
                <a:moveTo>
                  <a:pt x="13" y="0"/>
                </a:moveTo>
                <a:lnTo>
                  <a:pt x="16" y="4"/>
                </a:lnTo>
                <a:lnTo>
                  <a:pt x="23" y="19"/>
                </a:lnTo>
                <a:lnTo>
                  <a:pt x="31" y="42"/>
                </a:lnTo>
                <a:lnTo>
                  <a:pt x="36" y="71"/>
                </a:lnTo>
                <a:lnTo>
                  <a:pt x="0" y="64"/>
                </a:lnTo>
                <a:lnTo>
                  <a:pt x="0" y="57"/>
                </a:lnTo>
                <a:lnTo>
                  <a:pt x="0" y="40"/>
                </a:lnTo>
                <a:lnTo>
                  <a:pt x="3" y="19"/>
                </a:lnTo>
                <a:lnTo>
                  <a:pt x="13" y="0"/>
                </a:lnTo>
                <a:close/>
              </a:path>
            </a:pathLst>
          </a:custGeom>
          <a:solidFill>
            <a:srgbClr val="21BA00"/>
          </a:solidFill>
          <a:ln w="9525">
            <a:noFill/>
            <a:round/>
            <a:headEnd/>
            <a:tailEnd/>
          </a:ln>
        </p:spPr>
        <p:txBody>
          <a:bodyPr/>
          <a:lstStyle/>
          <a:p>
            <a:endParaRPr lang="fr-FR"/>
          </a:p>
        </p:txBody>
      </p:sp>
      <p:sp>
        <p:nvSpPr>
          <p:cNvPr id="143" name="Freeform 144"/>
          <p:cNvSpPr>
            <a:spLocks/>
          </p:cNvSpPr>
          <p:nvPr/>
        </p:nvSpPr>
        <p:spPr bwMode="auto">
          <a:xfrm>
            <a:off x="1906660" y="1722607"/>
            <a:ext cx="50093" cy="71305"/>
          </a:xfrm>
          <a:custGeom>
            <a:avLst/>
            <a:gdLst/>
            <a:ahLst/>
            <a:cxnLst>
              <a:cxn ang="0">
                <a:pos x="0" y="0"/>
              </a:cxn>
              <a:cxn ang="0">
                <a:pos x="45" y="16"/>
              </a:cxn>
              <a:cxn ang="0">
                <a:pos x="56" y="90"/>
              </a:cxn>
              <a:cxn ang="0">
                <a:pos x="55" y="90"/>
              </a:cxn>
              <a:cxn ang="0">
                <a:pos x="50" y="87"/>
              </a:cxn>
              <a:cxn ang="0">
                <a:pos x="44" y="83"/>
              </a:cxn>
              <a:cxn ang="0">
                <a:pos x="37" y="75"/>
              </a:cxn>
              <a:cxn ang="0">
                <a:pos x="28" y="63"/>
              </a:cxn>
              <a:cxn ang="0">
                <a:pos x="19" y="48"/>
              </a:cxn>
              <a:cxn ang="0">
                <a:pos x="10" y="26"/>
              </a:cxn>
              <a:cxn ang="0">
                <a:pos x="0" y="0"/>
              </a:cxn>
            </a:cxnLst>
            <a:rect l="0" t="0" r="r" b="b"/>
            <a:pathLst>
              <a:path w="56" h="90">
                <a:moveTo>
                  <a:pt x="0" y="0"/>
                </a:moveTo>
                <a:lnTo>
                  <a:pt x="45" y="16"/>
                </a:lnTo>
                <a:lnTo>
                  <a:pt x="56" y="90"/>
                </a:lnTo>
                <a:lnTo>
                  <a:pt x="55" y="90"/>
                </a:lnTo>
                <a:lnTo>
                  <a:pt x="50" y="87"/>
                </a:lnTo>
                <a:lnTo>
                  <a:pt x="44" y="83"/>
                </a:lnTo>
                <a:lnTo>
                  <a:pt x="37" y="75"/>
                </a:lnTo>
                <a:lnTo>
                  <a:pt x="28" y="63"/>
                </a:lnTo>
                <a:lnTo>
                  <a:pt x="19" y="48"/>
                </a:lnTo>
                <a:lnTo>
                  <a:pt x="10" y="26"/>
                </a:lnTo>
                <a:lnTo>
                  <a:pt x="0" y="0"/>
                </a:lnTo>
                <a:close/>
              </a:path>
            </a:pathLst>
          </a:custGeom>
          <a:solidFill>
            <a:srgbClr val="21BA00"/>
          </a:solidFill>
          <a:ln w="9525">
            <a:noFill/>
            <a:round/>
            <a:headEnd/>
            <a:tailEnd/>
          </a:ln>
        </p:spPr>
        <p:txBody>
          <a:bodyPr/>
          <a:lstStyle/>
          <a:p>
            <a:endParaRPr lang="fr-FR"/>
          </a:p>
        </p:txBody>
      </p:sp>
      <p:sp>
        <p:nvSpPr>
          <p:cNvPr id="144" name="Freeform 145"/>
          <p:cNvSpPr>
            <a:spLocks/>
          </p:cNvSpPr>
          <p:nvPr/>
        </p:nvSpPr>
        <p:spPr bwMode="auto">
          <a:xfrm>
            <a:off x="1981799" y="1709809"/>
            <a:ext cx="48005" cy="87760"/>
          </a:xfrm>
          <a:custGeom>
            <a:avLst/>
            <a:gdLst/>
            <a:ahLst/>
            <a:cxnLst>
              <a:cxn ang="0">
                <a:pos x="0" y="112"/>
              </a:cxn>
              <a:cxn ang="0">
                <a:pos x="0" y="31"/>
              </a:cxn>
              <a:cxn ang="0">
                <a:pos x="51" y="0"/>
              </a:cxn>
              <a:cxn ang="0">
                <a:pos x="49" y="3"/>
              </a:cxn>
              <a:cxn ang="0">
                <a:pos x="43" y="14"/>
              </a:cxn>
              <a:cxn ang="0">
                <a:pos x="35" y="28"/>
              </a:cxn>
              <a:cxn ang="0">
                <a:pos x="25" y="45"/>
              </a:cxn>
              <a:cxn ang="0">
                <a:pos x="16" y="63"/>
              </a:cxn>
              <a:cxn ang="0">
                <a:pos x="8" y="82"/>
              </a:cxn>
              <a:cxn ang="0">
                <a:pos x="2" y="99"/>
              </a:cxn>
              <a:cxn ang="0">
                <a:pos x="0" y="112"/>
              </a:cxn>
            </a:cxnLst>
            <a:rect l="0" t="0" r="r" b="b"/>
            <a:pathLst>
              <a:path w="51" h="112">
                <a:moveTo>
                  <a:pt x="0" y="112"/>
                </a:moveTo>
                <a:lnTo>
                  <a:pt x="0" y="31"/>
                </a:lnTo>
                <a:lnTo>
                  <a:pt x="51" y="0"/>
                </a:lnTo>
                <a:lnTo>
                  <a:pt x="49" y="3"/>
                </a:lnTo>
                <a:lnTo>
                  <a:pt x="43" y="14"/>
                </a:lnTo>
                <a:lnTo>
                  <a:pt x="35" y="28"/>
                </a:lnTo>
                <a:lnTo>
                  <a:pt x="25" y="45"/>
                </a:lnTo>
                <a:lnTo>
                  <a:pt x="16" y="63"/>
                </a:lnTo>
                <a:lnTo>
                  <a:pt x="8" y="82"/>
                </a:lnTo>
                <a:lnTo>
                  <a:pt x="2" y="99"/>
                </a:lnTo>
                <a:lnTo>
                  <a:pt x="0" y="112"/>
                </a:lnTo>
                <a:close/>
              </a:path>
            </a:pathLst>
          </a:custGeom>
          <a:solidFill>
            <a:srgbClr val="21BA00"/>
          </a:solidFill>
          <a:ln w="9525">
            <a:noFill/>
            <a:round/>
            <a:headEnd/>
            <a:tailEnd/>
          </a:ln>
        </p:spPr>
        <p:txBody>
          <a:bodyPr/>
          <a:lstStyle/>
          <a:p>
            <a:endParaRPr lang="fr-FR"/>
          </a:p>
        </p:txBody>
      </p:sp>
      <p:sp>
        <p:nvSpPr>
          <p:cNvPr id="145" name="Freeform 146"/>
          <p:cNvSpPr>
            <a:spLocks/>
          </p:cNvSpPr>
          <p:nvPr/>
        </p:nvSpPr>
        <p:spPr bwMode="auto">
          <a:xfrm>
            <a:off x="1954666" y="1665929"/>
            <a:ext cx="48005" cy="51193"/>
          </a:xfrm>
          <a:custGeom>
            <a:avLst/>
            <a:gdLst/>
            <a:ahLst/>
            <a:cxnLst>
              <a:cxn ang="0">
                <a:pos x="19" y="67"/>
              </a:cxn>
              <a:cxn ang="0">
                <a:pos x="0" y="0"/>
              </a:cxn>
              <a:cxn ang="0">
                <a:pos x="3" y="1"/>
              </a:cxn>
              <a:cxn ang="0">
                <a:pos x="7" y="5"/>
              </a:cxn>
              <a:cxn ang="0">
                <a:pos x="14" y="10"/>
              </a:cxn>
              <a:cxn ang="0">
                <a:pos x="22" y="16"/>
              </a:cxn>
              <a:cxn ang="0">
                <a:pos x="31" y="23"/>
              </a:cxn>
              <a:cxn ang="0">
                <a:pos x="39" y="30"/>
              </a:cxn>
              <a:cxn ang="0">
                <a:pos x="46" y="36"/>
              </a:cxn>
              <a:cxn ang="0">
                <a:pos x="51" y="42"/>
              </a:cxn>
              <a:cxn ang="0">
                <a:pos x="19" y="67"/>
              </a:cxn>
            </a:cxnLst>
            <a:rect l="0" t="0" r="r" b="b"/>
            <a:pathLst>
              <a:path w="51" h="67">
                <a:moveTo>
                  <a:pt x="19" y="67"/>
                </a:moveTo>
                <a:lnTo>
                  <a:pt x="0" y="0"/>
                </a:lnTo>
                <a:lnTo>
                  <a:pt x="3" y="1"/>
                </a:lnTo>
                <a:lnTo>
                  <a:pt x="7" y="5"/>
                </a:lnTo>
                <a:lnTo>
                  <a:pt x="14" y="10"/>
                </a:lnTo>
                <a:lnTo>
                  <a:pt x="22" y="16"/>
                </a:lnTo>
                <a:lnTo>
                  <a:pt x="31" y="23"/>
                </a:lnTo>
                <a:lnTo>
                  <a:pt x="39" y="30"/>
                </a:lnTo>
                <a:lnTo>
                  <a:pt x="46" y="36"/>
                </a:lnTo>
                <a:lnTo>
                  <a:pt x="51" y="42"/>
                </a:lnTo>
                <a:lnTo>
                  <a:pt x="19" y="67"/>
                </a:lnTo>
                <a:close/>
              </a:path>
            </a:pathLst>
          </a:custGeom>
          <a:solidFill>
            <a:srgbClr val="21BA00"/>
          </a:solidFill>
          <a:ln w="9525">
            <a:noFill/>
            <a:round/>
            <a:headEnd/>
            <a:tailEnd/>
          </a:ln>
        </p:spPr>
        <p:txBody>
          <a:bodyPr/>
          <a:lstStyle/>
          <a:p>
            <a:endParaRPr lang="fr-FR"/>
          </a:p>
        </p:txBody>
      </p:sp>
      <p:sp>
        <p:nvSpPr>
          <p:cNvPr id="146" name="Freeform 147"/>
          <p:cNvSpPr>
            <a:spLocks/>
          </p:cNvSpPr>
          <p:nvPr/>
        </p:nvSpPr>
        <p:spPr bwMode="auto">
          <a:xfrm>
            <a:off x="1595669" y="1517835"/>
            <a:ext cx="56354" cy="34738"/>
          </a:xfrm>
          <a:custGeom>
            <a:avLst/>
            <a:gdLst/>
            <a:ahLst/>
            <a:cxnLst>
              <a:cxn ang="0">
                <a:pos x="60" y="39"/>
              </a:cxn>
              <a:cxn ang="0">
                <a:pos x="59" y="38"/>
              </a:cxn>
              <a:cxn ang="0">
                <a:pos x="56" y="34"/>
              </a:cxn>
              <a:cxn ang="0">
                <a:pos x="51" y="30"/>
              </a:cxn>
              <a:cxn ang="0">
                <a:pos x="44" y="23"/>
              </a:cxn>
              <a:cxn ang="0">
                <a:pos x="36" y="17"/>
              </a:cxn>
              <a:cxn ang="0">
                <a:pos x="28" y="10"/>
              </a:cxn>
              <a:cxn ang="0">
                <a:pos x="19" y="4"/>
              </a:cxn>
              <a:cxn ang="0">
                <a:pos x="8" y="0"/>
              </a:cxn>
              <a:cxn ang="0">
                <a:pos x="6" y="4"/>
              </a:cxn>
              <a:cxn ang="0">
                <a:pos x="3" y="15"/>
              </a:cxn>
              <a:cxn ang="0">
                <a:pos x="0" y="30"/>
              </a:cxn>
              <a:cxn ang="0">
                <a:pos x="6" y="45"/>
              </a:cxn>
              <a:cxn ang="0">
                <a:pos x="60" y="39"/>
              </a:cxn>
            </a:cxnLst>
            <a:rect l="0" t="0" r="r" b="b"/>
            <a:pathLst>
              <a:path w="60" h="45">
                <a:moveTo>
                  <a:pt x="60" y="39"/>
                </a:moveTo>
                <a:lnTo>
                  <a:pt x="59" y="38"/>
                </a:lnTo>
                <a:lnTo>
                  <a:pt x="56" y="34"/>
                </a:lnTo>
                <a:lnTo>
                  <a:pt x="51" y="30"/>
                </a:lnTo>
                <a:lnTo>
                  <a:pt x="44" y="23"/>
                </a:lnTo>
                <a:lnTo>
                  <a:pt x="36" y="17"/>
                </a:lnTo>
                <a:lnTo>
                  <a:pt x="28" y="10"/>
                </a:lnTo>
                <a:lnTo>
                  <a:pt x="19" y="4"/>
                </a:lnTo>
                <a:lnTo>
                  <a:pt x="8" y="0"/>
                </a:lnTo>
                <a:lnTo>
                  <a:pt x="6" y="4"/>
                </a:lnTo>
                <a:lnTo>
                  <a:pt x="3" y="15"/>
                </a:lnTo>
                <a:lnTo>
                  <a:pt x="0" y="30"/>
                </a:lnTo>
                <a:lnTo>
                  <a:pt x="6" y="45"/>
                </a:lnTo>
                <a:lnTo>
                  <a:pt x="60" y="39"/>
                </a:lnTo>
                <a:close/>
              </a:path>
            </a:pathLst>
          </a:custGeom>
          <a:solidFill>
            <a:srgbClr val="59FF00"/>
          </a:solidFill>
          <a:ln w="9525">
            <a:noFill/>
            <a:round/>
            <a:headEnd/>
            <a:tailEnd/>
          </a:ln>
        </p:spPr>
        <p:txBody>
          <a:bodyPr/>
          <a:lstStyle/>
          <a:p>
            <a:endParaRPr lang="fr-FR"/>
          </a:p>
        </p:txBody>
      </p:sp>
      <p:sp>
        <p:nvSpPr>
          <p:cNvPr id="147" name="Freeform 148"/>
          <p:cNvSpPr>
            <a:spLocks/>
          </p:cNvSpPr>
          <p:nvPr/>
        </p:nvSpPr>
        <p:spPr bwMode="auto">
          <a:xfrm>
            <a:off x="1908748" y="1192392"/>
            <a:ext cx="895404" cy="504619"/>
          </a:xfrm>
          <a:custGeom>
            <a:avLst/>
            <a:gdLst/>
            <a:ahLst/>
            <a:cxnLst>
              <a:cxn ang="0">
                <a:pos x="437" y="625"/>
              </a:cxn>
              <a:cxn ang="0">
                <a:pos x="474" y="635"/>
              </a:cxn>
              <a:cxn ang="0">
                <a:pos x="524" y="641"/>
              </a:cxn>
              <a:cxn ang="0">
                <a:pos x="555" y="636"/>
              </a:cxn>
              <a:cxn ang="0">
                <a:pos x="628" y="619"/>
              </a:cxn>
              <a:cxn ang="0">
                <a:pos x="688" y="594"/>
              </a:cxn>
              <a:cxn ang="0">
                <a:pos x="732" y="559"/>
              </a:cxn>
              <a:cxn ang="0">
                <a:pos x="800" y="489"/>
              </a:cxn>
              <a:cxn ang="0">
                <a:pos x="936" y="209"/>
              </a:cxn>
              <a:cxn ang="0">
                <a:pos x="878" y="212"/>
              </a:cxn>
              <a:cxn ang="0">
                <a:pos x="789" y="226"/>
              </a:cxn>
              <a:cxn ang="0">
                <a:pos x="747" y="238"/>
              </a:cxn>
              <a:cxn ang="0">
                <a:pos x="690" y="258"/>
              </a:cxn>
              <a:cxn ang="0">
                <a:pos x="623" y="298"/>
              </a:cxn>
              <a:cxn ang="0">
                <a:pos x="606" y="313"/>
              </a:cxn>
              <a:cxn ang="0">
                <a:pos x="573" y="344"/>
              </a:cxn>
              <a:cxn ang="0">
                <a:pos x="554" y="349"/>
              </a:cxn>
              <a:cxn ang="0">
                <a:pos x="533" y="211"/>
              </a:cxn>
              <a:cxn ang="0">
                <a:pos x="523" y="167"/>
              </a:cxn>
              <a:cxn ang="0">
                <a:pos x="484" y="69"/>
              </a:cxn>
              <a:cxn ang="0">
                <a:pos x="436" y="3"/>
              </a:cxn>
              <a:cxn ang="0">
                <a:pos x="408" y="28"/>
              </a:cxn>
              <a:cxn ang="0">
                <a:pos x="371" y="82"/>
              </a:cxn>
              <a:cxn ang="0">
                <a:pos x="355" y="125"/>
              </a:cxn>
              <a:cxn ang="0">
                <a:pos x="329" y="195"/>
              </a:cxn>
              <a:cxn ang="0">
                <a:pos x="311" y="269"/>
              </a:cxn>
              <a:cxn ang="0">
                <a:pos x="300" y="323"/>
              </a:cxn>
              <a:cxn ang="0">
                <a:pos x="287" y="349"/>
              </a:cxn>
              <a:cxn ang="0">
                <a:pos x="268" y="313"/>
              </a:cxn>
              <a:cxn ang="0">
                <a:pos x="240" y="265"/>
              </a:cxn>
              <a:cxn ang="0">
                <a:pos x="218" y="243"/>
              </a:cxn>
              <a:cxn ang="0">
                <a:pos x="168" y="203"/>
              </a:cxn>
              <a:cxn ang="0">
                <a:pos x="109" y="170"/>
              </a:cxn>
              <a:cxn ang="0">
                <a:pos x="0" y="277"/>
              </a:cxn>
              <a:cxn ang="0">
                <a:pos x="7" y="339"/>
              </a:cxn>
              <a:cxn ang="0">
                <a:pos x="29" y="430"/>
              </a:cxn>
              <a:cxn ang="0">
                <a:pos x="53" y="475"/>
              </a:cxn>
              <a:cxn ang="0">
                <a:pos x="107" y="543"/>
              </a:cxn>
              <a:cxn ang="0">
                <a:pos x="189" y="609"/>
              </a:cxn>
              <a:cxn ang="0">
                <a:pos x="199" y="611"/>
              </a:cxn>
              <a:cxn ang="0">
                <a:pos x="227" y="615"/>
              </a:cxn>
              <a:cxn ang="0">
                <a:pos x="266" y="621"/>
              </a:cxn>
              <a:cxn ang="0">
                <a:pos x="311" y="624"/>
              </a:cxn>
              <a:cxn ang="0">
                <a:pos x="358" y="620"/>
              </a:cxn>
              <a:cxn ang="0">
                <a:pos x="378" y="615"/>
              </a:cxn>
              <a:cxn ang="0">
                <a:pos x="397" y="613"/>
              </a:cxn>
              <a:cxn ang="0">
                <a:pos x="427" y="621"/>
              </a:cxn>
            </a:cxnLst>
            <a:rect l="0" t="0" r="r" b="b"/>
            <a:pathLst>
              <a:path w="940" h="641">
                <a:moveTo>
                  <a:pt x="427" y="621"/>
                </a:moveTo>
                <a:lnTo>
                  <a:pt x="430" y="622"/>
                </a:lnTo>
                <a:lnTo>
                  <a:pt x="437" y="625"/>
                </a:lnTo>
                <a:lnTo>
                  <a:pt x="446" y="628"/>
                </a:lnTo>
                <a:lnTo>
                  <a:pt x="459" y="632"/>
                </a:lnTo>
                <a:lnTo>
                  <a:pt x="474" y="635"/>
                </a:lnTo>
                <a:lnTo>
                  <a:pt x="490" y="639"/>
                </a:lnTo>
                <a:lnTo>
                  <a:pt x="507" y="641"/>
                </a:lnTo>
                <a:lnTo>
                  <a:pt x="524" y="641"/>
                </a:lnTo>
                <a:lnTo>
                  <a:pt x="528" y="641"/>
                </a:lnTo>
                <a:lnTo>
                  <a:pt x="539" y="640"/>
                </a:lnTo>
                <a:lnTo>
                  <a:pt x="555" y="636"/>
                </a:lnTo>
                <a:lnTo>
                  <a:pt x="577" y="633"/>
                </a:lnTo>
                <a:lnTo>
                  <a:pt x="601" y="627"/>
                </a:lnTo>
                <a:lnTo>
                  <a:pt x="628" y="619"/>
                </a:lnTo>
                <a:lnTo>
                  <a:pt x="657" y="609"/>
                </a:lnTo>
                <a:lnTo>
                  <a:pt x="684" y="596"/>
                </a:lnTo>
                <a:lnTo>
                  <a:pt x="688" y="594"/>
                </a:lnTo>
                <a:lnTo>
                  <a:pt x="698" y="587"/>
                </a:lnTo>
                <a:lnTo>
                  <a:pt x="712" y="575"/>
                </a:lnTo>
                <a:lnTo>
                  <a:pt x="732" y="559"/>
                </a:lnTo>
                <a:lnTo>
                  <a:pt x="752" y="539"/>
                </a:lnTo>
                <a:lnTo>
                  <a:pt x="776" y="515"/>
                </a:lnTo>
                <a:lnTo>
                  <a:pt x="800" y="489"/>
                </a:lnTo>
                <a:lnTo>
                  <a:pt x="822" y="458"/>
                </a:lnTo>
                <a:lnTo>
                  <a:pt x="940" y="209"/>
                </a:lnTo>
                <a:lnTo>
                  <a:pt x="936" y="209"/>
                </a:lnTo>
                <a:lnTo>
                  <a:pt x="923" y="210"/>
                </a:lnTo>
                <a:lnTo>
                  <a:pt x="903" y="211"/>
                </a:lnTo>
                <a:lnTo>
                  <a:pt x="878" y="212"/>
                </a:lnTo>
                <a:lnTo>
                  <a:pt x="849" y="216"/>
                </a:lnTo>
                <a:lnTo>
                  <a:pt x="819" y="220"/>
                </a:lnTo>
                <a:lnTo>
                  <a:pt x="789" y="226"/>
                </a:lnTo>
                <a:lnTo>
                  <a:pt x="761" y="234"/>
                </a:lnTo>
                <a:lnTo>
                  <a:pt x="757" y="235"/>
                </a:lnTo>
                <a:lnTo>
                  <a:pt x="747" y="238"/>
                </a:lnTo>
                <a:lnTo>
                  <a:pt x="732" y="242"/>
                </a:lnTo>
                <a:lnTo>
                  <a:pt x="712" y="249"/>
                </a:lnTo>
                <a:lnTo>
                  <a:pt x="690" y="258"/>
                </a:lnTo>
                <a:lnTo>
                  <a:pt x="667" y="269"/>
                </a:lnTo>
                <a:lnTo>
                  <a:pt x="645" y="283"/>
                </a:lnTo>
                <a:lnTo>
                  <a:pt x="623" y="298"/>
                </a:lnTo>
                <a:lnTo>
                  <a:pt x="621" y="300"/>
                </a:lnTo>
                <a:lnTo>
                  <a:pt x="615" y="304"/>
                </a:lnTo>
                <a:lnTo>
                  <a:pt x="606" y="313"/>
                </a:lnTo>
                <a:lnTo>
                  <a:pt x="596" y="323"/>
                </a:lnTo>
                <a:lnTo>
                  <a:pt x="584" y="333"/>
                </a:lnTo>
                <a:lnTo>
                  <a:pt x="573" y="344"/>
                </a:lnTo>
                <a:lnTo>
                  <a:pt x="563" y="354"/>
                </a:lnTo>
                <a:lnTo>
                  <a:pt x="555" y="362"/>
                </a:lnTo>
                <a:lnTo>
                  <a:pt x="554" y="349"/>
                </a:lnTo>
                <a:lnTo>
                  <a:pt x="551" y="314"/>
                </a:lnTo>
                <a:lnTo>
                  <a:pt x="544" y="265"/>
                </a:lnTo>
                <a:lnTo>
                  <a:pt x="533" y="211"/>
                </a:lnTo>
                <a:lnTo>
                  <a:pt x="532" y="205"/>
                </a:lnTo>
                <a:lnTo>
                  <a:pt x="529" y="190"/>
                </a:lnTo>
                <a:lnTo>
                  <a:pt x="523" y="167"/>
                </a:lnTo>
                <a:lnTo>
                  <a:pt x="514" y="139"/>
                </a:lnTo>
                <a:lnTo>
                  <a:pt x="500" y="105"/>
                </a:lnTo>
                <a:lnTo>
                  <a:pt x="484" y="69"/>
                </a:lnTo>
                <a:lnTo>
                  <a:pt x="463" y="34"/>
                </a:lnTo>
                <a:lnTo>
                  <a:pt x="438" y="0"/>
                </a:lnTo>
                <a:lnTo>
                  <a:pt x="436" y="3"/>
                </a:lnTo>
                <a:lnTo>
                  <a:pt x="429" y="7"/>
                </a:lnTo>
                <a:lnTo>
                  <a:pt x="419" y="17"/>
                </a:lnTo>
                <a:lnTo>
                  <a:pt x="408" y="28"/>
                </a:lnTo>
                <a:lnTo>
                  <a:pt x="395" y="43"/>
                </a:lnTo>
                <a:lnTo>
                  <a:pt x="383" y="61"/>
                </a:lnTo>
                <a:lnTo>
                  <a:pt x="371" y="82"/>
                </a:lnTo>
                <a:lnTo>
                  <a:pt x="362" y="106"/>
                </a:lnTo>
                <a:lnTo>
                  <a:pt x="359" y="111"/>
                </a:lnTo>
                <a:lnTo>
                  <a:pt x="355" y="125"/>
                </a:lnTo>
                <a:lnTo>
                  <a:pt x="347" y="144"/>
                </a:lnTo>
                <a:lnTo>
                  <a:pt x="339" y="169"/>
                </a:lnTo>
                <a:lnTo>
                  <a:pt x="329" y="195"/>
                </a:lnTo>
                <a:lnTo>
                  <a:pt x="321" y="222"/>
                </a:lnTo>
                <a:lnTo>
                  <a:pt x="315" y="247"/>
                </a:lnTo>
                <a:lnTo>
                  <a:pt x="311" y="269"/>
                </a:lnTo>
                <a:lnTo>
                  <a:pt x="309" y="277"/>
                </a:lnTo>
                <a:lnTo>
                  <a:pt x="304" y="298"/>
                </a:lnTo>
                <a:lnTo>
                  <a:pt x="300" y="323"/>
                </a:lnTo>
                <a:lnTo>
                  <a:pt x="297" y="346"/>
                </a:lnTo>
                <a:lnTo>
                  <a:pt x="288" y="353"/>
                </a:lnTo>
                <a:lnTo>
                  <a:pt x="287" y="349"/>
                </a:lnTo>
                <a:lnTo>
                  <a:pt x="282" y="341"/>
                </a:lnTo>
                <a:lnTo>
                  <a:pt x="275" y="329"/>
                </a:lnTo>
                <a:lnTo>
                  <a:pt x="268" y="313"/>
                </a:lnTo>
                <a:lnTo>
                  <a:pt x="259" y="296"/>
                </a:lnTo>
                <a:lnTo>
                  <a:pt x="249" y="280"/>
                </a:lnTo>
                <a:lnTo>
                  <a:pt x="240" y="265"/>
                </a:lnTo>
                <a:lnTo>
                  <a:pt x="230" y="254"/>
                </a:lnTo>
                <a:lnTo>
                  <a:pt x="227" y="250"/>
                </a:lnTo>
                <a:lnTo>
                  <a:pt x="218" y="243"/>
                </a:lnTo>
                <a:lnTo>
                  <a:pt x="205" y="232"/>
                </a:lnTo>
                <a:lnTo>
                  <a:pt x="188" y="218"/>
                </a:lnTo>
                <a:lnTo>
                  <a:pt x="168" y="203"/>
                </a:lnTo>
                <a:lnTo>
                  <a:pt x="149" y="189"/>
                </a:lnTo>
                <a:lnTo>
                  <a:pt x="128" y="178"/>
                </a:lnTo>
                <a:lnTo>
                  <a:pt x="109" y="170"/>
                </a:lnTo>
                <a:lnTo>
                  <a:pt x="9" y="148"/>
                </a:lnTo>
                <a:lnTo>
                  <a:pt x="0" y="272"/>
                </a:lnTo>
                <a:lnTo>
                  <a:pt x="0" y="277"/>
                </a:lnTo>
                <a:lnTo>
                  <a:pt x="1" y="292"/>
                </a:lnTo>
                <a:lnTo>
                  <a:pt x="3" y="313"/>
                </a:lnTo>
                <a:lnTo>
                  <a:pt x="7" y="339"/>
                </a:lnTo>
                <a:lnTo>
                  <a:pt x="11" y="368"/>
                </a:lnTo>
                <a:lnTo>
                  <a:pt x="18" y="399"/>
                </a:lnTo>
                <a:lnTo>
                  <a:pt x="29" y="430"/>
                </a:lnTo>
                <a:lnTo>
                  <a:pt x="41" y="458"/>
                </a:lnTo>
                <a:lnTo>
                  <a:pt x="45" y="462"/>
                </a:lnTo>
                <a:lnTo>
                  <a:pt x="53" y="475"/>
                </a:lnTo>
                <a:lnTo>
                  <a:pt x="67" y="495"/>
                </a:lnTo>
                <a:lnTo>
                  <a:pt x="85" y="518"/>
                </a:lnTo>
                <a:lnTo>
                  <a:pt x="107" y="543"/>
                </a:lnTo>
                <a:lnTo>
                  <a:pt x="132" y="567"/>
                </a:lnTo>
                <a:lnTo>
                  <a:pt x="160" y="590"/>
                </a:lnTo>
                <a:lnTo>
                  <a:pt x="189" y="609"/>
                </a:lnTo>
                <a:lnTo>
                  <a:pt x="190" y="609"/>
                </a:lnTo>
                <a:lnTo>
                  <a:pt x="194" y="610"/>
                </a:lnTo>
                <a:lnTo>
                  <a:pt x="199" y="611"/>
                </a:lnTo>
                <a:lnTo>
                  <a:pt x="206" y="612"/>
                </a:lnTo>
                <a:lnTo>
                  <a:pt x="215" y="614"/>
                </a:lnTo>
                <a:lnTo>
                  <a:pt x="227" y="615"/>
                </a:lnTo>
                <a:lnTo>
                  <a:pt x="238" y="618"/>
                </a:lnTo>
                <a:lnTo>
                  <a:pt x="252" y="619"/>
                </a:lnTo>
                <a:lnTo>
                  <a:pt x="266" y="621"/>
                </a:lnTo>
                <a:lnTo>
                  <a:pt x="280" y="622"/>
                </a:lnTo>
                <a:lnTo>
                  <a:pt x="296" y="622"/>
                </a:lnTo>
                <a:lnTo>
                  <a:pt x="311" y="624"/>
                </a:lnTo>
                <a:lnTo>
                  <a:pt x="327" y="622"/>
                </a:lnTo>
                <a:lnTo>
                  <a:pt x="343" y="622"/>
                </a:lnTo>
                <a:lnTo>
                  <a:pt x="358" y="620"/>
                </a:lnTo>
                <a:lnTo>
                  <a:pt x="373" y="618"/>
                </a:lnTo>
                <a:lnTo>
                  <a:pt x="374" y="618"/>
                </a:lnTo>
                <a:lnTo>
                  <a:pt x="378" y="615"/>
                </a:lnTo>
                <a:lnTo>
                  <a:pt x="383" y="614"/>
                </a:lnTo>
                <a:lnTo>
                  <a:pt x="389" y="613"/>
                </a:lnTo>
                <a:lnTo>
                  <a:pt x="397" y="613"/>
                </a:lnTo>
                <a:lnTo>
                  <a:pt x="407" y="614"/>
                </a:lnTo>
                <a:lnTo>
                  <a:pt x="417" y="617"/>
                </a:lnTo>
                <a:lnTo>
                  <a:pt x="427" y="621"/>
                </a:lnTo>
                <a:close/>
              </a:path>
            </a:pathLst>
          </a:custGeom>
          <a:solidFill>
            <a:srgbClr val="000000"/>
          </a:solidFill>
          <a:ln w="9525">
            <a:noFill/>
            <a:round/>
            <a:headEnd/>
            <a:tailEnd/>
          </a:ln>
        </p:spPr>
        <p:txBody>
          <a:bodyPr/>
          <a:lstStyle/>
          <a:p>
            <a:endParaRPr lang="fr-FR"/>
          </a:p>
        </p:txBody>
      </p:sp>
      <p:sp>
        <p:nvSpPr>
          <p:cNvPr id="148" name="Freeform 149"/>
          <p:cNvSpPr>
            <a:spLocks/>
          </p:cNvSpPr>
          <p:nvPr/>
        </p:nvSpPr>
        <p:spPr bwMode="auto">
          <a:xfrm>
            <a:off x="1977625" y="1124744"/>
            <a:ext cx="212893" cy="239511"/>
          </a:xfrm>
          <a:custGeom>
            <a:avLst/>
            <a:gdLst/>
            <a:ahLst/>
            <a:cxnLst>
              <a:cxn ang="0">
                <a:pos x="223" y="304"/>
              </a:cxn>
              <a:cxn ang="0">
                <a:pos x="219" y="192"/>
              </a:cxn>
              <a:cxn ang="0">
                <a:pos x="219" y="189"/>
              </a:cxn>
              <a:cxn ang="0">
                <a:pos x="218" y="179"/>
              </a:cxn>
              <a:cxn ang="0">
                <a:pos x="216" y="165"/>
              </a:cxn>
              <a:cxn ang="0">
                <a:pos x="213" y="146"/>
              </a:cxn>
              <a:cxn ang="0">
                <a:pos x="208" y="127"/>
              </a:cxn>
              <a:cxn ang="0">
                <a:pos x="201" y="105"/>
              </a:cxn>
              <a:cxn ang="0">
                <a:pos x="191" y="85"/>
              </a:cxn>
              <a:cxn ang="0">
                <a:pos x="178" y="67"/>
              </a:cxn>
              <a:cxn ang="0">
                <a:pos x="177" y="65"/>
              </a:cxn>
              <a:cxn ang="0">
                <a:pos x="171" y="60"/>
              </a:cxn>
              <a:cxn ang="0">
                <a:pos x="163" y="53"/>
              </a:cxn>
              <a:cxn ang="0">
                <a:pos x="153" y="44"/>
              </a:cxn>
              <a:cxn ang="0">
                <a:pos x="138" y="35"/>
              </a:cxn>
              <a:cxn ang="0">
                <a:pos x="122" y="25"/>
              </a:cxn>
              <a:cxn ang="0">
                <a:pos x="101" y="16"/>
              </a:cxn>
              <a:cxn ang="0">
                <a:pos x="79" y="9"/>
              </a:cxn>
              <a:cxn ang="0">
                <a:pos x="9" y="0"/>
              </a:cxn>
              <a:cxn ang="0">
                <a:pos x="2" y="90"/>
              </a:cxn>
              <a:cxn ang="0">
                <a:pos x="0" y="100"/>
              </a:cxn>
              <a:cxn ang="0">
                <a:pos x="2" y="126"/>
              </a:cxn>
              <a:cxn ang="0">
                <a:pos x="7" y="158"/>
              </a:cxn>
              <a:cxn ang="0">
                <a:pos x="21" y="189"/>
              </a:cxn>
              <a:cxn ang="0">
                <a:pos x="24" y="190"/>
              </a:cxn>
              <a:cxn ang="0">
                <a:pos x="28" y="195"/>
              </a:cxn>
              <a:cxn ang="0">
                <a:pos x="36" y="202"/>
              </a:cxn>
              <a:cxn ang="0">
                <a:pos x="48" y="211"/>
              </a:cxn>
              <a:cxn ang="0">
                <a:pos x="62" y="221"/>
              </a:cxn>
              <a:cxn ang="0">
                <a:pos x="78" y="233"/>
              </a:cxn>
              <a:cxn ang="0">
                <a:pos x="96" y="244"/>
              </a:cxn>
              <a:cxn ang="0">
                <a:pos x="117" y="256"/>
              </a:cxn>
              <a:cxn ang="0">
                <a:pos x="119" y="257"/>
              </a:cxn>
              <a:cxn ang="0">
                <a:pos x="127" y="260"/>
              </a:cxn>
              <a:cxn ang="0">
                <a:pos x="139" y="266"/>
              </a:cxn>
              <a:cxn ang="0">
                <a:pos x="153" y="273"/>
              </a:cxn>
              <a:cxn ang="0">
                <a:pos x="170" y="280"/>
              </a:cxn>
              <a:cxn ang="0">
                <a:pos x="187" y="288"/>
              </a:cxn>
              <a:cxn ang="0">
                <a:pos x="206" y="296"/>
              </a:cxn>
              <a:cxn ang="0">
                <a:pos x="223" y="304"/>
              </a:cxn>
            </a:cxnLst>
            <a:rect l="0" t="0" r="r" b="b"/>
            <a:pathLst>
              <a:path w="223" h="304">
                <a:moveTo>
                  <a:pt x="223" y="304"/>
                </a:moveTo>
                <a:lnTo>
                  <a:pt x="219" y="192"/>
                </a:lnTo>
                <a:lnTo>
                  <a:pt x="219" y="189"/>
                </a:lnTo>
                <a:lnTo>
                  <a:pt x="218" y="179"/>
                </a:lnTo>
                <a:lnTo>
                  <a:pt x="216" y="165"/>
                </a:lnTo>
                <a:lnTo>
                  <a:pt x="213" y="146"/>
                </a:lnTo>
                <a:lnTo>
                  <a:pt x="208" y="127"/>
                </a:lnTo>
                <a:lnTo>
                  <a:pt x="201" y="105"/>
                </a:lnTo>
                <a:lnTo>
                  <a:pt x="191" y="85"/>
                </a:lnTo>
                <a:lnTo>
                  <a:pt x="178" y="67"/>
                </a:lnTo>
                <a:lnTo>
                  <a:pt x="177" y="65"/>
                </a:lnTo>
                <a:lnTo>
                  <a:pt x="171" y="60"/>
                </a:lnTo>
                <a:lnTo>
                  <a:pt x="163" y="53"/>
                </a:lnTo>
                <a:lnTo>
                  <a:pt x="153" y="44"/>
                </a:lnTo>
                <a:lnTo>
                  <a:pt x="138" y="35"/>
                </a:lnTo>
                <a:lnTo>
                  <a:pt x="122" y="25"/>
                </a:lnTo>
                <a:lnTo>
                  <a:pt x="101" y="16"/>
                </a:lnTo>
                <a:lnTo>
                  <a:pt x="79" y="9"/>
                </a:lnTo>
                <a:lnTo>
                  <a:pt x="9" y="0"/>
                </a:lnTo>
                <a:lnTo>
                  <a:pt x="2" y="90"/>
                </a:lnTo>
                <a:lnTo>
                  <a:pt x="0" y="100"/>
                </a:lnTo>
                <a:lnTo>
                  <a:pt x="2" y="126"/>
                </a:lnTo>
                <a:lnTo>
                  <a:pt x="7" y="158"/>
                </a:lnTo>
                <a:lnTo>
                  <a:pt x="21" y="189"/>
                </a:lnTo>
                <a:lnTo>
                  <a:pt x="24" y="190"/>
                </a:lnTo>
                <a:lnTo>
                  <a:pt x="28" y="195"/>
                </a:lnTo>
                <a:lnTo>
                  <a:pt x="36" y="202"/>
                </a:lnTo>
                <a:lnTo>
                  <a:pt x="48" y="211"/>
                </a:lnTo>
                <a:lnTo>
                  <a:pt x="62" y="221"/>
                </a:lnTo>
                <a:lnTo>
                  <a:pt x="78" y="233"/>
                </a:lnTo>
                <a:lnTo>
                  <a:pt x="96" y="244"/>
                </a:lnTo>
                <a:lnTo>
                  <a:pt x="117" y="256"/>
                </a:lnTo>
                <a:lnTo>
                  <a:pt x="119" y="257"/>
                </a:lnTo>
                <a:lnTo>
                  <a:pt x="127" y="260"/>
                </a:lnTo>
                <a:lnTo>
                  <a:pt x="139" y="266"/>
                </a:lnTo>
                <a:lnTo>
                  <a:pt x="153" y="273"/>
                </a:lnTo>
                <a:lnTo>
                  <a:pt x="170" y="280"/>
                </a:lnTo>
                <a:lnTo>
                  <a:pt x="187" y="288"/>
                </a:lnTo>
                <a:lnTo>
                  <a:pt x="206" y="296"/>
                </a:lnTo>
                <a:lnTo>
                  <a:pt x="223" y="304"/>
                </a:lnTo>
                <a:close/>
              </a:path>
            </a:pathLst>
          </a:custGeom>
          <a:solidFill>
            <a:srgbClr val="000000"/>
          </a:solidFill>
          <a:ln w="9525">
            <a:noFill/>
            <a:round/>
            <a:headEnd/>
            <a:tailEnd/>
          </a:ln>
        </p:spPr>
        <p:txBody>
          <a:bodyPr/>
          <a:lstStyle/>
          <a:p>
            <a:endParaRPr lang="fr-FR"/>
          </a:p>
        </p:txBody>
      </p:sp>
      <p:sp>
        <p:nvSpPr>
          <p:cNvPr id="149" name="Freeform 150"/>
          <p:cNvSpPr>
            <a:spLocks/>
          </p:cNvSpPr>
          <p:nvPr/>
        </p:nvSpPr>
        <p:spPr bwMode="auto">
          <a:xfrm>
            <a:off x="2445155" y="1135714"/>
            <a:ext cx="210806" cy="237683"/>
          </a:xfrm>
          <a:custGeom>
            <a:avLst/>
            <a:gdLst/>
            <a:ahLst/>
            <a:cxnLst>
              <a:cxn ang="0">
                <a:pos x="4" y="303"/>
              </a:cxn>
              <a:cxn ang="0">
                <a:pos x="7" y="303"/>
              </a:cxn>
              <a:cxn ang="0">
                <a:pos x="18" y="302"/>
              </a:cxn>
              <a:cxn ang="0">
                <a:pos x="31" y="300"/>
              </a:cxn>
              <a:cxn ang="0">
                <a:pos x="50" y="298"/>
              </a:cxn>
              <a:cxn ang="0">
                <a:pos x="69" y="294"/>
              </a:cxn>
              <a:cxn ang="0">
                <a:pos x="89" y="287"/>
              </a:cxn>
              <a:cxn ang="0">
                <a:pos x="107" y="277"/>
              </a:cxn>
              <a:cxn ang="0">
                <a:pos x="122" y="265"/>
              </a:cxn>
              <a:cxn ang="0">
                <a:pos x="125" y="262"/>
              </a:cxn>
              <a:cxn ang="0">
                <a:pos x="129" y="256"/>
              </a:cxn>
              <a:cxn ang="0">
                <a:pos x="137" y="245"/>
              </a:cxn>
              <a:cxn ang="0">
                <a:pos x="147" y="230"/>
              </a:cxn>
              <a:cxn ang="0">
                <a:pos x="157" y="213"/>
              </a:cxn>
              <a:cxn ang="0">
                <a:pos x="167" y="193"/>
              </a:cxn>
              <a:cxn ang="0">
                <a:pos x="178" y="170"/>
              </a:cxn>
              <a:cxn ang="0">
                <a:pos x="186" y="146"/>
              </a:cxn>
              <a:cxn ang="0">
                <a:pos x="187" y="141"/>
              </a:cxn>
              <a:cxn ang="0">
                <a:pos x="192" y="128"/>
              </a:cxn>
              <a:cxn ang="0">
                <a:pos x="197" y="109"/>
              </a:cxn>
              <a:cxn ang="0">
                <a:pos x="205" y="86"/>
              </a:cxn>
              <a:cxn ang="0">
                <a:pos x="212" y="62"/>
              </a:cxn>
              <a:cxn ang="0">
                <a:pos x="218" y="38"/>
              </a:cxn>
              <a:cxn ang="0">
                <a:pos x="223" y="17"/>
              </a:cxn>
              <a:cxn ang="0">
                <a:pos x="224" y="2"/>
              </a:cxn>
              <a:cxn ang="0">
                <a:pos x="222" y="2"/>
              </a:cxn>
              <a:cxn ang="0">
                <a:pos x="215" y="1"/>
              </a:cxn>
              <a:cxn ang="0">
                <a:pos x="203" y="0"/>
              </a:cxn>
              <a:cxn ang="0">
                <a:pos x="189" y="0"/>
              </a:cxn>
              <a:cxn ang="0">
                <a:pos x="174" y="0"/>
              </a:cxn>
              <a:cxn ang="0">
                <a:pos x="157" y="2"/>
              </a:cxn>
              <a:cxn ang="0">
                <a:pos x="140" y="6"/>
              </a:cxn>
              <a:cxn ang="0">
                <a:pos x="122" y="11"/>
              </a:cxn>
              <a:cxn ang="0">
                <a:pos x="119" y="12"/>
              </a:cxn>
              <a:cxn ang="0">
                <a:pos x="112" y="17"/>
              </a:cxn>
              <a:cxn ang="0">
                <a:pos x="99" y="24"/>
              </a:cxn>
              <a:cxn ang="0">
                <a:pos x="87" y="32"/>
              </a:cxn>
              <a:cxn ang="0">
                <a:pos x="72" y="42"/>
              </a:cxn>
              <a:cxn ang="0">
                <a:pos x="57" y="55"/>
              </a:cxn>
              <a:cxn ang="0">
                <a:pos x="45" y="68"/>
              </a:cxn>
              <a:cxn ang="0">
                <a:pos x="36" y="82"/>
              </a:cxn>
              <a:cxn ang="0">
                <a:pos x="35" y="84"/>
              </a:cxn>
              <a:cxn ang="0">
                <a:pos x="30" y="92"/>
              </a:cxn>
              <a:cxn ang="0">
                <a:pos x="23" y="103"/>
              </a:cxn>
              <a:cxn ang="0">
                <a:pos x="16" y="120"/>
              </a:cxn>
              <a:cxn ang="0">
                <a:pos x="10" y="139"/>
              </a:cxn>
              <a:cxn ang="0">
                <a:pos x="5" y="163"/>
              </a:cxn>
              <a:cxn ang="0">
                <a:pos x="0" y="190"/>
              </a:cxn>
              <a:cxn ang="0">
                <a:pos x="0" y="220"/>
              </a:cxn>
              <a:cxn ang="0">
                <a:pos x="4" y="303"/>
              </a:cxn>
            </a:cxnLst>
            <a:rect l="0" t="0" r="r" b="b"/>
            <a:pathLst>
              <a:path w="224" h="303">
                <a:moveTo>
                  <a:pt x="4" y="303"/>
                </a:moveTo>
                <a:lnTo>
                  <a:pt x="7" y="303"/>
                </a:lnTo>
                <a:lnTo>
                  <a:pt x="18" y="302"/>
                </a:lnTo>
                <a:lnTo>
                  <a:pt x="31" y="300"/>
                </a:lnTo>
                <a:lnTo>
                  <a:pt x="50" y="298"/>
                </a:lnTo>
                <a:lnTo>
                  <a:pt x="69" y="294"/>
                </a:lnTo>
                <a:lnTo>
                  <a:pt x="89" y="287"/>
                </a:lnTo>
                <a:lnTo>
                  <a:pt x="107" y="277"/>
                </a:lnTo>
                <a:lnTo>
                  <a:pt x="122" y="265"/>
                </a:lnTo>
                <a:lnTo>
                  <a:pt x="125" y="262"/>
                </a:lnTo>
                <a:lnTo>
                  <a:pt x="129" y="256"/>
                </a:lnTo>
                <a:lnTo>
                  <a:pt x="137" y="245"/>
                </a:lnTo>
                <a:lnTo>
                  <a:pt x="147" y="230"/>
                </a:lnTo>
                <a:lnTo>
                  <a:pt x="157" y="213"/>
                </a:lnTo>
                <a:lnTo>
                  <a:pt x="167" y="193"/>
                </a:lnTo>
                <a:lnTo>
                  <a:pt x="178" y="170"/>
                </a:lnTo>
                <a:lnTo>
                  <a:pt x="186" y="146"/>
                </a:lnTo>
                <a:lnTo>
                  <a:pt x="187" y="141"/>
                </a:lnTo>
                <a:lnTo>
                  <a:pt x="192" y="128"/>
                </a:lnTo>
                <a:lnTo>
                  <a:pt x="197" y="109"/>
                </a:lnTo>
                <a:lnTo>
                  <a:pt x="205" y="86"/>
                </a:lnTo>
                <a:lnTo>
                  <a:pt x="212" y="62"/>
                </a:lnTo>
                <a:lnTo>
                  <a:pt x="218" y="38"/>
                </a:lnTo>
                <a:lnTo>
                  <a:pt x="223" y="17"/>
                </a:lnTo>
                <a:lnTo>
                  <a:pt x="224" y="2"/>
                </a:lnTo>
                <a:lnTo>
                  <a:pt x="222" y="2"/>
                </a:lnTo>
                <a:lnTo>
                  <a:pt x="215" y="1"/>
                </a:lnTo>
                <a:lnTo>
                  <a:pt x="203" y="0"/>
                </a:lnTo>
                <a:lnTo>
                  <a:pt x="189" y="0"/>
                </a:lnTo>
                <a:lnTo>
                  <a:pt x="174" y="0"/>
                </a:lnTo>
                <a:lnTo>
                  <a:pt x="157" y="2"/>
                </a:lnTo>
                <a:lnTo>
                  <a:pt x="140" y="6"/>
                </a:lnTo>
                <a:lnTo>
                  <a:pt x="122" y="11"/>
                </a:lnTo>
                <a:lnTo>
                  <a:pt x="119" y="12"/>
                </a:lnTo>
                <a:lnTo>
                  <a:pt x="112" y="17"/>
                </a:lnTo>
                <a:lnTo>
                  <a:pt x="99" y="24"/>
                </a:lnTo>
                <a:lnTo>
                  <a:pt x="87" y="32"/>
                </a:lnTo>
                <a:lnTo>
                  <a:pt x="72" y="42"/>
                </a:lnTo>
                <a:lnTo>
                  <a:pt x="57" y="55"/>
                </a:lnTo>
                <a:lnTo>
                  <a:pt x="45" y="68"/>
                </a:lnTo>
                <a:lnTo>
                  <a:pt x="36" y="82"/>
                </a:lnTo>
                <a:lnTo>
                  <a:pt x="35" y="84"/>
                </a:lnTo>
                <a:lnTo>
                  <a:pt x="30" y="92"/>
                </a:lnTo>
                <a:lnTo>
                  <a:pt x="23" y="103"/>
                </a:lnTo>
                <a:lnTo>
                  <a:pt x="16" y="120"/>
                </a:lnTo>
                <a:lnTo>
                  <a:pt x="10" y="139"/>
                </a:lnTo>
                <a:lnTo>
                  <a:pt x="5" y="163"/>
                </a:lnTo>
                <a:lnTo>
                  <a:pt x="0" y="190"/>
                </a:lnTo>
                <a:lnTo>
                  <a:pt x="0" y="220"/>
                </a:lnTo>
                <a:lnTo>
                  <a:pt x="4" y="303"/>
                </a:lnTo>
                <a:close/>
              </a:path>
            </a:pathLst>
          </a:custGeom>
          <a:solidFill>
            <a:srgbClr val="000000"/>
          </a:solidFill>
          <a:ln w="9525">
            <a:noFill/>
            <a:round/>
            <a:headEnd/>
            <a:tailEnd/>
          </a:ln>
        </p:spPr>
        <p:txBody>
          <a:bodyPr/>
          <a:lstStyle/>
          <a:p>
            <a:endParaRPr lang="fr-FR"/>
          </a:p>
        </p:txBody>
      </p:sp>
      <p:sp>
        <p:nvSpPr>
          <p:cNvPr id="150" name="Freeform 151"/>
          <p:cNvSpPr>
            <a:spLocks/>
          </p:cNvSpPr>
          <p:nvPr/>
        </p:nvSpPr>
        <p:spPr bwMode="auto">
          <a:xfrm>
            <a:off x="2079897" y="1607423"/>
            <a:ext cx="146103" cy="54850"/>
          </a:xfrm>
          <a:custGeom>
            <a:avLst/>
            <a:gdLst/>
            <a:ahLst/>
            <a:cxnLst>
              <a:cxn ang="0">
                <a:pos x="153" y="66"/>
              </a:cxn>
              <a:cxn ang="0">
                <a:pos x="79" y="0"/>
              </a:cxn>
              <a:cxn ang="0">
                <a:pos x="78" y="1"/>
              </a:cxn>
              <a:cxn ang="0">
                <a:pos x="73" y="5"/>
              </a:cxn>
              <a:cxn ang="0">
                <a:pos x="68" y="11"/>
              </a:cxn>
              <a:cxn ang="0">
                <a:pos x="58" y="18"/>
              </a:cxn>
              <a:cxn ang="0">
                <a:pos x="47" y="26"/>
              </a:cxn>
              <a:cxn ang="0">
                <a:pos x="33" y="33"/>
              </a:cxn>
              <a:cxn ang="0">
                <a:pos x="18" y="40"/>
              </a:cxn>
              <a:cxn ang="0">
                <a:pos x="0" y="45"/>
              </a:cxn>
              <a:cxn ang="0">
                <a:pos x="0" y="46"/>
              </a:cxn>
              <a:cxn ang="0">
                <a:pos x="2" y="47"/>
              </a:cxn>
              <a:cxn ang="0">
                <a:pos x="5" y="49"/>
              </a:cxn>
              <a:cxn ang="0">
                <a:pos x="12" y="53"/>
              </a:cxn>
              <a:cxn ang="0">
                <a:pos x="20" y="56"/>
              </a:cxn>
              <a:cxn ang="0">
                <a:pos x="33" y="60"/>
              </a:cxn>
              <a:cxn ang="0">
                <a:pos x="49" y="63"/>
              </a:cxn>
              <a:cxn ang="0">
                <a:pos x="70" y="66"/>
              </a:cxn>
              <a:cxn ang="0">
                <a:pos x="72" y="66"/>
              </a:cxn>
              <a:cxn ang="0">
                <a:pos x="79" y="68"/>
              </a:cxn>
              <a:cxn ang="0">
                <a:pos x="88" y="69"/>
              </a:cxn>
              <a:cxn ang="0">
                <a:pos x="101" y="69"/>
              </a:cxn>
              <a:cxn ang="0">
                <a:pos x="114" y="70"/>
              </a:cxn>
              <a:cxn ang="0">
                <a:pos x="128" y="70"/>
              </a:cxn>
              <a:cxn ang="0">
                <a:pos x="141" y="69"/>
              </a:cxn>
              <a:cxn ang="0">
                <a:pos x="153" y="66"/>
              </a:cxn>
            </a:cxnLst>
            <a:rect l="0" t="0" r="r" b="b"/>
            <a:pathLst>
              <a:path w="153" h="70">
                <a:moveTo>
                  <a:pt x="153" y="66"/>
                </a:moveTo>
                <a:lnTo>
                  <a:pt x="79" y="0"/>
                </a:lnTo>
                <a:lnTo>
                  <a:pt x="78" y="1"/>
                </a:lnTo>
                <a:lnTo>
                  <a:pt x="73" y="5"/>
                </a:lnTo>
                <a:lnTo>
                  <a:pt x="68" y="11"/>
                </a:lnTo>
                <a:lnTo>
                  <a:pt x="58" y="18"/>
                </a:lnTo>
                <a:lnTo>
                  <a:pt x="47" y="26"/>
                </a:lnTo>
                <a:lnTo>
                  <a:pt x="33" y="33"/>
                </a:lnTo>
                <a:lnTo>
                  <a:pt x="18" y="40"/>
                </a:lnTo>
                <a:lnTo>
                  <a:pt x="0" y="45"/>
                </a:lnTo>
                <a:lnTo>
                  <a:pt x="0" y="46"/>
                </a:lnTo>
                <a:lnTo>
                  <a:pt x="2" y="47"/>
                </a:lnTo>
                <a:lnTo>
                  <a:pt x="5" y="49"/>
                </a:lnTo>
                <a:lnTo>
                  <a:pt x="12" y="53"/>
                </a:lnTo>
                <a:lnTo>
                  <a:pt x="20" y="56"/>
                </a:lnTo>
                <a:lnTo>
                  <a:pt x="33" y="60"/>
                </a:lnTo>
                <a:lnTo>
                  <a:pt x="49" y="63"/>
                </a:lnTo>
                <a:lnTo>
                  <a:pt x="70" y="66"/>
                </a:lnTo>
                <a:lnTo>
                  <a:pt x="72" y="66"/>
                </a:lnTo>
                <a:lnTo>
                  <a:pt x="79" y="68"/>
                </a:lnTo>
                <a:lnTo>
                  <a:pt x="88" y="69"/>
                </a:lnTo>
                <a:lnTo>
                  <a:pt x="101" y="69"/>
                </a:lnTo>
                <a:lnTo>
                  <a:pt x="114" y="70"/>
                </a:lnTo>
                <a:lnTo>
                  <a:pt x="128" y="70"/>
                </a:lnTo>
                <a:lnTo>
                  <a:pt x="141" y="69"/>
                </a:lnTo>
                <a:lnTo>
                  <a:pt x="153" y="66"/>
                </a:lnTo>
                <a:close/>
              </a:path>
            </a:pathLst>
          </a:custGeom>
          <a:solidFill>
            <a:srgbClr val="21BA00"/>
          </a:solidFill>
          <a:ln w="9525">
            <a:noFill/>
            <a:round/>
            <a:headEnd/>
            <a:tailEnd/>
          </a:ln>
        </p:spPr>
        <p:txBody>
          <a:bodyPr/>
          <a:lstStyle/>
          <a:p>
            <a:endParaRPr lang="fr-FR"/>
          </a:p>
        </p:txBody>
      </p:sp>
      <p:sp>
        <p:nvSpPr>
          <p:cNvPr id="151" name="Freeform 152"/>
          <p:cNvSpPr>
            <a:spLocks/>
          </p:cNvSpPr>
          <p:nvPr/>
        </p:nvSpPr>
        <p:spPr bwMode="auto">
          <a:xfrm>
            <a:off x="1973450" y="1550744"/>
            <a:ext cx="156539" cy="69476"/>
          </a:xfrm>
          <a:custGeom>
            <a:avLst/>
            <a:gdLst/>
            <a:ahLst/>
            <a:cxnLst>
              <a:cxn ang="0">
                <a:pos x="167" y="58"/>
              </a:cxn>
              <a:cxn ang="0">
                <a:pos x="86" y="89"/>
              </a:cxn>
              <a:cxn ang="0">
                <a:pos x="84" y="88"/>
              </a:cxn>
              <a:cxn ang="0">
                <a:pos x="78" y="83"/>
              </a:cxn>
              <a:cxn ang="0">
                <a:pos x="69" y="76"/>
              </a:cxn>
              <a:cxn ang="0">
                <a:pos x="57" y="67"/>
              </a:cxn>
              <a:cxn ang="0">
                <a:pos x="45" y="55"/>
              </a:cxn>
              <a:cxn ang="0">
                <a:pos x="30" y="40"/>
              </a:cxn>
              <a:cxn ang="0">
                <a:pos x="15" y="21"/>
              </a:cxn>
              <a:cxn ang="0">
                <a:pos x="0" y="0"/>
              </a:cxn>
              <a:cxn ang="0">
                <a:pos x="147" y="15"/>
              </a:cxn>
              <a:cxn ang="0">
                <a:pos x="167" y="58"/>
              </a:cxn>
            </a:cxnLst>
            <a:rect l="0" t="0" r="r" b="b"/>
            <a:pathLst>
              <a:path w="167" h="89">
                <a:moveTo>
                  <a:pt x="167" y="58"/>
                </a:moveTo>
                <a:lnTo>
                  <a:pt x="86" y="89"/>
                </a:lnTo>
                <a:lnTo>
                  <a:pt x="84" y="88"/>
                </a:lnTo>
                <a:lnTo>
                  <a:pt x="78" y="83"/>
                </a:lnTo>
                <a:lnTo>
                  <a:pt x="69" y="76"/>
                </a:lnTo>
                <a:lnTo>
                  <a:pt x="57" y="67"/>
                </a:lnTo>
                <a:lnTo>
                  <a:pt x="45" y="55"/>
                </a:lnTo>
                <a:lnTo>
                  <a:pt x="30" y="40"/>
                </a:lnTo>
                <a:lnTo>
                  <a:pt x="15" y="21"/>
                </a:lnTo>
                <a:lnTo>
                  <a:pt x="0" y="0"/>
                </a:lnTo>
                <a:lnTo>
                  <a:pt x="147" y="15"/>
                </a:lnTo>
                <a:lnTo>
                  <a:pt x="167" y="58"/>
                </a:lnTo>
                <a:close/>
              </a:path>
            </a:pathLst>
          </a:custGeom>
          <a:solidFill>
            <a:srgbClr val="21BA00"/>
          </a:solidFill>
          <a:ln w="9525">
            <a:noFill/>
            <a:round/>
            <a:headEnd/>
            <a:tailEnd/>
          </a:ln>
        </p:spPr>
        <p:txBody>
          <a:bodyPr/>
          <a:lstStyle/>
          <a:p>
            <a:endParaRPr lang="fr-FR"/>
          </a:p>
        </p:txBody>
      </p:sp>
      <p:sp>
        <p:nvSpPr>
          <p:cNvPr id="152" name="Freeform 153"/>
          <p:cNvSpPr>
            <a:spLocks/>
          </p:cNvSpPr>
          <p:nvPr/>
        </p:nvSpPr>
        <p:spPr bwMode="auto">
          <a:xfrm>
            <a:off x="1946317" y="1464813"/>
            <a:ext cx="137754" cy="73133"/>
          </a:xfrm>
          <a:custGeom>
            <a:avLst/>
            <a:gdLst/>
            <a:ahLst/>
            <a:cxnLst>
              <a:cxn ang="0">
                <a:pos x="145" y="93"/>
              </a:cxn>
              <a:cxn ang="0">
                <a:pos x="82" y="13"/>
              </a:cxn>
              <a:cxn ang="0">
                <a:pos x="1" y="0"/>
              </a:cxn>
              <a:cxn ang="0">
                <a:pos x="0" y="7"/>
              </a:cxn>
              <a:cxn ang="0">
                <a:pos x="0" y="24"/>
              </a:cxn>
              <a:cxn ang="0">
                <a:pos x="5" y="48"/>
              </a:cxn>
              <a:cxn ang="0">
                <a:pos x="18" y="77"/>
              </a:cxn>
              <a:cxn ang="0">
                <a:pos x="145" y="93"/>
              </a:cxn>
            </a:cxnLst>
            <a:rect l="0" t="0" r="r" b="b"/>
            <a:pathLst>
              <a:path w="145" h="93">
                <a:moveTo>
                  <a:pt x="145" y="93"/>
                </a:moveTo>
                <a:lnTo>
                  <a:pt x="82" y="13"/>
                </a:lnTo>
                <a:lnTo>
                  <a:pt x="1" y="0"/>
                </a:lnTo>
                <a:lnTo>
                  <a:pt x="0" y="7"/>
                </a:lnTo>
                <a:lnTo>
                  <a:pt x="0" y="24"/>
                </a:lnTo>
                <a:lnTo>
                  <a:pt x="5" y="48"/>
                </a:lnTo>
                <a:lnTo>
                  <a:pt x="18" y="77"/>
                </a:lnTo>
                <a:lnTo>
                  <a:pt x="145" y="93"/>
                </a:lnTo>
                <a:close/>
              </a:path>
            </a:pathLst>
          </a:custGeom>
          <a:solidFill>
            <a:srgbClr val="21BA00"/>
          </a:solidFill>
          <a:ln w="9525">
            <a:noFill/>
            <a:round/>
            <a:headEnd/>
            <a:tailEnd/>
          </a:ln>
        </p:spPr>
        <p:txBody>
          <a:bodyPr/>
          <a:lstStyle/>
          <a:p>
            <a:endParaRPr lang="fr-FR"/>
          </a:p>
        </p:txBody>
      </p:sp>
      <p:sp>
        <p:nvSpPr>
          <p:cNvPr id="153" name="Freeform 154"/>
          <p:cNvSpPr>
            <a:spLocks/>
          </p:cNvSpPr>
          <p:nvPr/>
        </p:nvSpPr>
        <p:spPr bwMode="auto">
          <a:xfrm>
            <a:off x="1933794" y="1367912"/>
            <a:ext cx="64703" cy="74961"/>
          </a:xfrm>
          <a:custGeom>
            <a:avLst/>
            <a:gdLst/>
            <a:ahLst/>
            <a:cxnLst>
              <a:cxn ang="0">
                <a:pos x="70" y="95"/>
              </a:cxn>
              <a:cxn ang="0">
                <a:pos x="10" y="0"/>
              </a:cxn>
              <a:cxn ang="0">
                <a:pos x="7" y="8"/>
              </a:cxn>
              <a:cxn ang="0">
                <a:pos x="3" y="26"/>
              </a:cxn>
              <a:cxn ang="0">
                <a:pos x="0" y="53"/>
              </a:cxn>
              <a:cxn ang="0">
                <a:pos x="3" y="79"/>
              </a:cxn>
              <a:cxn ang="0">
                <a:pos x="4" y="80"/>
              </a:cxn>
              <a:cxn ang="0">
                <a:pos x="6" y="82"/>
              </a:cxn>
              <a:cxn ang="0">
                <a:pos x="11" y="85"/>
              </a:cxn>
              <a:cxn ang="0">
                <a:pos x="18" y="88"/>
              </a:cxn>
              <a:cxn ang="0">
                <a:pos x="26" y="92"/>
              </a:cxn>
              <a:cxn ang="0">
                <a:pos x="37" y="94"/>
              </a:cxn>
              <a:cxn ang="0">
                <a:pos x="52" y="95"/>
              </a:cxn>
              <a:cxn ang="0">
                <a:pos x="70" y="95"/>
              </a:cxn>
            </a:cxnLst>
            <a:rect l="0" t="0" r="r" b="b"/>
            <a:pathLst>
              <a:path w="70" h="95">
                <a:moveTo>
                  <a:pt x="70" y="95"/>
                </a:moveTo>
                <a:lnTo>
                  <a:pt x="10" y="0"/>
                </a:lnTo>
                <a:lnTo>
                  <a:pt x="7" y="8"/>
                </a:lnTo>
                <a:lnTo>
                  <a:pt x="3" y="26"/>
                </a:lnTo>
                <a:lnTo>
                  <a:pt x="0" y="53"/>
                </a:lnTo>
                <a:lnTo>
                  <a:pt x="3" y="79"/>
                </a:lnTo>
                <a:lnTo>
                  <a:pt x="4" y="80"/>
                </a:lnTo>
                <a:lnTo>
                  <a:pt x="6" y="82"/>
                </a:lnTo>
                <a:lnTo>
                  <a:pt x="11" y="85"/>
                </a:lnTo>
                <a:lnTo>
                  <a:pt x="18" y="88"/>
                </a:lnTo>
                <a:lnTo>
                  <a:pt x="26" y="92"/>
                </a:lnTo>
                <a:lnTo>
                  <a:pt x="37" y="94"/>
                </a:lnTo>
                <a:lnTo>
                  <a:pt x="52" y="95"/>
                </a:lnTo>
                <a:lnTo>
                  <a:pt x="70" y="95"/>
                </a:lnTo>
                <a:close/>
              </a:path>
            </a:pathLst>
          </a:custGeom>
          <a:solidFill>
            <a:srgbClr val="21BA00"/>
          </a:solidFill>
          <a:ln w="9525">
            <a:noFill/>
            <a:round/>
            <a:headEnd/>
            <a:tailEnd/>
          </a:ln>
        </p:spPr>
        <p:txBody>
          <a:bodyPr/>
          <a:lstStyle/>
          <a:p>
            <a:endParaRPr lang="fr-FR"/>
          </a:p>
        </p:txBody>
      </p:sp>
      <p:sp>
        <p:nvSpPr>
          <p:cNvPr id="154" name="Freeform 155"/>
          <p:cNvSpPr>
            <a:spLocks/>
          </p:cNvSpPr>
          <p:nvPr/>
        </p:nvSpPr>
        <p:spPr bwMode="auto">
          <a:xfrm>
            <a:off x="1942143" y="1325860"/>
            <a:ext cx="106447" cy="122498"/>
          </a:xfrm>
          <a:custGeom>
            <a:avLst/>
            <a:gdLst/>
            <a:ahLst/>
            <a:cxnLst>
              <a:cxn ang="0">
                <a:pos x="104" y="156"/>
              </a:cxn>
              <a:cxn ang="0">
                <a:pos x="0" y="0"/>
              </a:cxn>
              <a:cxn ang="0">
                <a:pos x="3" y="1"/>
              </a:cxn>
              <a:cxn ang="0">
                <a:pos x="13" y="4"/>
              </a:cxn>
              <a:cxn ang="0">
                <a:pos x="28" y="10"/>
              </a:cxn>
              <a:cxn ang="0">
                <a:pos x="47" y="17"/>
              </a:cxn>
              <a:cxn ang="0">
                <a:pos x="66" y="25"/>
              </a:cxn>
              <a:cxn ang="0">
                <a:pos x="84" y="34"/>
              </a:cxn>
              <a:cxn ang="0">
                <a:pos x="100" y="45"/>
              </a:cxn>
              <a:cxn ang="0">
                <a:pos x="111" y="55"/>
              </a:cxn>
              <a:cxn ang="0">
                <a:pos x="111" y="63"/>
              </a:cxn>
              <a:cxn ang="0">
                <a:pos x="110" y="84"/>
              </a:cxn>
              <a:cxn ang="0">
                <a:pos x="108" y="116"/>
              </a:cxn>
              <a:cxn ang="0">
                <a:pos x="104" y="156"/>
              </a:cxn>
            </a:cxnLst>
            <a:rect l="0" t="0" r="r" b="b"/>
            <a:pathLst>
              <a:path w="111" h="156">
                <a:moveTo>
                  <a:pt x="104" y="156"/>
                </a:moveTo>
                <a:lnTo>
                  <a:pt x="0" y="0"/>
                </a:lnTo>
                <a:lnTo>
                  <a:pt x="3" y="1"/>
                </a:lnTo>
                <a:lnTo>
                  <a:pt x="13" y="4"/>
                </a:lnTo>
                <a:lnTo>
                  <a:pt x="28" y="10"/>
                </a:lnTo>
                <a:lnTo>
                  <a:pt x="47" y="17"/>
                </a:lnTo>
                <a:lnTo>
                  <a:pt x="66" y="25"/>
                </a:lnTo>
                <a:lnTo>
                  <a:pt x="84" y="34"/>
                </a:lnTo>
                <a:lnTo>
                  <a:pt x="100" y="45"/>
                </a:lnTo>
                <a:lnTo>
                  <a:pt x="111" y="55"/>
                </a:lnTo>
                <a:lnTo>
                  <a:pt x="111" y="63"/>
                </a:lnTo>
                <a:lnTo>
                  <a:pt x="110" y="84"/>
                </a:lnTo>
                <a:lnTo>
                  <a:pt x="108" y="116"/>
                </a:lnTo>
                <a:lnTo>
                  <a:pt x="104" y="156"/>
                </a:lnTo>
                <a:close/>
              </a:path>
            </a:pathLst>
          </a:custGeom>
          <a:solidFill>
            <a:srgbClr val="21BA00"/>
          </a:solidFill>
          <a:ln w="9525">
            <a:noFill/>
            <a:round/>
            <a:headEnd/>
            <a:tailEnd/>
          </a:ln>
        </p:spPr>
        <p:txBody>
          <a:bodyPr/>
          <a:lstStyle/>
          <a:p>
            <a:endParaRPr lang="fr-FR"/>
          </a:p>
        </p:txBody>
      </p:sp>
      <p:sp>
        <p:nvSpPr>
          <p:cNvPr id="155" name="Freeform 156"/>
          <p:cNvSpPr>
            <a:spLocks/>
          </p:cNvSpPr>
          <p:nvPr/>
        </p:nvSpPr>
        <p:spPr bwMode="auto">
          <a:xfrm>
            <a:off x="2063200" y="1386195"/>
            <a:ext cx="73052" cy="144438"/>
          </a:xfrm>
          <a:custGeom>
            <a:avLst/>
            <a:gdLst/>
            <a:ahLst/>
            <a:cxnLst>
              <a:cxn ang="0">
                <a:pos x="0" y="119"/>
              </a:cxn>
              <a:cxn ang="0">
                <a:pos x="16" y="0"/>
              </a:cxn>
              <a:cxn ang="0">
                <a:pos x="17" y="1"/>
              </a:cxn>
              <a:cxn ang="0">
                <a:pos x="21" y="3"/>
              </a:cxn>
              <a:cxn ang="0">
                <a:pos x="28" y="9"/>
              </a:cxn>
              <a:cxn ang="0">
                <a:pos x="36" y="16"/>
              </a:cxn>
              <a:cxn ang="0">
                <a:pos x="46" y="25"/>
              </a:cxn>
              <a:cxn ang="0">
                <a:pos x="56" y="37"/>
              </a:cxn>
              <a:cxn ang="0">
                <a:pos x="65" y="51"/>
              </a:cxn>
              <a:cxn ang="0">
                <a:pos x="76" y="67"/>
              </a:cxn>
              <a:cxn ang="0">
                <a:pos x="47" y="182"/>
              </a:cxn>
              <a:cxn ang="0">
                <a:pos x="0" y="119"/>
              </a:cxn>
            </a:cxnLst>
            <a:rect l="0" t="0" r="r" b="b"/>
            <a:pathLst>
              <a:path w="76" h="182">
                <a:moveTo>
                  <a:pt x="0" y="119"/>
                </a:moveTo>
                <a:lnTo>
                  <a:pt x="16" y="0"/>
                </a:lnTo>
                <a:lnTo>
                  <a:pt x="17" y="1"/>
                </a:lnTo>
                <a:lnTo>
                  <a:pt x="21" y="3"/>
                </a:lnTo>
                <a:lnTo>
                  <a:pt x="28" y="9"/>
                </a:lnTo>
                <a:lnTo>
                  <a:pt x="36" y="16"/>
                </a:lnTo>
                <a:lnTo>
                  <a:pt x="46" y="25"/>
                </a:lnTo>
                <a:lnTo>
                  <a:pt x="56" y="37"/>
                </a:lnTo>
                <a:lnTo>
                  <a:pt x="65" y="51"/>
                </a:lnTo>
                <a:lnTo>
                  <a:pt x="76" y="67"/>
                </a:lnTo>
                <a:lnTo>
                  <a:pt x="47" y="182"/>
                </a:lnTo>
                <a:lnTo>
                  <a:pt x="0" y="119"/>
                </a:lnTo>
                <a:close/>
              </a:path>
            </a:pathLst>
          </a:custGeom>
          <a:solidFill>
            <a:srgbClr val="21BA00"/>
          </a:solidFill>
          <a:ln w="9525">
            <a:noFill/>
            <a:round/>
            <a:headEnd/>
            <a:tailEnd/>
          </a:ln>
        </p:spPr>
        <p:txBody>
          <a:bodyPr/>
          <a:lstStyle/>
          <a:p>
            <a:endParaRPr lang="fr-FR"/>
          </a:p>
        </p:txBody>
      </p:sp>
      <p:sp>
        <p:nvSpPr>
          <p:cNvPr id="156" name="Freeform 157"/>
          <p:cNvSpPr>
            <a:spLocks/>
          </p:cNvSpPr>
          <p:nvPr/>
        </p:nvSpPr>
        <p:spPr bwMode="auto">
          <a:xfrm>
            <a:off x="2136251" y="1477611"/>
            <a:ext cx="110621" cy="162721"/>
          </a:xfrm>
          <a:custGeom>
            <a:avLst/>
            <a:gdLst/>
            <a:ahLst/>
            <a:cxnLst>
              <a:cxn ang="0">
                <a:pos x="0" y="96"/>
              </a:cxn>
              <a:cxn ang="0">
                <a:pos x="19" y="0"/>
              </a:cxn>
              <a:cxn ang="0">
                <a:pos x="23" y="5"/>
              </a:cxn>
              <a:cxn ang="0">
                <a:pos x="30" y="18"/>
              </a:cxn>
              <a:cxn ang="0">
                <a:pos x="42" y="39"/>
              </a:cxn>
              <a:cxn ang="0">
                <a:pos x="56" y="66"/>
              </a:cxn>
              <a:cxn ang="0">
                <a:pos x="72" y="97"/>
              </a:cxn>
              <a:cxn ang="0">
                <a:pos x="87" y="129"/>
              </a:cxn>
              <a:cxn ang="0">
                <a:pos x="102" y="162"/>
              </a:cxn>
              <a:cxn ang="0">
                <a:pos x="115" y="195"/>
              </a:cxn>
              <a:cxn ang="0">
                <a:pos x="115" y="205"/>
              </a:cxn>
              <a:cxn ang="0">
                <a:pos x="0" y="96"/>
              </a:cxn>
            </a:cxnLst>
            <a:rect l="0" t="0" r="r" b="b"/>
            <a:pathLst>
              <a:path w="115" h="205">
                <a:moveTo>
                  <a:pt x="0" y="96"/>
                </a:moveTo>
                <a:lnTo>
                  <a:pt x="19" y="0"/>
                </a:lnTo>
                <a:lnTo>
                  <a:pt x="23" y="5"/>
                </a:lnTo>
                <a:lnTo>
                  <a:pt x="30" y="18"/>
                </a:lnTo>
                <a:lnTo>
                  <a:pt x="42" y="39"/>
                </a:lnTo>
                <a:lnTo>
                  <a:pt x="56" y="66"/>
                </a:lnTo>
                <a:lnTo>
                  <a:pt x="72" y="97"/>
                </a:lnTo>
                <a:lnTo>
                  <a:pt x="87" y="129"/>
                </a:lnTo>
                <a:lnTo>
                  <a:pt x="102" y="162"/>
                </a:lnTo>
                <a:lnTo>
                  <a:pt x="115" y="195"/>
                </a:lnTo>
                <a:lnTo>
                  <a:pt x="115" y="205"/>
                </a:lnTo>
                <a:lnTo>
                  <a:pt x="0" y="96"/>
                </a:lnTo>
                <a:close/>
              </a:path>
            </a:pathLst>
          </a:custGeom>
          <a:solidFill>
            <a:srgbClr val="21BA00"/>
          </a:solidFill>
          <a:ln w="9525">
            <a:noFill/>
            <a:round/>
            <a:headEnd/>
            <a:tailEnd/>
          </a:ln>
        </p:spPr>
        <p:txBody>
          <a:bodyPr/>
          <a:lstStyle/>
          <a:p>
            <a:endParaRPr lang="fr-FR"/>
          </a:p>
        </p:txBody>
      </p:sp>
      <p:sp>
        <p:nvSpPr>
          <p:cNvPr id="157" name="Freeform 158"/>
          <p:cNvSpPr>
            <a:spLocks/>
          </p:cNvSpPr>
          <p:nvPr/>
        </p:nvSpPr>
        <p:spPr bwMode="auto">
          <a:xfrm>
            <a:off x="2054851" y="1283809"/>
            <a:ext cx="104359" cy="53022"/>
          </a:xfrm>
          <a:custGeom>
            <a:avLst/>
            <a:gdLst/>
            <a:ahLst/>
            <a:cxnLst>
              <a:cxn ang="0">
                <a:pos x="110" y="66"/>
              </a:cxn>
              <a:cxn ang="0">
                <a:pos x="74" y="3"/>
              </a:cxn>
              <a:cxn ang="0">
                <a:pos x="0" y="0"/>
              </a:cxn>
              <a:cxn ang="0">
                <a:pos x="2" y="2"/>
              </a:cxn>
              <a:cxn ang="0">
                <a:pos x="9" y="9"/>
              </a:cxn>
              <a:cxn ang="0">
                <a:pos x="21" y="17"/>
              </a:cxn>
              <a:cxn ang="0">
                <a:pos x="35" y="28"/>
              </a:cxn>
              <a:cxn ang="0">
                <a:pos x="51" y="40"/>
              </a:cxn>
              <a:cxn ang="0">
                <a:pos x="69" y="50"/>
              </a:cxn>
              <a:cxn ang="0">
                <a:pos x="89" y="59"/>
              </a:cxn>
              <a:cxn ang="0">
                <a:pos x="110" y="66"/>
              </a:cxn>
            </a:cxnLst>
            <a:rect l="0" t="0" r="r" b="b"/>
            <a:pathLst>
              <a:path w="110" h="66">
                <a:moveTo>
                  <a:pt x="110" y="66"/>
                </a:moveTo>
                <a:lnTo>
                  <a:pt x="74" y="3"/>
                </a:lnTo>
                <a:lnTo>
                  <a:pt x="0" y="0"/>
                </a:lnTo>
                <a:lnTo>
                  <a:pt x="2" y="2"/>
                </a:lnTo>
                <a:lnTo>
                  <a:pt x="9" y="9"/>
                </a:lnTo>
                <a:lnTo>
                  <a:pt x="21" y="17"/>
                </a:lnTo>
                <a:lnTo>
                  <a:pt x="35" y="28"/>
                </a:lnTo>
                <a:lnTo>
                  <a:pt x="51" y="40"/>
                </a:lnTo>
                <a:lnTo>
                  <a:pt x="69" y="50"/>
                </a:lnTo>
                <a:lnTo>
                  <a:pt x="89" y="59"/>
                </a:lnTo>
                <a:lnTo>
                  <a:pt x="110" y="66"/>
                </a:lnTo>
                <a:close/>
              </a:path>
            </a:pathLst>
          </a:custGeom>
          <a:solidFill>
            <a:srgbClr val="21BA00"/>
          </a:solidFill>
          <a:ln w="9525">
            <a:noFill/>
            <a:round/>
            <a:headEnd/>
            <a:tailEnd/>
          </a:ln>
        </p:spPr>
        <p:txBody>
          <a:bodyPr/>
          <a:lstStyle/>
          <a:p>
            <a:endParaRPr lang="fr-FR"/>
          </a:p>
        </p:txBody>
      </p:sp>
      <p:sp>
        <p:nvSpPr>
          <p:cNvPr id="158" name="Freeform 159"/>
          <p:cNvSpPr>
            <a:spLocks/>
          </p:cNvSpPr>
          <p:nvPr/>
        </p:nvSpPr>
        <p:spPr bwMode="auto">
          <a:xfrm>
            <a:off x="2002671" y="1212504"/>
            <a:ext cx="106447" cy="54850"/>
          </a:xfrm>
          <a:custGeom>
            <a:avLst/>
            <a:gdLst/>
            <a:ahLst/>
            <a:cxnLst>
              <a:cxn ang="0">
                <a:pos x="109" y="70"/>
              </a:cxn>
              <a:cxn ang="0">
                <a:pos x="68" y="3"/>
              </a:cxn>
              <a:cxn ang="0">
                <a:pos x="0" y="0"/>
              </a:cxn>
              <a:cxn ang="0">
                <a:pos x="0" y="8"/>
              </a:cxn>
              <a:cxn ang="0">
                <a:pos x="2" y="27"/>
              </a:cxn>
              <a:cxn ang="0">
                <a:pos x="9" y="52"/>
              </a:cxn>
              <a:cxn ang="0">
                <a:pos x="25" y="70"/>
              </a:cxn>
              <a:cxn ang="0">
                <a:pos x="109" y="70"/>
              </a:cxn>
            </a:cxnLst>
            <a:rect l="0" t="0" r="r" b="b"/>
            <a:pathLst>
              <a:path w="109" h="70">
                <a:moveTo>
                  <a:pt x="109" y="70"/>
                </a:moveTo>
                <a:lnTo>
                  <a:pt x="68" y="3"/>
                </a:lnTo>
                <a:lnTo>
                  <a:pt x="0" y="0"/>
                </a:lnTo>
                <a:lnTo>
                  <a:pt x="0" y="8"/>
                </a:lnTo>
                <a:lnTo>
                  <a:pt x="2" y="27"/>
                </a:lnTo>
                <a:lnTo>
                  <a:pt x="9" y="52"/>
                </a:lnTo>
                <a:lnTo>
                  <a:pt x="25" y="70"/>
                </a:lnTo>
                <a:lnTo>
                  <a:pt x="109" y="70"/>
                </a:lnTo>
                <a:close/>
              </a:path>
            </a:pathLst>
          </a:custGeom>
          <a:solidFill>
            <a:srgbClr val="21BA00"/>
          </a:solidFill>
          <a:ln w="9525">
            <a:noFill/>
            <a:round/>
            <a:headEnd/>
            <a:tailEnd/>
          </a:ln>
        </p:spPr>
        <p:txBody>
          <a:bodyPr/>
          <a:lstStyle/>
          <a:p>
            <a:endParaRPr lang="fr-FR"/>
          </a:p>
        </p:txBody>
      </p:sp>
      <p:sp>
        <p:nvSpPr>
          <p:cNvPr id="159" name="Freeform 160"/>
          <p:cNvSpPr>
            <a:spLocks/>
          </p:cNvSpPr>
          <p:nvPr/>
        </p:nvSpPr>
        <p:spPr bwMode="auto">
          <a:xfrm>
            <a:off x="2006845" y="1157654"/>
            <a:ext cx="45918" cy="40223"/>
          </a:xfrm>
          <a:custGeom>
            <a:avLst/>
            <a:gdLst/>
            <a:ahLst/>
            <a:cxnLst>
              <a:cxn ang="0">
                <a:pos x="49" y="52"/>
              </a:cxn>
              <a:cxn ang="0">
                <a:pos x="0" y="0"/>
              </a:cxn>
              <a:cxn ang="0">
                <a:pos x="0" y="6"/>
              </a:cxn>
              <a:cxn ang="0">
                <a:pos x="0" y="20"/>
              </a:cxn>
              <a:cxn ang="0">
                <a:pos x="0" y="36"/>
              </a:cxn>
              <a:cxn ang="0">
                <a:pos x="0" y="49"/>
              </a:cxn>
              <a:cxn ang="0">
                <a:pos x="49" y="52"/>
              </a:cxn>
            </a:cxnLst>
            <a:rect l="0" t="0" r="r" b="b"/>
            <a:pathLst>
              <a:path w="49" h="52">
                <a:moveTo>
                  <a:pt x="49" y="52"/>
                </a:moveTo>
                <a:lnTo>
                  <a:pt x="0" y="0"/>
                </a:lnTo>
                <a:lnTo>
                  <a:pt x="0" y="6"/>
                </a:lnTo>
                <a:lnTo>
                  <a:pt x="0" y="20"/>
                </a:lnTo>
                <a:lnTo>
                  <a:pt x="0" y="36"/>
                </a:lnTo>
                <a:lnTo>
                  <a:pt x="0" y="49"/>
                </a:lnTo>
                <a:lnTo>
                  <a:pt x="49" y="52"/>
                </a:lnTo>
                <a:close/>
              </a:path>
            </a:pathLst>
          </a:custGeom>
          <a:solidFill>
            <a:srgbClr val="21BA00"/>
          </a:solidFill>
          <a:ln w="9525">
            <a:noFill/>
            <a:round/>
            <a:headEnd/>
            <a:tailEnd/>
          </a:ln>
        </p:spPr>
        <p:txBody>
          <a:bodyPr/>
          <a:lstStyle/>
          <a:p>
            <a:endParaRPr lang="fr-FR"/>
          </a:p>
        </p:txBody>
      </p:sp>
      <p:sp>
        <p:nvSpPr>
          <p:cNvPr id="160" name="Freeform 161"/>
          <p:cNvSpPr>
            <a:spLocks/>
          </p:cNvSpPr>
          <p:nvPr/>
        </p:nvSpPr>
        <p:spPr bwMode="auto">
          <a:xfrm>
            <a:off x="2040240" y="1152169"/>
            <a:ext cx="64703" cy="58507"/>
          </a:xfrm>
          <a:custGeom>
            <a:avLst/>
            <a:gdLst/>
            <a:ahLst/>
            <a:cxnLst>
              <a:cxn ang="0">
                <a:pos x="0" y="1"/>
              </a:cxn>
              <a:cxn ang="0">
                <a:pos x="1" y="1"/>
              </a:cxn>
              <a:cxn ang="0">
                <a:pos x="6" y="0"/>
              </a:cxn>
              <a:cxn ang="0">
                <a:pos x="12" y="0"/>
              </a:cxn>
              <a:cxn ang="0">
                <a:pos x="20" y="1"/>
              </a:cxn>
              <a:cxn ang="0">
                <a:pos x="30" y="4"/>
              </a:cxn>
              <a:cxn ang="0">
                <a:pos x="42" y="9"/>
              </a:cxn>
              <a:cxn ang="0">
                <a:pos x="54" y="17"/>
              </a:cxn>
              <a:cxn ang="0">
                <a:pos x="67" y="30"/>
              </a:cxn>
              <a:cxn ang="0">
                <a:pos x="64" y="72"/>
              </a:cxn>
              <a:cxn ang="0">
                <a:pos x="61" y="70"/>
              </a:cxn>
              <a:cxn ang="0">
                <a:pos x="56" y="63"/>
              </a:cxn>
              <a:cxn ang="0">
                <a:pos x="47" y="54"/>
              </a:cxn>
              <a:cxn ang="0">
                <a:pos x="37" y="41"/>
              </a:cxn>
              <a:cxn ang="0">
                <a:pos x="27" y="30"/>
              </a:cxn>
              <a:cxn ang="0">
                <a:pos x="16" y="18"/>
              </a:cxn>
              <a:cxn ang="0">
                <a:pos x="7" y="8"/>
              </a:cxn>
              <a:cxn ang="0">
                <a:pos x="0" y="1"/>
              </a:cxn>
            </a:cxnLst>
            <a:rect l="0" t="0" r="r" b="b"/>
            <a:pathLst>
              <a:path w="67" h="72">
                <a:moveTo>
                  <a:pt x="0" y="1"/>
                </a:moveTo>
                <a:lnTo>
                  <a:pt x="1" y="1"/>
                </a:lnTo>
                <a:lnTo>
                  <a:pt x="6" y="0"/>
                </a:lnTo>
                <a:lnTo>
                  <a:pt x="12" y="0"/>
                </a:lnTo>
                <a:lnTo>
                  <a:pt x="20" y="1"/>
                </a:lnTo>
                <a:lnTo>
                  <a:pt x="30" y="4"/>
                </a:lnTo>
                <a:lnTo>
                  <a:pt x="42" y="9"/>
                </a:lnTo>
                <a:lnTo>
                  <a:pt x="54" y="17"/>
                </a:lnTo>
                <a:lnTo>
                  <a:pt x="67" y="30"/>
                </a:lnTo>
                <a:lnTo>
                  <a:pt x="64" y="72"/>
                </a:lnTo>
                <a:lnTo>
                  <a:pt x="61" y="70"/>
                </a:lnTo>
                <a:lnTo>
                  <a:pt x="56" y="63"/>
                </a:lnTo>
                <a:lnTo>
                  <a:pt x="47" y="54"/>
                </a:lnTo>
                <a:lnTo>
                  <a:pt x="37" y="41"/>
                </a:lnTo>
                <a:lnTo>
                  <a:pt x="27" y="30"/>
                </a:lnTo>
                <a:lnTo>
                  <a:pt x="16" y="18"/>
                </a:lnTo>
                <a:lnTo>
                  <a:pt x="7" y="8"/>
                </a:lnTo>
                <a:lnTo>
                  <a:pt x="0" y="1"/>
                </a:lnTo>
                <a:close/>
              </a:path>
            </a:pathLst>
          </a:custGeom>
          <a:solidFill>
            <a:srgbClr val="21BA00"/>
          </a:solidFill>
          <a:ln w="9525">
            <a:noFill/>
            <a:round/>
            <a:headEnd/>
            <a:tailEnd/>
          </a:ln>
        </p:spPr>
        <p:txBody>
          <a:bodyPr/>
          <a:lstStyle/>
          <a:p>
            <a:endParaRPr lang="fr-FR"/>
          </a:p>
        </p:txBody>
      </p:sp>
      <p:sp>
        <p:nvSpPr>
          <p:cNvPr id="161" name="Freeform 162"/>
          <p:cNvSpPr>
            <a:spLocks/>
          </p:cNvSpPr>
          <p:nvPr/>
        </p:nvSpPr>
        <p:spPr bwMode="auto">
          <a:xfrm>
            <a:off x="2127902" y="1205190"/>
            <a:ext cx="41744" cy="113356"/>
          </a:xfrm>
          <a:custGeom>
            <a:avLst/>
            <a:gdLst/>
            <a:ahLst/>
            <a:cxnLst>
              <a:cxn ang="0">
                <a:pos x="0" y="0"/>
              </a:cxn>
              <a:cxn ang="0">
                <a:pos x="0" y="57"/>
              </a:cxn>
              <a:cxn ang="0">
                <a:pos x="45" y="143"/>
              </a:cxn>
              <a:cxn ang="0">
                <a:pos x="45" y="140"/>
              </a:cxn>
              <a:cxn ang="0">
                <a:pos x="44" y="130"/>
              </a:cxn>
              <a:cxn ang="0">
                <a:pos x="41" y="115"/>
              </a:cxn>
              <a:cxn ang="0">
                <a:pos x="37" y="95"/>
              </a:cxn>
              <a:cxn ang="0">
                <a:pos x="31" y="73"/>
              </a:cxn>
              <a:cxn ang="0">
                <a:pos x="23" y="49"/>
              </a:cxn>
              <a:cxn ang="0">
                <a:pos x="13" y="24"/>
              </a:cxn>
              <a:cxn ang="0">
                <a:pos x="0" y="0"/>
              </a:cxn>
            </a:cxnLst>
            <a:rect l="0" t="0" r="r" b="b"/>
            <a:pathLst>
              <a:path w="45" h="143">
                <a:moveTo>
                  <a:pt x="0" y="0"/>
                </a:moveTo>
                <a:lnTo>
                  <a:pt x="0" y="57"/>
                </a:lnTo>
                <a:lnTo>
                  <a:pt x="45" y="143"/>
                </a:lnTo>
                <a:lnTo>
                  <a:pt x="45" y="140"/>
                </a:lnTo>
                <a:lnTo>
                  <a:pt x="44" y="130"/>
                </a:lnTo>
                <a:lnTo>
                  <a:pt x="41" y="115"/>
                </a:lnTo>
                <a:lnTo>
                  <a:pt x="37" y="95"/>
                </a:lnTo>
                <a:lnTo>
                  <a:pt x="31" y="73"/>
                </a:lnTo>
                <a:lnTo>
                  <a:pt x="23" y="49"/>
                </a:lnTo>
                <a:lnTo>
                  <a:pt x="13" y="24"/>
                </a:lnTo>
                <a:lnTo>
                  <a:pt x="0" y="0"/>
                </a:lnTo>
                <a:close/>
              </a:path>
            </a:pathLst>
          </a:custGeom>
          <a:solidFill>
            <a:srgbClr val="21BA00"/>
          </a:solidFill>
          <a:ln w="9525">
            <a:noFill/>
            <a:round/>
            <a:headEnd/>
            <a:tailEnd/>
          </a:ln>
        </p:spPr>
        <p:txBody>
          <a:bodyPr/>
          <a:lstStyle/>
          <a:p>
            <a:endParaRPr lang="fr-FR"/>
          </a:p>
        </p:txBody>
      </p:sp>
      <p:sp>
        <p:nvSpPr>
          <p:cNvPr id="162" name="Freeform 163"/>
          <p:cNvSpPr>
            <a:spLocks/>
          </p:cNvSpPr>
          <p:nvPr/>
        </p:nvSpPr>
        <p:spPr bwMode="auto">
          <a:xfrm>
            <a:off x="2217651" y="1426418"/>
            <a:ext cx="77226" cy="155408"/>
          </a:xfrm>
          <a:custGeom>
            <a:avLst/>
            <a:gdLst/>
            <a:ahLst/>
            <a:cxnLst>
              <a:cxn ang="0">
                <a:pos x="82" y="198"/>
              </a:cxn>
              <a:cxn ang="0">
                <a:pos x="72" y="74"/>
              </a:cxn>
              <a:cxn ang="0">
                <a:pos x="5" y="0"/>
              </a:cxn>
              <a:cxn ang="0">
                <a:pos x="4" y="11"/>
              </a:cxn>
              <a:cxn ang="0">
                <a:pos x="2" y="35"/>
              </a:cxn>
              <a:cxn ang="0">
                <a:pos x="0" y="65"/>
              </a:cxn>
              <a:cxn ang="0">
                <a:pos x="2" y="89"/>
              </a:cxn>
              <a:cxn ang="0">
                <a:pos x="82" y="198"/>
              </a:cxn>
            </a:cxnLst>
            <a:rect l="0" t="0" r="r" b="b"/>
            <a:pathLst>
              <a:path w="82" h="198">
                <a:moveTo>
                  <a:pt x="82" y="198"/>
                </a:moveTo>
                <a:lnTo>
                  <a:pt x="72" y="74"/>
                </a:lnTo>
                <a:lnTo>
                  <a:pt x="5" y="0"/>
                </a:lnTo>
                <a:lnTo>
                  <a:pt x="4" y="11"/>
                </a:lnTo>
                <a:lnTo>
                  <a:pt x="2" y="35"/>
                </a:lnTo>
                <a:lnTo>
                  <a:pt x="0" y="65"/>
                </a:lnTo>
                <a:lnTo>
                  <a:pt x="2" y="89"/>
                </a:lnTo>
                <a:lnTo>
                  <a:pt x="82" y="198"/>
                </a:lnTo>
                <a:close/>
              </a:path>
            </a:pathLst>
          </a:custGeom>
          <a:solidFill>
            <a:srgbClr val="21BA00"/>
          </a:solidFill>
          <a:ln w="9525">
            <a:noFill/>
            <a:round/>
            <a:headEnd/>
            <a:tailEnd/>
          </a:ln>
        </p:spPr>
        <p:txBody>
          <a:bodyPr/>
          <a:lstStyle/>
          <a:p>
            <a:endParaRPr lang="fr-FR"/>
          </a:p>
        </p:txBody>
      </p:sp>
      <p:sp>
        <p:nvSpPr>
          <p:cNvPr id="163" name="Freeform 164"/>
          <p:cNvSpPr>
            <a:spLocks/>
          </p:cNvSpPr>
          <p:nvPr/>
        </p:nvSpPr>
        <p:spPr bwMode="auto">
          <a:xfrm>
            <a:off x="2234349" y="1342315"/>
            <a:ext cx="66790" cy="100558"/>
          </a:xfrm>
          <a:custGeom>
            <a:avLst/>
            <a:gdLst/>
            <a:ahLst/>
            <a:cxnLst>
              <a:cxn ang="0">
                <a:pos x="67" y="128"/>
              </a:cxn>
              <a:cxn ang="0">
                <a:pos x="69" y="77"/>
              </a:cxn>
              <a:cxn ang="0">
                <a:pos x="23" y="0"/>
              </a:cxn>
              <a:cxn ang="0">
                <a:pos x="20" y="4"/>
              </a:cxn>
              <a:cxn ang="0">
                <a:pos x="11" y="16"/>
              </a:cxn>
              <a:cxn ang="0">
                <a:pos x="2" y="39"/>
              </a:cxn>
              <a:cxn ang="0">
                <a:pos x="0" y="74"/>
              </a:cxn>
              <a:cxn ang="0">
                <a:pos x="67" y="128"/>
              </a:cxn>
            </a:cxnLst>
            <a:rect l="0" t="0" r="r" b="b"/>
            <a:pathLst>
              <a:path w="69" h="128">
                <a:moveTo>
                  <a:pt x="67" y="128"/>
                </a:moveTo>
                <a:lnTo>
                  <a:pt x="69" y="77"/>
                </a:lnTo>
                <a:lnTo>
                  <a:pt x="23" y="0"/>
                </a:lnTo>
                <a:lnTo>
                  <a:pt x="20" y="4"/>
                </a:lnTo>
                <a:lnTo>
                  <a:pt x="11" y="16"/>
                </a:lnTo>
                <a:lnTo>
                  <a:pt x="2" y="39"/>
                </a:lnTo>
                <a:lnTo>
                  <a:pt x="0" y="74"/>
                </a:lnTo>
                <a:lnTo>
                  <a:pt x="67" y="128"/>
                </a:lnTo>
                <a:close/>
              </a:path>
            </a:pathLst>
          </a:custGeom>
          <a:solidFill>
            <a:srgbClr val="21BA00"/>
          </a:solidFill>
          <a:ln w="9525">
            <a:noFill/>
            <a:round/>
            <a:headEnd/>
            <a:tailEnd/>
          </a:ln>
        </p:spPr>
        <p:txBody>
          <a:bodyPr/>
          <a:lstStyle/>
          <a:p>
            <a:endParaRPr lang="fr-FR"/>
          </a:p>
        </p:txBody>
      </p:sp>
      <p:sp>
        <p:nvSpPr>
          <p:cNvPr id="164" name="Freeform 165"/>
          <p:cNvSpPr>
            <a:spLocks/>
          </p:cNvSpPr>
          <p:nvPr/>
        </p:nvSpPr>
        <p:spPr bwMode="auto">
          <a:xfrm>
            <a:off x="2267744" y="1241757"/>
            <a:ext cx="39657" cy="107871"/>
          </a:xfrm>
          <a:custGeom>
            <a:avLst/>
            <a:gdLst/>
            <a:ahLst/>
            <a:cxnLst>
              <a:cxn ang="0">
                <a:pos x="32" y="138"/>
              </a:cxn>
              <a:cxn ang="0">
                <a:pos x="41" y="0"/>
              </a:cxn>
              <a:cxn ang="0">
                <a:pos x="40" y="2"/>
              </a:cxn>
              <a:cxn ang="0">
                <a:pos x="35" y="6"/>
              </a:cxn>
              <a:cxn ang="0">
                <a:pos x="29" y="13"/>
              </a:cxn>
              <a:cxn ang="0">
                <a:pos x="22" y="25"/>
              </a:cxn>
              <a:cxn ang="0">
                <a:pos x="15" y="38"/>
              </a:cxn>
              <a:cxn ang="0">
                <a:pos x="8" y="57"/>
              </a:cxn>
              <a:cxn ang="0">
                <a:pos x="2" y="80"/>
              </a:cxn>
              <a:cxn ang="0">
                <a:pos x="0" y="106"/>
              </a:cxn>
              <a:cxn ang="0">
                <a:pos x="32" y="138"/>
              </a:cxn>
            </a:cxnLst>
            <a:rect l="0" t="0" r="r" b="b"/>
            <a:pathLst>
              <a:path w="41" h="138">
                <a:moveTo>
                  <a:pt x="32" y="138"/>
                </a:moveTo>
                <a:lnTo>
                  <a:pt x="41" y="0"/>
                </a:lnTo>
                <a:lnTo>
                  <a:pt x="40" y="2"/>
                </a:lnTo>
                <a:lnTo>
                  <a:pt x="35" y="6"/>
                </a:lnTo>
                <a:lnTo>
                  <a:pt x="29" y="13"/>
                </a:lnTo>
                <a:lnTo>
                  <a:pt x="22" y="25"/>
                </a:lnTo>
                <a:lnTo>
                  <a:pt x="15" y="38"/>
                </a:lnTo>
                <a:lnTo>
                  <a:pt x="8" y="57"/>
                </a:lnTo>
                <a:lnTo>
                  <a:pt x="2" y="80"/>
                </a:lnTo>
                <a:lnTo>
                  <a:pt x="0" y="106"/>
                </a:lnTo>
                <a:lnTo>
                  <a:pt x="32" y="138"/>
                </a:lnTo>
                <a:close/>
              </a:path>
            </a:pathLst>
          </a:custGeom>
          <a:solidFill>
            <a:srgbClr val="21BA00"/>
          </a:solidFill>
          <a:ln w="9525">
            <a:noFill/>
            <a:round/>
            <a:headEnd/>
            <a:tailEnd/>
          </a:ln>
        </p:spPr>
        <p:txBody>
          <a:bodyPr/>
          <a:lstStyle/>
          <a:p>
            <a:endParaRPr lang="fr-FR"/>
          </a:p>
        </p:txBody>
      </p:sp>
      <p:sp>
        <p:nvSpPr>
          <p:cNvPr id="165" name="Freeform 166"/>
          <p:cNvSpPr>
            <a:spLocks/>
          </p:cNvSpPr>
          <p:nvPr/>
        </p:nvSpPr>
        <p:spPr bwMode="auto">
          <a:xfrm>
            <a:off x="2324098" y="1245414"/>
            <a:ext cx="58441" cy="131640"/>
          </a:xfrm>
          <a:custGeom>
            <a:avLst/>
            <a:gdLst/>
            <a:ahLst/>
            <a:cxnLst>
              <a:cxn ang="0">
                <a:pos x="0" y="167"/>
              </a:cxn>
              <a:cxn ang="0">
                <a:pos x="13" y="0"/>
              </a:cxn>
              <a:cxn ang="0">
                <a:pos x="15" y="2"/>
              </a:cxn>
              <a:cxn ang="0">
                <a:pos x="20" y="8"/>
              </a:cxn>
              <a:cxn ang="0">
                <a:pos x="27" y="19"/>
              </a:cxn>
              <a:cxn ang="0">
                <a:pos x="35" y="32"/>
              </a:cxn>
              <a:cxn ang="0">
                <a:pos x="44" y="49"/>
              </a:cxn>
              <a:cxn ang="0">
                <a:pos x="52" y="67"/>
              </a:cxn>
              <a:cxn ang="0">
                <a:pos x="59" y="88"/>
              </a:cxn>
              <a:cxn ang="0">
                <a:pos x="64" y="110"/>
              </a:cxn>
              <a:cxn ang="0">
                <a:pos x="64" y="126"/>
              </a:cxn>
              <a:cxn ang="0">
                <a:pos x="0" y="167"/>
              </a:cxn>
            </a:cxnLst>
            <a:rect l="0" t="0" r="r" b="b"/>
            <a:pathLst>
              <a:path w="64" h="167">
                <a:moveTo>
                  <a:pt x="0" y="167"/>
                </a:moveTo>
                <a:lnTo>
                  <a:pt x="13" y="0"/>
                </a:lnTo>
                <a:lnTo>
                  <a:pt x="15" y="2"/>
                </a:lnTo>
                <a:lnTo>
                  <a:pt x="20" y="8"/>
                </a:lnTo>
                <a:lnTo>
                  <a:pt x="27" y="19"/>
                </a:lnTo>
                <a:lnTo>
                  <a:pt x="35" y="32"/>
                </a:lnTo>
                <a:lnTo>
                  <a:pt x="44" y="49"/>
                </a:lnTo>
                <a:lnTo>
                  <a:pt x="52" y="67"/>
                </a:lnTo>
                <a:lnTo>
                  <a:pt x="59" y="88"/>
                </a:lnTo>
                <a:lnTo>
                  <a:pt x="64" y="110"/>
                </a:lnTo>
                <a:lnTo>
                  <a:pt x="64" y="126"/>
                </a:lnTo>
                <a:lnTo>
                  <a:pt x="0" y="167"/>
                </a:lnTo>
                <a:close/>
              </a:path>
            </a:pathLst>
          </a:custGeom>
          <a:solidFill>
            <a:srgbClr val="21BA00"/>
          </a:solidFill>
          <a:ln w="9525">
            <a:noFill/>
            <a:round/>
            <a:headEnd/>
            <a:tailEnd/>
          </a:ln>
        </p:spPr>
        <p:txBody>
          <a:bodyPr/>
          <a:lstStyle/>
          <a:p>
            <a:endParaRPr lang="fr-FR"/>
          </a:p>
        </p:txBody>
      </p:sp>
      <p:sp>
        <p:nvSpPr>
          <p:cNvPr id="166" name="Freeform 167"/>
          <p:cNvSpPr>
            <a:spLocks/>
          </p:cNvSpPr>
          <p:nvPr/>
        </p:nvSpPr>
        <p:spPr bwMode="auto">
          <a:xfrm>
            <a:off x="2324098" y="1367912"/>
            <a:ext cx="73052" cy="96901"/>
          </a:xfrm>
          <a:custGeom>
            <a:avLst/>
            <a:gdLst/>
            <a:ahLst/>
            <a:cxnLst>
              <a:cxn ang="0">
                <a:pos x="0" y="38"/>
              </a:cxn>
              <a:cxn ang="0">
                <a:pos x="67" y="0"/>
              </a:cxn>
              <a:cxn ang="0">
                <a:pos x="70" y="3"/>
              </a:cxn>
              <a:cxn ang="0">
                <a:pos x="75" y="15"/>
              </a:cxn>
              <a:cxn ang="0">
                <a:pos x="80" y="32"/>
              </a:cxn>
              <a:cxn ang="0">
                <a:pos x="80" y="54"/>
              </a:cxn>
              <a:cxn ang="0">
                <a:pos x="4" y="124"/>
              </a:cxn>
              <a:cxn ang="0">
                <a:pos x="0" y="38"/>
              </a:cxn>
            </a:cxnLst>
            <a:rect l="0" t="0" r="r" b="b"/>
            <a:pathLst>
              <a:path w="80" h="124">
                <a:moveTo>
                  <a:pt x="0" y="38"/>
                </a:moveTo>
                <a:lnTo>
                  <a:pt x="67" y="0"/>
                </a:lnTo>
                <a:lnTo>
                  <a:pt x="70" y="3"/>
                </a:lnTo>
                <a:lnTo>
                  <a:pt x="75" y="15"/>
                </a:lnTo>
                <a:lnTo>
                  <a:pt x="80" y="32"/>
                </a:lnTo>
                <a:lnTo>
                  <a:pt x="80" y="54"/>
                </a:lnTo>
                <a:lnTo>
                  <a:pt x="4" y="124"/>
                </a:lnTo>
                <a:lnTo>
                  <a:pt x="0" y="38"/>
                </a:lnTo>
                <a:close/>
              </a:path>
            </a:pathLst>
          </a:custGeom>
          <a:solidFill>
            <a:srgbClr val="21BA00"/>
          </a:solidFill>
          <a:ln w="9525">
            <a:noFill/>
            <a:round/>
            <a:headEnd/>
            <a:tailEnd/>
          </a:ln>
        </p:spPr>
        <p:txBody>
          <a:bodyPr/>
          <a:lstStyle/>
          <a:p>
            <a:endParaRPr lang="fr-FR"/>
          </a:p>
        </p:txBody>
      </p:sp>
      <p:sp>
        <p:nvSpPr>
          <p:cNvPr id="167" name="Freeform 168"/>
          <p:cNvSpPr>
            <a:spLocks/>
          </p:cNvSpPr>
          <p:nvPr/>
        </p:nvSpPr>
        <p:spPr bwMode="auto">
          <a:xfrm>
            <a:off x="2324098" y="1435560"/>
            <a:ext cx="85575" cy="204773"/>
          </a:xfrm>
          <a:custGeom>
            <a:avLst/>
            <a:gdLst/>
            <a:ahLst/>
            <a:cxnLst>
              <a:cxn ang="0">
                <a:pos x="0" y="70"/>
              </a:cxn>
              <a:cxn ang="0">
                <a:pos x="0" y="263"/>
              </a:cxn>
              <a:cxn ang="0">
                <a:pos x="3" y="260"/>
              </a:cxn>
              <a:cxn ang="0">
                <a:pos x="7" y="254"/>
              </a:cxn>
              <a:cxn ang="0">
                <a:pos x="14" y="245"/>
              </a:cxn>
              <a:cxn ang="0">
                <a:pos x="23" y="233"/>
              </a:cxn>
              <a:cxn ang="0">
                <a:pos x="34" y="218"/>
              </a:cxn>
              <a:cxn ang="0">
                <a:pos x="44" y="200"/>
              </a:cxn>
              <a:cxn ang="0">
                <a:pos x="53" y="181"/>
              </a:cxn>
              <a:cxn ang="0">
                <a:pos x="61" y="160"/>
              </a:cxn>
              <a:cxn ang="0">
                <a:pos x="66" y="142"/>
              </a:cxn>
              <a:cxn ang="0">
                <a:pos x="76" y="97"/>
              </a:cxn>
              <a:cxn ang="0">
                <a:pos x="86" y="44"/>
              </a:cxn>
              <a:cxn ang="0">
                <a:pos x="90" y="0"/>
              </a:cxn>
              <a:cxn ang="0">
                <a:pos x="0" y="70"/>
              </a:cxn>
            </a:cxnLst>
            <a:rect l="0" t="0" r="r" b="b"/>
            <a:pathLst>
              <a:path w="90" h="263">
                <a:moveTo>
                  <a:pt x="0" y="70"/>
                </a:moveTo>
                <a:lnTo>
                  <a:pt x="0" y="263"/>
                </a:lnTo>
                <a:lnTo>
                  <a:pt x="3" y="260"/>
                </a:lnTo>
                <a:lnTo>
                  <a:pt x="7" y="254"/>
                </a:lnTo>
                <a:lnTo>
                  <a:pt x="14" y="245"/>
                </a:lnTo>
                <a:lnTo>
                  <a:pt x="23" y="233"/>
                </a:lnTo>
                <a:lnTo>
                  <a:pt x="34" y="218"/>
                </a:lnTo>
                <a:lnTo>
                  <a:pt x="44" y="200"/>
                </a:lnTo>
                <a:lnTo>
                  <a:pt x="53" y="181"/>
                </a:lnTo>
                <a:lnTo>
                  <a:pt x="61" y="160"/>
                </a:lnTo>
                <a:lnTo>
                  <a:pt x="66" y="142"/>
                </a:lnTo>
                <a:lnTo>
                  <a:pt x="76" y="97"/>
                </a:lnTo>
                <a:lnTo>
                  <a:pt x="86" y="44"/>
                </a:lnTo>
                <a:lnTo>
                  <a:pt x="90" y="0"/>
                </a:lnTo>
                <a:lnTo>
                  <a:pt x="0" y="70"/>
                </a:lnTo>
                <a:close/>
              </a:path>
            </a:pathLst>
          </a:custGeom>
          <a:solidFill>
            <a:srgbClr val="21BA00"/>
          </a:solidFill>
          <a:ln w="9525">
            <a:noFill/>
            <a:round/>
            <a:headEnd/>
            <a:tailEnd/>
          </a:ln>
        </p:spPr>
        <p:txBody>
          <a:bodyPr/>
          <a:lstStyle/>
          <a:p>
            <a:endParaRPr lang="fr-FR"/>
          </a:p>
        </p:txBody>
      </p:sp>
      <p:sp>
        <p:nvSpPr>
          <p:cNvPr id="168" name="Freeform 169"/>
          <p:cNvSpPr>
            <a:spLocks/>
          </p:cNvSpPr>
          <p:nvPr/>
        </p:nvSpPr>
        <p:spPr bwMode="auto">
          <a:xfrm>
            <a:off x="2468114" y="1258212"/>
            <a:ext cx="22959" cy="87760"/>
          </a:xfrm>
          <a:custGeom>
            <a:avLst/>
            <a:gdLst/>
            <a:ahLst/>
            <a:cxnLst>
              <a:cxn ang="0">
                <a:pos x="0" y="115"/>
              </a:cxn>
              <a:cxn ang="0">
                <a:pos x="0" y="25"/>
              </a:cxn>
              <a:cxn ang="0">
                <a:pos x="7" y="0"/>
              </a:cxn>
              <a:cxn ang="0">
                <a:pos x="23" y="63"/>
              </a:cxn>
              <a:cxn ang="0">
                <a:pos x="0" y="115"/>
              </a:cxn>
            </a:cxnLst>
            <a:rect l="0" t="0" r="r" b="b"/>
            <a:pathLst>
              <a:path w="23" h="115">
                <a:moveTo>
                  <a:pt x="0" y="115"/>
                </a:moveTo>
                <a:lnTo>
                  <a:pt x="0" y="25"/>
                </a:lnTo>
                <a:lnTo>
                  <a:pt x="7" y="0"/>
                </a:lnTo>
                <a:lnTo>
                  <a:pt x="23" y="63"/>
                </a:lnTo>
                <a:lnTo>
                  <a:pt x="0" y="115"/>
                </a:lnTo>
                <a:close/>
              </a:path>
            </a:pathLst>
          </a:custGeom>
          <a:solidFill>
            <a:srgbClr val="21BA00"/>
          </a:solidFill>
          <a:ln w="9525">
            <a:noFill/>
            <a:round/>
            <a:headEnd/>
            <a:tailEnd/>
          </a:ln>
        </p:spPr>
        <p:txBody>
          <a:bodyPr/>
          <a:lstStyle/>
          <a:p>
            <a:endParaRPr lang="fr-FR"/>
          </a:p>
        </p:txBody>
      </p:sp>
      <p:sp>
        <p:nvSpPr>
          <p:cNvPr id="169" name="Freeform 170"/>
          <p:cNvSpPr>
            <a:spLocks/>
          </p:cNvSpPr>
          <p:nvPr/>
        </p:nvSpPr>
        <p:spPr bwMode="auto">
          <a:xfrm>
            <a:off x="2503596" y="1192392"/>
            <a:ext cx="22959" cy="98730"/>
          </a:xfrm>
          <a:custGeom>
            <a:avLst/>
            <a:gdLst/>
            <a:ahLst/>
            <a:cxnLst>
              <a:cxn ang="0">
                <a:pos x="4" y="125"/>
              </a:cxn>
              <a:cxn ang="0">
                <a:pos x="0" y="23"/>
              </a:cxn>
              <a:cxn ang="0">
                <a:pos x="17" y="0"/>
              </a:cxn>
              <a:cxn ang="0">
                <a:pos x="26" y="83"/>
              </a:cxn>
              <a:cxn ang="0">
                <a:pos x="4" y="125"/>
              </a:cxn>
            </a:cxnLst>
            <a:rect l="0" t="0" r="r" b="b"/>
            <a:pathLst>
              <a:path w="26" h="125">
                <a:moveTo>
                  <a:pt x="4" y="125"/>
                </a:moveTo>
                <a:lnTo>
                  <a:pt x="0" y="23"/>
                </a:lnTo>
                <a:lnTo>
                  <a:pt x="17" y="0"/>
                </a:lnTo>
                <a:lnTo>
                  <a:pt x="26" y="83"/>
                </a:lnTo>
                <a:lnTo>
                  <a:pt x="4" y="125"/>
                </a:lnTo>
                <a:close/>
              </a:path>
            </a:pathLst>
          </a:custGeom>
          <a:solidFill>
            <a:srgbClr val="21BA00"/>
          </a:solidFill>
          <a:ln w="9525">
            <a:noFill/>
            <a:round/>
            <a:headEnd/>
            <a:tailEnd/>
          </a:ln>
        </p:spPr>
        <p:txBody>
          <a:bodyPr/>
          <a:lstStyle/>
          <a:p>
            <a:endParaRPr lang="fr-FR"/>
          </a:p>
        </p:txBody>
      </p:sp>
      <p:sp>
        <p:nvSpPr>
          <p:cNvPr id="170" name="Freeform 171"/>
          <p:cNvSpPr>
            <a:spLocks/>
          </p:cNvSpPr>
          <p:nvPr/>
        </p:nvSpPr>
        <p:spPr bwMode="auto">
          <a:xfrm>
            <a:off x="2534904" y="1163139"/>
            <a:ext cx="39657" cy="71305"/>
          </a:xfrm>
          <a:custGeom>
            <a:avLst/>
            <a:gdLst/>
            <a:ahLst/>
            <a:cxnLst>
              <a:cxn ang="0">
                <a:pos x="13" y="93"/>
              </a:cxn>
              <a:cxn ang="0">
                <a:pos x="0" y="17"/>
              </a:cxn>
              <a:cxn ang="0">
                <a:pos x="2" y="14"/>
              </a:cxn>
              <a:cxn ang="0">
                <a:pos x="7" y="10"/>
              </a:cxn>
              <a:cxn ang="0">
                <a:pos x="14" y="4"/>
              </a:cxn>
              <a:cxn ang="0">
                <a:pos x="23" y="0"/>
              </a:cxn>
              <a:cxn ang="0">
                <a:pos x="41" y="64"/>
              </a:cxn>
              <a:cxn ang="0">
                <a:pos x="13" y="93"/>
              </a:cxn>
            </a:cxnLst>
            <a:rect l="0" t="0" r="r" b="b"/>
            <a:pathLst>
              <a:path w="41" h="93">
                <a:moveTo>
                  <a:pt x="13" y="93"/>
                </a:moveTo>
                <a:lnTo>
                  <a:pt x="0" y="17"/>
                </a:lnTo>
                <a:lnTo>
                  <a:pt x="2" y="14"/>
                </a:lnTo>
                <a:lnTo>
                  <a:pt x="7" y="10"/>
                </a:lnTo>
                <a:lnTo>
                  <a:pt x="14" y="4"/>
                </a:lnTo>
                <a:lnTo>
                  <a:pt x="23" y="0"/>
                </a:lnTo>
                <a:lnTo>
                  <a:pt x="41" y="64"/>
                </a:lnTo>
                <a:lnTo>
                  <a:pt x="13" y="93"/>
                </a:lnTo>
                <a:close/>
              </a:path>
            </a:pathLst>
          </a:custGeom>
          <a:solidFill>
            <a:srgbClr val="21BA00"/>
          </a:solidFill>
          <a:ln w="9525">
            <a:noFill/>
            <a:round/>
            <a:headEnd/>
            <a:tailEnd/>
          </a:ln>
        </p:spPr>
        <p:txBody>
          <a:bodyPr/>
          <a:lstStyle/>
          <a:p>
            <a:endParaRPr lang="fr-FR"/>
          </a:p>
        </p:txBody>
      </p:sp>
      <p:sp>
        <p:nvSpPr>
          <p:cNvPr id="171" name="Freeform 172"/>
          <p:cNvSpPr>
            <a:spLocks/>
          </p:cNvSpPr>
          <p:nvPr/>
        </p:nvSpPr>
        <p:spPr bwMode="auto">
          <a:xfrm>
            <a:off x="2589171" y="1155826"/>
            <a:ext cx="31308" cy="32910"/>
          </a:xfrm>
          <a:custGeom>
            <a:avLst/>
            <a:gdLst/>
            <a:ahLst/>
            <a:cxnLst>
              <a:cxn ang="0">
                <a:pos x="3" y="43"/>
              </a:cxn>
              <a:cxn ang="0">
                <a:pos x="0" y="7"/>
              </a:cxn>
              <a:cxn ang="0">
                <a:pos x="35" y="0"/>
              </a:cxn>
              <a:cxn ang="0">
                <a:pos x="3" y="43"/>
              </a:cxn>
            </a:cxnLst>
            <a:rect l="0" t="0" r="r" b="b"/>
            <a:pathLst>
              <a:path w="35" h="43">
                <a:moveTo>
                  <a:pt x="3" y="43"/>
                </a:moveTo>
                <a:lnTo>
                  <a:pt x="0" y="7"/>
                </a:lnTo>
                <a:lnTo>
                  <a:pt x="35" y="0"/>
                </a:lnTo>
                <a:lnTo>
                  <a:pt x="3" y="43"/>
                </a:lnTo>
                <a:close/>
              </a:path>
            </a:pathLst>
          </a:custGeom>
          <a:solidFill>
            <a:srgbClr val="21BA00"/>
          </a:solidFill>
          <a:ln w="9525">
            <a:noFill/>
            <a:round/>
            <a:headEnd/>
            <a:tailEnd/>
          </a:ln>
        </p:spPr>
        <p:txBody>
          <a:bodyPr/>
          <a:lstStyle/>
          <a:p>
            <a:endParaRPr lang="fr-FR"/>
          </a:p>
        </p:txBody>
      </p:sp>
      <p:sp>
        <p:nvSpPr>
          <p:cNvPr id="172" name="Freeform 173"/>
          <p:cNvSpPr>
            <a:spLocks/>
          </p:cNvSpPr>
          <p:nvPr/>
        </p:nvSpPr>
        <p:spPr bwMode="auto">
          <a:xfrm>
            <a:off x="2495248" y="1311233"/>
            <a:ext cx="58441" cy="40223"/>
          </a:xfrm>
          <a:custGeom>
            <a:avLst/>
            <a:gdLst/>
            <a:ahLst/>
            <a:cxnLst>
              <a:cxn ang="0">
                <a:pos x="0" y="51"/>
              </a:cxn>
              <a:cxn ang="0">
                <a:pos x="20" y="6"/>
              </a:cxn>
              <a:cxn ang="0">
                <a:pos x="62" y="0"/>
              </a:cxn>
              <a:cxn ang="0">
                <a:pos x="62" y="3"/>
              </a:cxn>
              <a:cxn ang="0">
                <a:pos x="62" y="7"/>
              </a:cxn>
              <a:cxn ang="0">
                <a:pos x="60" y="14"/>
              </a:cxn>
              <a:cxn ang="0">
                <a:pos x="57" y="22"/>
              </a:cxn>
              <a:cxn ang="0">
                <a:pos x="50" y="31"/>
              </a:cxn>
              <a:cxn ang="0">
                <a:pos x="38" y="39"/>
              </a:cxn>
              <a:cxn ang="0">
                <a:pos x="22" y="46"/>
              </a:cxn>
              <a:cxn ang="0">
                <a:pos x="0" y="51"/>
              </a:cxn>
            </a:cxnLst>
            <a:rect l="0" t="0" r="r" b="b"/>
            <a:pathLst>
              <a:path w="62" h="51">
                <a:moveTo>
                  <a:pt x="0" y="51"/>
                </a:moveTo>
                <a:lnTo>
                  <a:pt x="20" y="6"/>
                </a:lnTo>
                <a:lnTo>
                  <a:pt x="62" y="0"/>
                </a:lnTo>
                <a:lnTo>
                  <a:pt x="62" y="3"/>
                </a:lnTo>
                <a:lnTo>
                  <a:pt x="62" y="7"/>
                </a:lnTo>
                <a:lnTo>
                  <a:pt x="60" y="14"/>
                </a:lnTo>
                <a:lnTo>
                  <a:pt x="57" y="22"/>
                </a:lnTo>
                <a:lnTo>
                  <a:pt x="50" y="31"/>
                </a:lnTo>
                <a:lnTo>
                  <a:pt x="38" y="39"/>
                </a:lnTo>
                <a:lnTo>
                  <a:pt x="22" y="46"/>
                </a:lnTo>
                <a:lnTo>
                  <a:pt x="0" y="51"/>
                </a:lnTo>
                <a:close/>
              </a:path>
            </a:pathLst>
          </a:custGeom>
          <a:solidFill>
            <a:srgbClr val="21BA00"/>
          </a:solidFill>
          <a:ln w="9525">
            <a:noFill/>
            <a:round/>
            <a:headEnd/>
            <a:tailEnd/>
          </a:ln>
        </p:spPr>
        <p:txBody>
          <a:bodyPr/>
          <a:lstStyle/>
          <a:p>
            <a:endParaRPr lang="fr-FR"/>
          </a:p>
        </p:txBody>
      </p:sp>
      <p:sp>
        <p:nvSpPr>
          <p:cNvPr id="173" name="Freeform 174"/>
          <p:cNvSpPr>
            <a:spLocks/>
          </p:cNvSpPr>
          <p:nvPr/>
        </p:nvSpPr>
        <p:spPr bwMode="auto">
          <a:xfrm>
            <a:off x="2532817" y="1263697"/>
            <a:ext cx="64703" cy="29253"/>
          </a:xfrm>
          <a:custGeom>
            <a:avLst/>
            <a:gdLst/>
            <a:ahLst/>
            <a:cxnLst>
              <a:cxn ang="0">
                <a:pos x="0" y="35"/>
              </a:cxn>
              <a:cxn ang="0">
                <a:pos x="25" y="0"/>
              </a:cxn>
              <a:cxn ang="0">
                <a:pos x="66" y="6"/>
              </a:cxn>
              <a:cxn ang="0">
                <a:pos x="65" y="8"/>
              </a:cxn>
              <a:cxn ang="0">
                <a:pos x="63" y="13"/>
              </a:cxn>
              <a:cxn ang="0">
                <a:pos x="58" y="20"/>
              </a:cxn>
              <a:cxn ang="0">
                <a:pos x="53" y="27"/>
              </a:cxn>
              <a:cxn ang="0">
                <a:pos x="43" y="32"/>
              </a:cxn>
              <a:cxn ang="0">
                <a:pos x="32" y="37"/>
              </a:cxn>
              <a:cxn ang="0">
                <a:pos x="17" y="38"/>
              </a:cxn>
              <a:cxn ang="0">
                <a:pos x="0" y="35"/>
              </a:cxn>
            </a:cxnLst>
            <a:rect l="0" t="0" r="r" b="b"/>
            <a:pathLst>
              <a:path w="66" h="38">
                <a:moveTo>
                  <a:pt x="0" y="35"/>
                </a:moveTo>
                <a:lnTo>
                  <a:pt x="25" y="0"/>
                </a:lnTo>
                <a:lnTo>
                  <a:pt x="66" y="6"/>
                </a:lnTo>
                <a:lnTo>
                  <a:pt x="65" y="8"/>
                </a:lnTo>
                <a:lnTo>
                  <a:pt x="63" y="13"/>
                </a:lnTo>
                <a:lnTo>
                  <a:pt x="58" y="20"/>
                </a:lnTo>
                <a:lnTo>
                  <a:pt x="53" y="27"/>
                </a:lnTo>
                <a:lnTo>
                  <a:pt x="43" y="32"/>
                </a:lnTo>
                <a:lnTo>
                  <a:pt x="32" y="37"/>
                </a:lnTo>
                <a:lnTo>
                  <a:pt x="17" y="38"/>
                </a:lnTo>
                <a:lnTo>
                  <a:pt x="0" y="35"/>
                </a:lnTo>
                <a:close/>
              </a:path>
            </a:pathLst>
          </a:custGeom>
          <a:solidFill>
            <a:srgbClr val="21BA00"/>
          </a:solidFill>
          <a:ln w="9525">
            <a:noFill/>
            <a:round/>
            <a:headEnd/>
            <a:tailEnd/>
          </a:ln>
        </p:spPr>
        <p:txBody>
          <a:bodyPr/>
          <a:lstStyle/>
          <a:p>
            <a:endParaRPr lang="fr-FR"/>
          </a:p>
        </p:txBody>
      </p:sp>
      <p:sp>
        <p:nvSpPr>
          <p:cNvPr id="174" name="Freeform 175"/>
          <p:cNvSpPr>
            <a:spLocks/>
          </p:cNvSpPr>
          <p:nvPr/>
        </p:nvSpPr>
        <p:spPr bwMode="auto">
          <a:xfrm>
            <a:off x="2572474" y="1221645"/>
            <a:ext cx="39657" cy="23768"/>
          </a:xfrm>
          <a:custGeom>
            <a:avLst/>
            <a:gdLst/>
            <a:ahLst/>
            <a:cxnLst>
              <a:cxn ang="0">
                <a:pos x="0" y="22"/>
              </a:cxn>
              <a:cxn ang="0">
                <a:pos x="22" y="0"/>
              </a:cxn>
              <a:cxn ang="0">
                <a:pos x="42" y="2"/>
              </a:cxn>
              <a:cxn ang="0">
                <a:pos x="29" y="31"/>
              </a:cxn>
              <a:cxn ang="0">
                <a:pos x="0" y="22"/>
              </a:cxn>
            </a:cxnLst>
            <a:rect l="0" t="0" r="r" b="b"/>
            <a:pathLst>
              <a:path w="42" h="31">
                <a:moveTo>
                  <a:pt x="0" y="22"/>
                </a:moveTo>
                <a:lnTo>
                  <a:pt x="22" y="0"/>
                </a:lnTo>
                <a:lnTo>
                  <a:pt x="42" y="2"/>
                </a:lnTo>
                <a:lnTo>
                  <a:pt x="29" y="31"/>
                </a:lnTo>
                <a:lnTo>
                  <a:pt x="0" y="22"/>
                </a:lnTo>
                <a:close/>
              </a:path>
            </a:pathLst>
          </a:custGeom>
          <a:solidFill>
            <a:srgbClr val="21BA00"/>
          </a:solidFill>
          <a:ln w="9525">
            <a:noFill/>
            <a:round/>
            <a:headEnd/>
            <a:tailEnd/>
          </a:ln>
        </p:spPr>
        <p:txBody>
          <a:bodyPr/>
          <a:lstStyle/>
          <a:p>
            <a:endParaRPr lang="fr-FR"/>
          </a:p>
        </p:txBody>
      </p:sp>
      <p:sp>
        <p:nvSpPr>
          <p:cNvPr id="175" name="Freeform 176"/>
          <p:cNvSpPr>
            <a:spLocks/>
          </p:cNvSpPr>
          <p:nvPr/>
        </p:nvSpPr>
        <p:spPr bwMode="auto">
          <a:xfrm>
            <a:off x="2612130" y="1164967"/>
            <a:ext cx="25046" cy="27425"/>
          </a:xfrm>
          <a:custGeom>
            <a:avLst/>
            <a:gdLst/>
            <a:ahLst/>
            <a:cxnLst>
              <a:cxn ang="0">
                <a:pos x="0" y="29"/>
              </a:cxn>
              <a:cxn ang="0">
                <a:pos x="25" y="0"/>
              </a:cxn>
              <a:cxn ang="0">
                <a:pos x="16" y="34"/>
              </a:cxn>
              <a:cxn ang="0">
                <a:pos x="0" y="29"/>
              </a:cxn>
            </a:cxnLst>
            <a:rect l="0" t="0" r="r" b="b"/>
            <a:pathLst>
              <a:path w="25" h="34">
                <a:moveTo>
                  <a:pt x="0" y="29"/>
                </a:moveTo>
                <a:lnTo>
                  <a:pt x="25" y="0"/>
                </a:lnTo>
                <a:lnTo>
                  <a:pt x="16" y="34"/>
                </a:lnTo>
                <a:lnTo>
                  <a:pt x="0" y="29"/>
                </a:lnTo>
                <a:close/>
              </a:path>
            </a:pathLst>
          </a:custGeom>
          <a:solidFill>
            <a:srgbClr val="21BA00"/>
          </a:solidFill>
          <a:ln w="9525">
            <a:noFill/>
            <a:round/>
            <a:headEnd/>
            <a:tailEnd/>
          </a:ln>
        </p:spPr>
        <p:txBody>
          <a:bodyPr/>
          <a:lstStyle/>
          <a:p>
            <a:endParaRPr lang="fr-FR"/>
          </a:p>
        </p:txBody>
      </p:sp>
      <p:sp>
        <p:nvSpPr>
          <p:cNvPr id="176" name="Freeform 177"/>
          <p:cNvSpPr>
            <a:spLocks/>
          </p:cNvSpPr>
          <p:nvPr/>
        </p:nvSpPr>
        <p:spPr bwMode="auto">
          <a:xfrm>
            <a:off x="2376278" y="1550744"/>
            <a:ext cx="43831" cy="53022"/>
          </a:xfrm>
          <a:custGeom>
            <a:avLst/>
            <a:gdLst/>
            <a:ahLst/>
            <a:cxnLst>
              <a:cxn ang="0">
                <a:pos x="0" y="69"/>
              </a:cxn>
              <a:cxn ang="0">
                <a:pos x="1" y="68"/>
              </a:cxn>
              <a:cxn ang="0">
                <a:pos x="5" y="65"/>
              </a:cxn>
              <a:cxn ang="0">
                <a:pos x="8" y="59"/>
              </a:cxn>
              <a:cxn ang="0">
                <a:pos x="14" y="51"/>
              </a:cxn>
              <a:cxn ang="0">
                <a:pos x="20" y="42"/>
              </a:cxn>
              <a:cxn ang="0">
                <a:pos x="25" y="31"/>
              </a:cxn>
              <a:cxn ang="0">
                <a:pos x="30" y="20"/>
              </a:cxn>
              <a:cxn ang="0">
                <a:pos x="35" y="8"/>
              </a:cxn>
              <a:cxn ang="0">
                <a:pos x="40" y="0"/>
              </a:cxn>
              <a:cxn ang="0">
                <a:pos x="44" y="14"/>
              </a:cxn>
              <a:cxn ang="0">
                <a:pos x="45" y="33"/>
              </a:cxn>
              <a:cxn ang="0">
                <a:pos x="45" y="44"/>
              </a:cxn>
              <a:cxn ang="0">
                <a:pos x="45" y="44"/>
              </a:cxn>
              <a:cxn ang="0">
                <a:pos x="44" y="45"/>
              </a:cxn>
              <a:cxn ang="0">
                <a:pos x="40" y="47"/>
              </a:cxn>
              <a:cxn ang="0">
                <a:pos x="37" y="51"/>
              </a:cxn>
              <a:cxn ang="0">
                <a:pos x="31" y="54"/>
              </a:cxn>
              <a:cxn ang="0">
                <a:pos x="23" y="59"/>
              </a:cxn>
              <a:cxn ang="0">
                <a:pos x="13" y="63"/>
              </a:cxn>
              <a:cxn ang="0">
                <a:pos x="0" y="69"/>
              </a:cxn>
            </a:cxnLst>
            <a:rect l="0" t="0" r="r" b="b"/>
            <a:pathLst>
              <a:path w="45" h="69">
                <a:moveTo>
                  <a:pt x="0" y="69"/>
                </a:moveTo>
                <a:lnTo>
                  <a:pt x="1" y="68"/>
                </a:lnTo>
                <a:lnTo>
                  <a:pt x="5" y="65"/>
                </a:lnTo>
                <a:lnTo>
                  <a:pt x="8" y="59"/>
                </a:lnTo>
                <a:lnTo>
                  <a:pt x="14" y="51"/>
                </a:lnTo>
                <a:lnTo>
                  <a:pt x="20" y="42"/>
                </a:lnTo>
                <a:lnTo>
                  <a:pt x="25" y="31"/>
                </a:lnTo>
                <a:lnTo>
                  <a:pt x="30" y="20"/>
                </a:lnTo>
                <a:lnTo>
                  <a:pt x="35" y="8"/>
                </a:lnTo>
                <a:lnTo>
                  <a:pt x="40" y="0"/>
                </a:lnTo>
                <a:lnTo>
                  <a:pt x="44" y="14"/>
                </a:lnTo>
                <a:lnTo>
                  <a:pt x="45" y="33"/>
                </a:lnTo>
                <a:lnTo>
                  <a:pt x="45" y="44"/>
                </a:lnTo>
                <a:lnTo>
                  <a:pt x="45" y="44"/>
                </a:lnTo>
                <a:lnTo>
                  <a:pt x="44" y="45"/>
                </a:lnTo>
                <a:lnTo>
                  <a:pt x="40" y="47"/>
                </a:lnTo>
                <a:lnTo>
                  <a:pt x="37" y="51"/>
                </a:lnTo>
                <a:lnTo>
                  <a:pt x="31" y="54"/>
                </a:lnTo>
                <a:lnTo>
                  <a:pt x="23" y="59"/>
                </a:lnTo>
                <a:lnTo>
                  <a:pt x="13" y="63"/>
                </a:lnTo>
                <a:lnTo>
                  <a:pt x="0" y="69"/>
                </a:lnTo>
                <a:close/>
              </a:path>
            </a:pathLst>
          </a:custGeom>
          <a:solidFill>
            <a:srgbClr val="21BA00"/>
          </a:solidFill>
          <a:ln w="9525">
            <a:noFill/>
            <a:round/>
            <a:headEnd/>
            <a:tailEnd/>
          </a:ln>
        </p:spPr>
        <p:txBody>
          <a:bodyPr/>
          <a:lstStyle/>
          <a:p>
            <a:endParaRPr lang="fr-FR"/>
          </a:p>
        </p:txBody>
      </p:sp>
      <p:sp>
        <p:nvSpPr>
          <p:cNvPr id="177" name="Freeform 178"/>
          <p:cNvSpPr>
            <a:spLocks/>
          </p:cNvSpPr>
          <p:nvPr/>
        </p:nvSpPr>
        <p:spPr bwMode="auto">
          <a:xfrm>
            <a:off x="2349144" y="1616564"/>
            <a:ext cx="198283" cy="51193"/>
          </a:xfrm>
          <a:custGeom>
            <a:avLst/>
            <a:gdLst/>
            <a:ahLst/>
            <a:cxnLst>
              <a:cxn ang="0">
                <a:pos x="0" y="54"/>
              </a:cxn>
              <a:cxn ang="0">
                <a:pos x="54" y="0"/>
              </a:cxn>
              <a:cxn ang="0">
                <a:pos x="205" y="26"/>
              </a:cxn>
              <a:cxn ang="0">
                <a:pos x="203" y="27"/>
              </a:cxn>
              <a:cxn ang="0">
                <a:pos x="198" y="30"/>
              </a:cxn>
              <a:cxn ang="0">
                <a:pos x="189" y="35"/>
              </a:cxn>
              <a:cxn ang="0">
                <a:pos x="177" y="41"/>
              </a:cxn>
              <a:cxn ang="0">
                <a:pos x="160" y="48"/>
              </a:cxn>
              <a:cxn ang="0">
                <a:pos x="141" y="53"/>
              </a:cxn>
              <a:cxn ang="0">
                <a:pos x="119" y="59"/>
              </a:cxn>
              <a:cxn ang="0">
                <a:pos x="92" y="64"/>
              </a:cxn>
              <a:cxn ang="0">
                <a:pos x="90" y="64"/>
              </a:cxn>
              <a:cxn ang="0">
                <a:pos x="83" y="65"/>
              </a:cxn>
              <a:cxn ang="0">
                <a:pos x="73" y="66"/>
              </a:cxn>
              <a:cxn ang="0">
                <a:pos x="60" y="66"/>
              </a:cxn>
              <a:cxn ang="0">
                <a:pos x="46" y="66"/>
              </a:cxn>
              <a:cxn ang="0">
                <a:pos x="30" y="64"/>
              </a:cxn>
              <a:cxn ang="0">
                <a:pos x="15" y="60"/>
              </a:cxn>
              <a:cxn ang="0">
                <a:pos x="0" y="54"/>
              </a:cxn>
            </a:cxnLst>
            <a:rect l="0" t="0" r="r" b="b"/>
            <a:pathLst>
              <a:path w="205" h="66">
                <a:moveTo>
                  <a:pt x="0" y="54"/>
                </a:moveTo>
                <a:lnTo>
                  <a:pt x="54" y="0"/>
                </a:lnTo>
                <a:lnTo>
                  <a:pt x="205" y="26"/>
                </a:lnTo>
                <a:lnTo>
                  <a:pt x="203" y="27"/>
                </a:lnTo>
                <a:lnTo>
                  <a:pt x="198" y="30"/>
                </a:lnTo>
                <a:lnTo>
                  <a:pt x="189" y="35"/>
                </a:lnTo>
                <a:lnTo>
                  <a:pt x="177" y="41"/>
                </a:lnTo>
                <a:lnTo>
                  <a:pt x="160" y="48"/>
                </a:lnTo>
                <a:lnTo>
                  <a:pt x="141" y="53"/>
                </a:lnTo>
                <a:lnTo>
                  <a:pt x="119" y="59"/>
                </a:lnTo>
                <a:lnTo>
                  <a:pt x="92" y="64"/>
                </a:lnTo>
                <a:lnTo>
                  <a:pt x="90" y="64"/>
                </a:lnTo>
                <a:lnTo>
                  <a:pt x="83" y="65"/>
                </a:lnTo>
                <a:lnTo>
                  <a:pt x="73" y="66"/>
                </a:lnTo>
                <a:lnTo>
                  <a:pt x="60" y="66"/>
                </a:lnTo>
                <a:lnTo>
                  <a:pt x="46" y="66"/>
                </a:lnTo>
                <a:lnTo>
                  <a:pt x="30" y="64"/>
                </a:lnTo>
                <a:lnTo>
                  <a:pt x="15" y="60"/>
                </a:lnTo>
                <a:lnTo>
                  <a:pt x="0" y="54"/>
                </a:lnTo>
                <a:close/>
              </a:path>
            </a:pathLst>
          </a:custGeom>
          <a:solidFill>
            <a:srgbClr val="21BA00"/>
          </a:solidFill>
          <a:ln w="9525">
            <a:noFill/>
            <a:round/>
            <a:headEnd/>
            <a:tailEnd/>
          </a:ln>
        </p:spPr>
        <p:txBody>
          <a:bodyPr/>
          <a:lstStyle/>
          <a:p>
            <a:endParaRPr lang="fr-FR"/>
          </a:p>
        </p:txBody>
      </p:sp>
      <p:sp>
        <p:nvSpPr>
          <p:cNvPr id="178" name="Freeform 179"/>
          <p:cNvSpPr>
            <a:spLocks/>
          </p:cNvSpPr>
          <p:nvPr/>
        </p:nvSpPr>
        <p:spPr bwMode="auto">
          <a:xfrm>
            <a:off x="2447242" y="1563543"/>
            <a:ext cx="185760" cy="56678"/>
          </a:xfrm>
          <a:custGeom>
            <a:avLst/>
            <a:gdLst/>
            <a:ahLst/>
            <a:cxnLst>
              <a:cxn ang="0">
                <a:pos x="0" y="43"/>
              </a:cxn>
              <a:cxn ang="0">
                <a:pos x="57" y="0"/>
              </a:cxn>
              <a:cxn ang="0">
                <a:pos x="195" y="27"/>
              </a:cxn>
              <a:cxn ang="0">
                <a:pos x="133" y="74"/>
              </a:cxn>
              <a:cxn ang="0">
                <a:pos x="0" y="43"/>
              </a:cxn>
            </a:cxnLst>
            <a:rect l="0" t="0" r="r" b="b"/>
            <a:pathLst>
              <a:path w="195" h="74">
                <a:moveTo>
                  <a:pt x="0" y="43"/>
                </a:moveTo>
                <a:lnTo>
                  <a:pt x="57" y="0"/>
                </a:lnTo>
                <a:lnTo>
                  <a:pt x="195" y="27"/>
                </a:lnTo>
                <a:lnTo>
                  <a:pt x="133" y="74"/>
                </a:lnTo>
                <a:lnTo>
                  <a:pt x="0" y="43"/>
                </a:lnTo>
                <a:close/>
              </a:path>
            </a:pathLst>
          </a:custGeom>
          <a:solidFill>
            <a:srgbClr val="21BA00"/>
          </a:solidFill>
          <a:ln w="9525">
            <a:noFill/>
            <a:round/>
            <a:headEnd/>
            <a:tailEnd/>
          </a:ln>
        </p:spPr>
        <p:txBody>
          <a:bodyPr/>
          <a:lstStyle/>
          <a:p>
            <a:endParaRPr lang="fr-FR"/>
          </a:p>
        </p:txBody>
      </p:sp>
      <p:sp>
        <p:nvSpPr>
          <p:cNvPr id="179" name="Freeform 180"/>
          <p:cNvSpPr>
            <a:spLocks/>
          </p:cNvSpPr>
          <p:nvPr/>
        </p:nvSpPr>
        <p:spPr bwMode="auto">
          <a:xfrm>
            <a:off x="2432632" y="1461156"/>
            <a:ext cx="60528" cy="104215"/>
          </a:xfrm>
          <a:custGeom>
            <a:avLst/>
            <a:gdLst/>
            <a:ahLst/>
            <a:cxnLst>
              <a:cxn ang="0">
                <a:pos x="12" y="132"/>
              </a:cxn>
              <a:cxn ang="0">
                <a:pos x="0" y="62"/>
              </a:cxn>
              <a:cxn ang="0">
                <a:pos x="1" y="60"/>
              </a:cxn>
              <a:cxn ang="0">
                <a:pos x="5" y="56"/>
              </a:cxn>
              <a:cxn ang="0">
                <a:pos x="12" y="49"/>
              </a:cxn>
              <a:cxn ang="0">
                <a:pos x="20" y="40"/>
              </a:cxn>
              <a:cxn ang="0">
                <a:pos x="28" y="30"/>
              </a:cxn>
              <a:cxn ang="0">
                <a:pos x="39" y="20"/>
              </a:cxn>
              <a:cxn ang="0">
                <a:pos x="48" y="10"/>
              </a:cxn>
              <a:cxn ang="0">
                <a:pos x="57" y="0"/>
              </a:cxn>
              <a:cxn ang="0">
                <a:pos x="63" y="100"/>
              </a:cxn>
              <a:cxn ang="0">
                <a:pos x="12" y="132"/>
              </a:cxn>
            </a:cxnLst>
            <a:rect l="0" t="0" r="r" b="b"/>
            <a:pathLst>
              <a:path w="63" h="132">
                <a:moveTo>
                  <a:pt x="12" y="132"/>
                </a:moveTo>
                <a:lnTo>
                  <a:pt x="0" y="62"/>
                </a:lnTo>
                <a:lnTo>
                  <a:pt x="1" y="60"/>
                </a:lnTo>
                <a:lnTo>
                  <a:pt x="5" y="56"/>
                </a:lnTo>
                <a:lnTo>
                  <a:pt x="12" y="49"/>
                </a:lnTo>
                <a:lnTo>
                  <a:pt x="20" y="40"/>
                </a:lnTo>
                <a:lnTo>
                  <a:pt x="28" y="30"/>
                </a:lnTo>
                <a:lnTo>
                  <a:pt x="39" y="20"/>
                </a:lnTo>
                <a:lnTo>
                  <a:pt x="48" y="10"/>
                </a:lnTo>
                <a:lnTo>
                  <a:pt x="57" y="0"/>
                </a:lnTo>
                <a:lnTo>
                  <a:pt x="63" y="100"/>
                </a:lnTo>
                <a:lnTo>
                  <a:pt x="12" y="132"/>
                </a:lnTo>
                <a:close/>
              </a:path>
            </a:pathLst>
          </a:custGeom>
          <a:solidFill>
            <a:srgbClr val="21BA00"/>
          </a:solidFill>
          <a:ln w="9525">
            <a:noFill/>
            <a:round/>
            <a:headEnd/>
            <a:tailEnd/>
          </a:ln>
        </p:spPr>
        <p:txBody>
          <a:bodyPr/>
          <a:lstStyle/>
          <a:p>
            <a:endParaRPr lang="fr-FR"/>
          </a:p>
        </p:txBody>
      </p:sp>
      <p:sp>
        <p:nvSpPr>
          <p:cNvPr id="180" name="Freeform 181"/>
          <p:cNvSpPr>
            <a:spLocks/>
          </p:cNvSpPr>
          <p:nvPr/>
        </p:nvSpPr>
        <p:spPr bwMode="auto">
          <a:xfrm>
            <a:off x="2518207" y="1402650"/>
            <a:ext cx="110621" cy="117013"/>
          </a:xfrm>
          <a:custGeom>
            <a:avLst/>
            <a:gdLst/>
            <a:ahLst/>
            <a:cxnLst>
              <a:cxn ang="0">
                <a:pos x="0" y="150"/>
              </a:cxn>
              <a:cxn ang="0">
                <a:pos x="2" y="48"/>
              </a:cxn>
              <a:cxn ang="0">
                <a:pos x="3" y="47"/>
              </a:cxn>
              <a:cxn ang="0">
                <a:pos x="5" y="43"/>
              </a:cxn>
              <a:cxn ang="0">
                <a:pos x="9" y="38"/>
              </a:cxn>
              <a:cxn ang="0">
                <a:pos x="16" y="33"/>
              </a:cxn>
              <a:cxn ang="0">
                <a:pos x="25" y="27"/>
              </a:cxn>
              <a:cxn ang="0">
                <a:pos x="36" y="20"/>
              </a:cxn>
              <a:cxn ang="0">
                <a:pos x="51" y="13"/>
              </a:cxn>
              <a:cxn ang="0">
                <a:pos x="70" y="6"/>
              </a:cxn>
              <a:cxn ang="0">
                <a:pos x="115" y="0"/>
              </a:cxn>
              <a:cxn ang="0">
                <a:pos x="82" y="83"/>
              </a:cxn>
              <a:cxn ang="0">
                <a:pos x="0" y="150"/>
              </a:cxn>
            </a:cxnLst>
            <a:rect l="0" t="0" r="r" b="b"/>
            <a:pathLst>
              <a:path w="115" h="150">
                <a:moveTo>
                  <a:pt x="0" y="150"/>
                </a:moveTo>
                <a:lnTo>
                  <a:pt x="2" y="48"/>
                </a:lnTo>
                <a:lnTo>
                  <a:pt x="3" y="47"/>
                </a:lnTo>
                <a:lnTo>
                  <a:pt x="5" y="43"/>
                </a:lnTo>
                <a:lnTo>
                  <a:pt x="9" y="38"/>
                </a:lnTo>
                <a:lnTo>
                  <a:pt x="16" y="33"/>
                </a:lnTo>
                <a:lnTo>
                  <a:pt x="25" y="27"/>
                </a:lnTo>
                <a:lnTo>
                  <a:pt x="36" y="20"/>
                </a:lnTo>
                <a:lnTo>
                  <a:pt x="51" y="13"/>
                </a:lnTo>
                <a:lnTo>
                  <a:pt x="70" y="6"/>
                </a:lnTo>
                <a:lnTo>
                  <a:pt x="115" y="0"/>
                </a:lnTo>
                <a:lnTo>
                  <a:pt x="82" y="83"/>
                </a:lnTo>
                <a:lnTo>
                  <a:pt x="0" y="150"/>
                </a:lnTo>
                <a:close/>
              </a:path>
            </a:pathLst>
          </a:custGeom>
          <a:solidFill>
            <a:srgbClr val="21BA00"/>
          </a:solidFill>
          <a:ln w="9525">
            <a:noFill/>
            <a:round/>
            <a:headEnd/>
            <a:tailEnd/>
          </a:ln>
        </p:spPr>
        <p:txBody>
          <a:bodyPr/>
          <a:lstStyle/>
          <a:p>
            <a:endParaRPr lang="fr-FR"/>
          </a:p>
        </p:txBody>
      </p:sp>
      <p:sp>
        <p:nvSpPr>
          <p:cNvPr id="181" name="Freeform 182"/>
          <p:cNvSpPr>
            <a:spLocks/>
          </p:cNvSpPr>
          <p:nvPr/>
        </p:nvSpPr>
        <p:spPr bwMode="auto">
          <a:xfrm>
            <a:off x="2532817" y="1497723"/>
            <a:ext cx="162801" cy="67648"/>
          </a:xfrm>
          <a:custGeom>
            <a:avLst/>
            <a:gdLst/>
            <a:ahLst/>
            <a:cxnLst>
              <a:cxn ang="0">
                <a:pos x="0" y="55"/>
              </a:cxn>
              <a:cxn ang="0">
                <a:pos x="66" y="0"/>
              </a:cxn>
              <a:cxn ang="0">
                <a:pos x="169" y="13"/>
              </a:cxn>
              <a:cxn ang="0">
                <a:pos x="168" y="15"/>
              </a:cxn>
              <a:cxn ang="0">
                <a:pos x="164" y="21"/>
              </a:cxn>
              <a:cxn ang="0">
                <a:pos x="159" y="30"/>
              </a:cxn>
              <a:cxn ang="0">
                <a:pos x="152" y="42"/>
              </a:cxn>
              <a:cxn ang="0">
                <a:pos x="144" y="53"/>
              </a:cxn>
              <a:cxn ang="0">
                <a:pos x="134" y="66"/>
              </a:cxn>
              <a:cxn ang="0">
                <a:pos x="126" y="78"/>
              </a:cxn>
              <a:cxn ang="0">
                <a:pos x="117" y="87"/>
              </a:cxn>
              <a:cxn ang="0">
                <a:pos x="0" y="55"/>
              </a:cxn>
            </a:cxnLst>
            <a:rect l="0" t="0" r="r" b="b"/>
            <a:pathLst>
              <a:path w="169" h="87">
                <a:moveTo>
                  <a:pt x="0" y="55"/>
                </a:moveTo>
                <a:lnTo>
                  <a:pt x="66" y="0"/>
                </a:lnTo>
                <a:lnTo>
                  <a:pt x="169" y="13"/>
                </a:lnTo>
                <a:lnTo>
                  <a:pt x="168" y="15"/>
                </a:lnTo>
                <a:lnTo>
                  <a:pt x="164" y="21"/>
                </a:lnTo>
                <a:lnTo>
                  <a:pt x="159" y="30"/>
                </a:lnTo>
                <a:lnTo>
                  <a:pt x="152" y="42"/>
                </a:lnTo>
                <a:lnTo>
                  <a:pt x="144" y="53"/>
                </a:lnTo>
                <a:lnTo>
                  <a:pt x="134" y="66"/>
                </a:lnTo>
                <a:lnTo>
                  <a:pt x="126" y="78"/>
                </a:lnTo>
                <a:lnTo>
                  <a:pt x="117" y="87"/>
                </a:lnTo>
                <a:lnTo>
                  <a:pt x="0" y="55"/>
                </a:lnTo>
                <a:close/>
              </a:path>
            </a:pathLst>
          </a:custGeom>
          <a:solidFill>
            <a:srgbClr val="21BA00"/>
          </a:solidFill>
          <a:ln w="9525">
            <a:noFill/>
            <a:round/>
            <a:headEnd/>
            <a:tailEnd/>
          </a:ln>
        </p:spPr>
        <p:txBody>
          <a:bodyPr/>
          <a:lstStyle/>
          <a:p>
            <a:endParaRPr lang="fr-FR"/>
          </a:p>
        </p:txBody>
      </p:sp>
      <p:sp>
        <p:nvSpPr>
          <p:cNvPr id="182" name="Freeform 183"/>
          <p:cNvSpPr>
            <a:spLocks/>
          </p:cNvSpPr>
          <p:nvPr/>
        </p:nvSpPr>
        <p:spPr bwMode="auto">
          <a:xfrm>
            <a:off x="2637176" y="1384367"/>
            <a:ext cx="129406" cy="96901"/>
          </a:xfrm>
          <a:custGeom>
            <a:avLst/>
            <a:gdLst/>
            <a:ahLst/>
            <a:cxnLst>
              <a:cxn ang="0">
                <a:pos x="0" y="112"/>
              </a:cxn>
              <a:cxn ang="0">
                <a:pos x="137" y="0"/>
              </a:cxn>
              <a:cxn ang="0">
                <a:pos x="135" y="5"/>
              </a:cxn>
              <a:cxn ang="0">
                <a:pos x="129" y="18"/>
              </a:cxn>
              <a:cxn ang="0">
                <a:pos x="121" y="36"/>
              </a:cxn>
              <a:cxn ang="0">
                <a:pos x="112" y="57"/>
              </a:cxn>
              <a:cxn ang="0">
                <a:pos x="101" y="79"/>
              </a:cxn>
              <a:cxn ang="0">
                <a:pos x="92" y="99"/>
              </a:cxn>
              <a:cxn ang="0">
                <a:pos x="83" y="116"/>
              </a:cxn>
              <a:cxn ang="0">
                <a:pos x="77" y="126"/>
              </a:cxn>
              <a:cxn ang="0">
                <a:pos x="0" y="112"/>
              </a:cxn>
            </a:cxnLst>
            <a:rect l="0" t="0" r="r" b="b"/>
            <a:pathLst>
              <a:path w="137" h="126">
                <a:moveTo>
                  <a:pt x="0" y="112"/>
                </a:moveTo>
                <a:lnTo>
                  <a:pt x="137" y="0"/>
                </a:lnTo>
                <a:lnTo>
                  <a:pt x="135" y="5"/>
                </a:lnTo>
                <a:lnTo>
                  <a:pt x="129" y="18"/>
                </a:lnTo>
                <a:lnTo>
                  <a:pt x="121" y="36"/>
                </a:lnTo>
                <a:lnTo>
                  <a:pt x="112" y="57"/>
                </a:lnTo>
                <a:lnTo>
                  <a:pt x="101" y="79"/>
                </a:lnTo>
                <a:lnTo>
                  <a:pt x="92" y="99"/>
                </a:lnTo>
                <a:lnTo>
                  <a:pt x="83" y="116"/>
                </a:lnTo>
                <a:lnTo>
                  <a:pt x="77" y="126"/>
                </a:lnTo>
                <a:lnTo>
                  <a:pt x="0" y="112"/>
                </a:lnTo>
                <a:close/>
              </a:path>
            </a:pathLst>
          </a:custGeom>
          <a:solidFill>
            <a:srgbClr val="21BA00"/>
          </a:solidFill>
          <a:ln w="9525">
            <a:noFill/>
            <a:round/>
            <a:headEnd/>
            <a:tailEnd/>
          </a:ln>
        </p:spPr>
        <p:txBody>
          <a:bodyPr/>
          <a:lstStyle/>
          <a:p>
            <a:endParaRPr lang="fr-FR"/>
          </a:p>
        </p:txBody>
      </p:sp>
      <p:sp>
        <p:nvSpPr>
          <p:cNvPr id="183" name="Freeform 184"/>
          <p:cNvSpPr>
            <a:spLocks/>
          </p:cNvSpPr>
          <p:nvPr/>
        </p:nvSpPr>
        <p:spPr bwMode="auto">
          <a:xfrm>
            <a:off x="2643438" y="1377053"/>
            <a:ext cx="102272" cy="67648"/>
          </a:xfrm>
          <a:custGeom>
            <a:avLst/>
            <a:gdLst/>
            <a:ahLst/>
            <a:cxnLst>
              <a:cxn ang="0">
                <a:pos x="0" y="87"/>
              </a:cxn>
              <a:cxn ang="0">
                <a:pos x="18" y="13"/>
              </a:cxn>
              <a:cxn ang="0">
                <a:pos x="108" y="0"/>
              </a:cxn>
              <a:cxn ang="0">
                <a:pos x="0" y="87"/>
              </a:cxn>
            </a:cxnLst>
            <a:rect l="0" t="0" r="r" b="b"/>
            <a:pathLst>
              <a:path w="108" h="87">
                <a:moveTo>
                  <a:pt x="0" y="87"/>
                </a:moveTo>
                <a:lnTo>
                  <a:pt x="18" y="13"/>
                </a:lnTo>
                <a:lnTo>
                  <a:pt x="108" y="0"/>
                </a:lnTo>
                <a:lnTo>
                  <a:pt x="0" y="87"/>
                </a:lnTo>
                <a:close/>
              </a:path>
            </a:pathLst>
          </a:custGeom>
          <a:solidFill>
            <a:srgbClr val="21BA00"/>
          </a:solidFill>
          <a:ln w="9525">
            <a:noFill/>
            <a:round/>
            <a:headEnd/>
            <a:tailEnd/>
          </a:ln>
        </p:spPr>
        <p:txBody>
          <a:bodyPr/>
          <a:lstStyle/>
          <a:p>
            <a:endParaRPr lang="fr-FR"/>
          </a:p>
        </p:txBody>
      </p:sp>
      <p:sp>
        <p:nvSpPr>
          <p:cNvPr id="184" name="Freeform 185"/>
          <p:cNvSpPr>
            <a:spLocks/>
          </p:cNvSpPr>
          <p:nvPr/>
        </p:nvSpPr>
        <p:spPr bwMode="auto">
          <a:xfrm>
            <a:off x="2582909" y="1530633"/>
            <a:ext cx="452920" cy="451597"/>
          </a:xfrm>
          <a:custGeom>
            <a:avLst/>
            <a:gdLst/>
            <a:ahLst/>
            <a:cxnLst>
              <a:cxn ang="0">
                <a:pos x="0" y="326"/>
              </a:cxn>
              <a:cxn ang="0">
                <a:pos x="8" y="252"/>
              </a:cxn>
              <a:cxn ang="0">
                <a:pos x="25" y="208"/>
              </a:cxn>
              <a:cxn ang="0">
                <a:pos x="37" y="185"/>
              </a:cxn>
              <a:cxn ang="0">
                <a:pos x="59" y="151"/>
              </a:cxn>
              <a:cxn ang="0">
                <a:pos x="88" y="116"/>
              </a:cxn>
              <a:cxn ang="0">
                <a:pos x="108" y="99"/>
              </a:cxn>
              <a:cxn ang="0">
                <a:pos x="140" y="74"/>
              </a:cxn>
              <a:cxn ang="0">
                <a:pos x="189" y="39"/>
              </a:cxn>
              <a:cxn ang="0">
                <a:pos x="244" y="10"/>
              </a:cxn>
              <a:cxn ang="0">
                <a:pos x="271" y="3"/>
              </a:cxn>
              <a:cxn ang="0">
                <a:pos x="299" y="2"/>
              </a:cxn>
              <a:cxn ang="0">
                <a:pos x="340" y="1"/>
              </a:cxn>
              <a:cxn ang="0">
                <a:pos x="378" y="0"/>
              </a:cxn>
              <a:cxn ang="0">
                <a:pos x="392" y="6"/>
              </a:cxn>
              <a:cxn ang="0">
                <a:pos x="386" y="48"/>
              </a:cxn>
              <a:cxn ang="0">
                <a:pos x="369" y="91"/>
              </a:cxn>
              <a:cxn ang="0">
                <a:pos x="352" y="123"/>
              </a:cxn>
              <a:cxn ang="0">
                <a:pos x="321" y="171"/>
              </a:cxn>
              <a:cxn ang="0">
                <a:pos x="279" y="221"/>
              </a:cxn>
              <a:cxn ang="0">
                <a:pos x="253" y="243"/>
              </a:cxn>
              <a:cxn ang="0">
                <a:pos x="226" y="259"/>
              </a:cxn>
              <a:cxn ang="0">
                <a:pos x="188" y="283"/>
              </a:cxn>
              <a:cxn ang="0">
                <a:pos x="151" y="304"/>
              </a:cxn>
              <a:cxn ang="0">
                <a:pos x="267" y="356"/>
              </a:cxn>
              <a:cxn ang="0">
                <a:pos x="280" y="359"/>
              </a:cxn>
              <a:cxn ang="0">
                <a:pos x="314" y="371"/>
              </a:cxn>
              <a:cxn ang="0">
                <a:pos x="354" y="387"/>
              </a:cxn>
              <a:cxn ang="0">
                <a:pos x="388" y="406"/>
              </a:cxn>
              <a:cxn ang="0">
                <a:pos x="397" y="417"/>
              </a:cxn>
              <a:cxn ang="0">
                <a:pos x="421" y="446"/>
              </a:cxn>
              <a:cxn ang="0">
                <a:pos x="450" y="491"/>
              </a:cxn>
              <a:cxn ang="0">
                <a:pos x="477" y="547"/>
              </a:cxn>
              <a:cxn ang="0">
                <a:pos x="465" y="552"/>
              </a:cxn>
              <a:cxn ang="0">
                <a:pos x="430" y="562"/>
              </a:cxn>
              <a:cxn ang="0">
                <a:pos x="381" y="572"/>
              </a:cxn>
              <a:cxn ang="0">
                <a:pos x="327" y="573"/>
              </a:cxn>
              <a:cxn ang="0">
                <a:pos x="308" y="570"/>
              </a:cxn>
              <a:cxn ang="0">
                <a:pos x="263" y="557"/>
              </a:cxn>
              <a:cxn ang="0">
                <a:pos x="208" y="535"/>
              </a:cxn>
              <a:cxn ang="0">
                <a:pos x="161" y="502"/>
              </a:cxn>
              <a:cxn ang="0">
                <a:pos x="150" y="494"/>
              </a:cxn>
              <a:cxn ang="0">
                <a:pos x="124" y="471"/>
              </a:cxn>
              <a:cxn ang="0">
                <a:pos x="93" y="438"/>
              </a:cxn>
              <a:cxn ang="0">
                <a:pos x="65" y="397"/>
              </a:cxn>
              <a:cxn ang="0">
                <a:pos x="51" y="380"/>
              </a:cxn>
              <a:cxn ang="0">
                <a:pos x="36" y="343"/>
              </a:cxn>
            </a:cxnLst>
            <a:rect l="0" t="0" r="r" b="b"/>
            <a:pathLst>
              <a:path w="477" h="573">
                <a:moveTo>
                  <a:pt x="0" y="340"/>
                </a:moveTo>
                <a:lnTo>
                  <a:pt x="0" y="326"/>
                </a:lnTo>
                <a:lnTo>
                  <a:pt x="2" y="294"/>
                </a:lnTo>
                <a:lnTo>
                  <a:pt x="8" y="252"/>
                </a:lnTo>
                <a:lnTo>
                  <a:pt x="22" y="212"/>
                </a:lnTo>
                <a:lnTo>
                  <a:pt x="25" y="208"/>
                </a:lnTo>
                <a:lnTo>
                  <a:pt x="29" y="199"/>
                </a:lnTo>
                <a:lnTo>
                  <a:pt x="37" y="185"/>
                </a:lnTo>
                <a:lnTo>
                  <a:pt x="48" y="169"/>
                </a:lnTo>
                <a:lnTo>
                  <a:pt x="59" y="151"/>
                </a:lnTo>
                <a:lnTo>
                  <a:pt x="73" y="133"/>
                </a:lnTo>
                <a:lnTo>
                  <a:pt x="88" y="116"/>
                </a:lnTo>
                <a:lnTo>
                  <a:pt x="103" y="102"/>
                </a:lnTo>
                <a:lnTo>
                  <a:pt x="108" y="99"/>
                </a:lnTo>
                <a:lnTo>
                  <a:pt x="120" y="89"/>
                </a:lnTo>
                <a:lnTo>
                  <a:pt x="140" y="74"/>
                </a:lnTo>
                <a:lnTo>
                  <a:pt x="163" y="56"/>
                </a:lnTo>
                <a:lnTo>
                  <a:pt x="189" y="39"/>
                </a:lnTo>
                <a:lnTo>
                  <a:pt x="217" y="23"/>
                </a:lnTo>
                <a:lnTo>
                  <a:pt x="244" y="10"/>
                </a:lnTo>
                <a:lnTo>
                  <a:pt x="267" y="3"/>
                </a:lnTo>
                <a:lnTo>
                  <a:pt x="271" y="3"/>
                </a:lnTo>
                <a:lnTo>
                  <a:pt x="283" y="3"/>
                </a:lnTo>
                <a:lnTo>
                  <a:pt x="299" y="2"/>
                </a:lnTo>
                <a:lnTo>
                  <a:pt x="320" y="1"/>
                </a:lnTo>
                <a:lnTo>
                  <a:pt x="340" y="1"/>
                </a:lnTo>
                <a:lnTo>
                  <a:pt x="361" y="0"/>
                </a:lnTo>
                <a:lnTo>
                  <a:pt x="378" y="0"/>
                </a:lnTo>
                <a:lnTo>
                  <a:pt x="391" y="0"/>
                </a:lnTo>
                <a:lnTo>
                  <a:pt x="392" y="6"/>
                </a:lnTo>
                <a:lnTo>
                  <a:pt x="392" y="22"/>
                </a:lnTo>
                <a:lnTo>
                  <a:pt x="386" y="48"/>
                </a:lnTo>
                <a:lnTo>
                  <a:pt x="371" y="86"/>
                </a:lnTo>
                <a:lnTo>
                  <a:pt x="369" y="91"/>
                </a:lnTo>
                <a:lnTo>
                  <a:pt x="362" y="104"/>
                </a:lnTo>
                <a:lnTo>
                  <a:pt x="352" y="123"/>
                </a:lnTo>
                <a:lnTo>
                  <a:pt x="338" y="146"/>
                </a:lnTo>
                <a:lnTo>
                  <a:pt x="321" y="171"/>
                </a:lnTo>
                <a:lnTo>
                  <a:pt x="301" y="198"/>
                </a:lnTo>
                <a:lnTo>
                  <a:pt x="279" y="221"/>
                </a:lnTo>
                <a:lnTo>
                  <a:pt x="256" y="241"/>
                </a:lnTo>
                <a:lnTo>
                  <a:pt x="253" y="243"/>
                </a:lnTo>
                <a:lnTo>
                  <a:pt x="241" y="250"/>
                </a:lnTo>
                <a:lnTo>
                  <a:pt x="226" y="259"/>
                </a:lnTo>
                <a:lnTo>
                  <a:pt x="208" y="271"/>
                </a:lnTo>
                <a:lnTo>
                  <a:pt x="188" y="283"/>
                </a:lnTo>
                <a:lnTo>
                  <a:pt x="169" y="295"/>
                </a:lnTo>
                <a:lnTo>
                  <a:pt x="151" y="304"/>
                </a:lnTo>
                <a:lnTo>
                  <a:pt x="138" y="311"/>
                </a:lnTo>
                <a:lnTo>
                  <a:pt x="267" y="356"/>
                </a:lnTo>
                <a:lnTo>
                  <a:pt x="270" y="357"/>
                </a:lnTo>
                <a:lnTo>
                  <a:pt x="280" y="359"/>
                </a:lnTo>
                <a:lnTo>
                  <a:pt x="295" y="364"/>
                </a:lnTo>
                <a:lnTo>
                  <a:pt x="314" y="371"/>
                </a:lnTo>
                <a:lnTo>
                  <a:pt x="335" y="378"/>
                </a:lnTo>
                <a:lnTo>
                  <a:pt x="354" y="387"/>
                </a:lnTo>
                <a:lnTo>
                  <a:pt x="373" y="396"/>
                </a:lnTo>
                <a:lnTo>
                  <a:pt x="388" y="406"/>
                </a:lnTo>
                <a:lnTo>
                  <a:pt x="390" y="409"/>
                </a:lnTo>
                <a:lnTo>
                  <a:pt x="397" y="417"/>
                </a:lnTo>
                <a:lnTo>
                  <a:pt x="407" y="430"/>
                </a:lnTo>
                <a:lnTo>
                  <a:pt x="421" y="446"/>
                </a:lnTo>
                <a:lnTo>
                  <a:pt x="435" y="466"/>
                </a:lnTo>
                <a:lnTo>
                  <a:pt x="450" y="491"/>
                </a:lnTo>
                <a:lnTo>
                  <a:pt x="465" y="517"/>
                </a:lnTo>
                <a:lnTo>
                  <a:pt x="477" y="547"/>
                </a:lnTo>
                <a:lnTo>
                  <a:pt x="474" y="548"/>
                </a:lnTo>
                <a:lnTo>
                  <a:pt x="465" y="552"/>
                </a:lnTo>
                <a:lnTo>
                  <a:pt x="449" y="557"/>
                </a:lnTo>
                <a:lnTo>
                  <a:pt x="430" y="562"/>
                </a:lnTo>
                <a:lnTo>
                  <a:pt x="407" y="568"/>
                </a:lnTo>
                <a:lnTo>
                  <a:pt x="381" y="572"/>
                </a:lnTo>
                <a:lnTo>
                  <a:pt x="354" y="573"/>
                </a:lnTo>
                <a:lnTo>
                  <a:pt x="327" y="573"/>
                </a:lnTo>
                <a:lnTo>
                  <a:pt x="322" y="572"/>
                </a:lnTo>
                <a:lnTo>
                  <a:pt x="308" y="570"/>
                </a:lnTo>
                <a:lnTo>
                  <a:pt x="287" y="564"/>
                </a:lnTo>
                <a:lnTo>
                  <a:pt x="263" y="557"/>
                </a:lnTo>
                <a:lnTo>
                  <a:pt x="235" y="547"/>
                </a:lnTo>
                <a:lnTo>
                  <a:pt x="208" y="535"/>
                </a:lnTo>
                <a:lnTo>
                  <a:pt x="182" y="521"/>
                </a:lnTo>
                <a:lnTo>
                  <a:pt x="161" y="502"/>
                </a:lnTo>
                <a:lnTo>
                  <a:pt x="157" y="500"/>
                </a:lnTo>
                <a:lnTo>
                  <a:pt x="150" y="494"/>
                </a:lnTo>
                <a:lnTo>
                  <a:pt x="138" y="484"/>
                </a:lnTo>
                <a:lnTo>
                  <a:pt x="124" y="471"/>
                </a:lnTo>
                <a:lnTo>
                  <a:pt x="108" y="456"/>
                </a:lnTo>
                <a:lnTo>
                  <a:pt x="93" y="438"/>
                </a:lnTo>
                <a:lnTo>
                  <a:pt x="78" y="418"/>
                </a:lnTo>
                <a:lnTo>
                  <a:pt x="65" y="397"/>
                </a:lnTo>
                <a:lnTo>
                  <a:pt x="60" y="393"/>
                </a:lnTo>
                <a:lnTo>
                  <a:pt x="51" y="380"/>
                </a:lnTo>
                <a:lnTo>
                  <a:pt x="42" y="363"/>
                </a:lnTo>
                <a:lnTo>
                  <a:pt x="36" y="343"/>
                </a:lnTo>
                <a:lnTo>
                  <a:pt x="0" y="340"/>
                </a:lnTo>
                <a:close/>
              </a:path>
            </a:pathLst>
          </a:custGeom>
          <a:solidFill>
            <a:srgbClr val="000000"/>
          </a:solidFill>
          <a:ln w="9525">
            <a:noFill/>
            <a:round/>
            <a:headEnd/>
            <a:tailEnd/>
          </a:ln>
        </p:spPr>
        <p:txBody>
          <a:bodyPr/>
          <a:lstStyle/>
          <a:p>
            <a:endParaRPr lang="fr-FR"/>
          </a:p>
        </p:txBody>
      </p:sp>
      <p:sp>
        <p:nvSpPr>
          <p:cNvPr id="185" name="Freeform 186"/>
          <p:cNvSpPr>
            <a:spLocks/>
          </p:cNvSpPr>
          <p:nvPr/>
        </p:nvSpPr>
        <p:spPr bwMode="auto">
          <a:xfrm>
            <a:off x="2787454" y="1676899"/>
            <a:ext cx="390304" cy="144438"/>
          </a:xfrm>
          <a:custGeom>
            <a:avLst/>
            <a:gdLst/>
            <a:ahLst/>
            <a:cxnLst>
              <a:cxn ang="0">
                <a:pos x="25" y="103"/>
              </a:cxn>
              <a:cxn ang="0">
                <a:pos x="32" y="95"/>
              </a:cxn>
              <a:cxn ang="0">
                <a:pos x="50" y="76"/>
              </a:cxn>
              <a:cxn ang="0">
                <a:pos x="82" y="52"/>
              </a:cxn>
              <a:cxn ang="0">
                <a:pos x="124" y="29"/>
              </a:cxn>
              <a:cxn ang="0">
                <a:pos x="137" y="23"/>
              </a:cxn>
              <a:cxn ang="0">
                <a:pos x="169" y="13"/>
              </a:cxn>
              <a:cxn ang="0">
                <a:pos x="212" y="3"/>
              </a:cxn>
              <a:cxn ang="0">
                <a:pos x="253" y="0"/>
              </a:cxn>
              <a:cxn ang="0">
                <a:pos x="266" y="1"/>
              </a:cxn>
              <a:cxn ang="0">
                <a:pos x="298" y="8"/>
              </a:cxn>
              <a:cxn ang="0">
                <a:pos x="336" y="23"/>
              </a:cxn>
              <a:cxn ang="0">
                <a:pos x="371" y="52"/>
              </a:cxn>
              <a:cxn ang="0">
                <a:pos x="409" y="107"/>
              </a:cxn>
              <a:cxn ang="0">
                <a:pos x="398" y="118"/>
              </a:cxn>
              <a:cxn ang="0">
                <a:pos x="380" y="133"/>
              </a:cxn>
              <a:cxn ang="0">
                <a:pos x="351" y="150"/>
              </a:cxn>
              <a:cxn ang="0">
                <a:pos x="329" y="159"/>
              </a:cxn>
              <a:cxn ang="0">
                <a:pos x="305" y="166"/>
              </a:cxn>
              <a:cxn ang="0">
                <a:pos x="268" y="175"/>
              </a:cxn>
              <a:cxn ang="0">
                <a:pos x="228" y="182"/>
              </a:cxn>
              <a:cxn ang="0">
                <a:pos x="207" y="183"/>
              </a:cxn>
              <a:cxn ang="0">
                <a:pos x="184" y="181"/>
              </a:cxn>
              <a:cxn ang="0">
                <a:pos x="147" y="173"/>
              </a:cxn>
              <a:cxn ang="0">
                <a:pos x="102" y="158"/>
              </a:cxn>
              <a:cxn ang="0">
                <a:pos x="79" y="147"/>
              </a:cxn>
              <a:cxn ang="0">
                <a:pos x="75" y="143"/>
              </a:cxn>
              <a:cxn ang="0">
                <a:pos x="64" y="135"/>
              </a:cxn>
              <a:cxn ang="0">
                <a:pos x="52" y="125"/>
              </a:cxn>
              <a:cxn ang="0">
                <a:pos x="42" y="118"/>
              </a:cxn>
              <a:cxn ang="0">
                <a:pos x="26" y="119"/>
              </a:cxn>
              <a:cxn ang="0">
                <a:pos x="0" y="119"/>
              </a:cxn>
            </a:cxnLst>
            <a:rect l="0" t="0" r="r" b="b"/>
            <a:pathLst>
              <a:path w="410" h="183">
                <a:moveTo>
                  <a:pt x="0" y="119"/>
                </a:moveTo>
                <a:lnTo>
                  <a:pt x="25" y="103"/>
                </a:lnTo>
                <a:lnTo>
                  <a:pt x="26" y="101"/>
                </a:lnTo>
                <a:lnTo>
                  <a:pt x="32" y="95"/>
                </a:lnTo>
                <a:lnTo>
                  <a:pt x="40" y="87"/>
                </a:lnTo>
                <a:lnTo>
                  <a:pt x="50" y="76"/>
                </a:lnTo>
                <a:lnTo>
                  <a:pt x="65" y="64"/>
                </a:lnTo>
                <a:lnTo>
                  <a:pt x="82" y="52"/>
                </a:lnTo>
                <a:lnTo>
                  <a:pt x="102" y="39"/>
                </a:lnTo>
                <a:lnTo>
                  <a:pt x="124" y="29"/>
                </a:lnTo>
                <a:lnTo>
                  <a:pt x="128" y="28"/>
                </a:lnTo>
                <a:lnTo>
                  <a:pt x="137" y="23"/>
                </a:lnTo>
                <a:lnTo>
                  <a:pt x="152" y="19"/>
                </a:lnTo>
                <a:lnTo>
                  <a:pt x="169" y="13"/>
                </a:lnTo>
                <a:lnTo>
                  <a:pt x="190" y="7"/>
                </a:lnTo>
                <a:lnTo>
                  <a:pt x="212" y="3"/>
                </a:lnTo>
                <a:lnTo>
                  <a:pt x="233" y="0"/>
                </a:lnTo>
                <a:lnTo>
                  <a:pt x="253" y="0"/>
                </a:lnTo>
                <a:lnTo>
                  <a:pt x="257" y="0"/>
                </a:lnTo>
                <a:lnTo>
                  <a:pt x="266" y="1"/>
                </a:lnTo>
                <a:lnTo>
                  <a:pt x="281" y="4"/>
                </a:lnTo>
                <a:lnTo>
                  <a:pt x="298" y="8"/>
                </a:lnTo>
                <a:lnTo>
                  <a:pt x="317" y="14"/>
                </a:lnTo>
                <a:lnTo>
                  <a:pt x="336" y="23"/>
                </a:lnTo>
                <a:lnTo>
                  <a:pt x="355" y="36"/>
                </a:lnTo>
                <a:lnTo>
                  <a:pt x="371" y="52"/>
                </a:lnTo>
                <a:lnTo>
                  <a:pt x="410" y="106"/>
                </a:lnTo>
                <a:lnTo>
                  <a:pt x="409" y="107"/>
                </a:lnTo>
                <a:lnTo>
                  <a:pt x="405" y="112"/>
                </a:lnTo>
                <a:lnTo>
                  <a:pt x="398" y="118"/>
                </a:lnTo>
                <a:lnTo>
                  <a:pt x="390" y="125"/>
                </a:lnTo>
                <a:lnTo>
                  <a:pt x="380" y="133"/>
                </a:lnTo>
                <a:lnTo>
                  <a:pt x="366" y="142"/>
                </a:lnTo>
                <a:lnTo>
                  <a:pt x="351" y="150"/>
                </a:lnTo>
                <a:lnTo>
                  <a:pt x="333" y="158"/>
                </a:lnTo>
                <a:lnTo>
                  <a:pt x="329" y="159"/>
                </a:lnTo>
                <a:lnTo>
                  <a:pt x="320" y="162"/>
                </a:lnTo>
                <a:lnTo>
                  <a:pt x="305" y="166"/>
                </a:lnTo>
                <a:lnTo>
                  <a:pt x="288" y="171"/>
                </a:lnTo>
                <a:lnTo>
                  <a:pt x="268" y="175"/>
                </a:lnTo>
                <a:lnTo>
                  <a:pt x="248" y="180"/>
                </a:lnTo>
                <a:lnTo>
                  <a:pt x="228" y="182"/>
                </a:lnTo>
                <a:lnTo>
                  <a:pt x="211" y="183"/>
                </a:lnTo>
                <a:lnTo>
                  <a:pt x="207" y="183"/>
                </a:lnTo>
                <a:lnTo>
                  <a:pt x="198" y="182"/>
                </a:lnTo>
                <a:lnTo>
                  <a:pt x="184" y="181"/>
                </a:lnTo>
                <a:lnTo>
                  <a:pt x="167" y="178"/>
                </a:lnTo>
                <a:lnTo>
                  <a:pt x="147" y="173"/>
                </a:lnTo>
                <a:lnTo>
                  <a:pt x="125" y="167"/>
                </a:lnTo>
                <a:lnTo>
                  <a:pt x="102" y="158"/>
                </a:lnTo>
                <a:lnTo>
                  <a:pt x="80" y="148"/>
                </a:lnTo>
                <a:lnTo>
                  <a:pt x="79" y="147"/>
                </a:lnTo>
                <a:lnTo>
                  <a:pt x="78" y="145"/>
                </a:lnTo>
                <a:lnTo>
                  <a:pt x="75" y="143"/>
                </a:lnTo>
                <a:lnTo>
                  <a:pt x="70" y="140"/>
                </a:lnTo>
                <a:lnTo>
                  <a:pt x="64" y="135"/>
                </a:lnTo>
                <a:lnTo>
                  <a:pt x="58" y="130"/>
                </a:lnTo>
                <a:lnTo>
                  <a:pt x="52" y="125"/>
                </a:lnTo>
                <a:lnTo>
                  <a:pt x="45" y="119"/>
                </a:lnTo>
                <a:lnTo>
                  <a:pt x="42" y="118"/>
                </a:lnTo>
                <a:lnTo>
                  <a:pt x="35" y="117"/>
                </a:lnTo>
                <a:lnTo>
                  <a:pt x="26" y="119"/>
                </a:lnTo>
                <a:lnTo>
                  <a:pt x="12" y="129"/>
                </a:lnTo>
                <a:lnTo>
                  <a:pt x="0" y="119"/>
                </a:lnTo>
                <a:close/>
              </a:path>
            </a:pathLst>
          </a:custGeom>
          <a:solidFill>
            <a:srgbClr val="000000"/>
          </a:solidFill>
          <a:ln w="9525">
            <a:noFill/>
            <a:round/>
            <a:headEnd/>
            <a:tailEnd/>
          </a:ln>
        </p:spPr>
        <p:txBody>
          <a:bodyPr/>
          <a:lstStyle/>
          <a:p>
            <a:endParaRPr lang="fr-FR"/>
          </a:p>
        </p:txBody>
      </p:sp>
      <p:sp>
        <p:nvSpPr>
          <p:cNvPr id="186" name="Freeform 187"/>
          <p:cNvSpPr>
            <a:spLocks/>
          </p:cNvSpPr>
          <p:nvPr/>
        </p:nvSpPr>
        <p:spPr bwMode="auto">
          <a:xfrm>
            <a:off x="2605869" y="1649474"/>
            <a:ext cx="62616" cy="115185"/>
          </a:xfrm>
          <a:custGeom>
            <a:avLst/>
            <a:gdLst/>
            <a:ahLst/>
            <a:cxnLst>
              <a:cxn ang="0">
                <a:pos x="0" y="147"/>
              </a:cxn>
              <a:cxn ang="0">
                <a:pos x="64" y="73"/>
              </a:cxn>
              <a:cxn ang="0">
                <a:pos x="64" y="0"/>
              </a:cxn>
              <a:cxn ang="0">
                <a:pos x="63" y="2"/>
              </a:cxn>
              <a:cxn ang="0">
                <a:pos x="58" y="8"/>
              </a:cxn>
              <a:cxn ang="0">
                <a:pos x="53" y="16"/>
              </a:cxn>
              <a:cxn ang="0">
                <a:pos x="46" y="26"/>
              </a:cxn>
              <a:cxn ang="0">
                <a:pos x="38" y="38"/>
              </a:cxn>
              <a:cxn ang="0">
                <a:pos x="30" y="52"/>
              </a:cxn>
              <a:cxn ang="0">
                <a:pos x="23" y="64"/>
              </a:cxn>
              <a:cxn ang="0">
                <a:pos x="16" y="77"/>
              </a:cxn>
              <a:cxn ang="0">
                <a:pos x="0" y="147"/>
              </a:cxn>
            </a:cxnLst>
            <a:rect l="0" t="0" r="r" b="b"/>
            <a:pathLst>
              <a:path w="64" h="147">
                <a:moveTo>
                  <a:pt x="0" y="147"/>
                </a:moveTo>
                <a:lnTo>
                  <a:pt x="64" y="73"/>
                </a:lnTo>
                <a:lnTo>
                  <a:pt x="64" y="0"/>
                </a:lnTo>
                <a:lnTo>
                  <a:pt x="63" y="2"/>
                </a:lnTo>
                <a:lnTo>
                  <a:pt x="58" y="8"/>
                </a:lnTo>
                <a:lnTo>
                  <a:pt x="53" y="16"/>
                </a:lnTo>
                <a:lnTo>
                  <a:pt x="46" y="26"/>
                </a:lnTo>
                <a:lnTo>
                  <a:pt x="38" y="38"/>
                </a:lnTo>
                <a:lnTo>
                  <a:pt x="30" y="52"/>
                </a:lnTo>
                <a:lnTo>
                  <a:pt x="23" y="64"/>
                </a:lnTo>
                <a:lnTo>
                  <a:pt x="16" y="77"/>
                </a:lnTo>
                <a:lnTo>
                  <a:pt x="0" y="147"/>
                </a:lnTo>
                <a:close/>
              </a:path>
            </a:pathLst>
          </a:custGeom>
          <a:solidFill>
            <a:srgbClr val="59FF00"/>
          </a:solidFill>
          <a:ln w="9525">
            <a:noFill/>
            <a:round/>
            <a:headEnd/>
            <a:tailEnd/>
          </a:ln>
        </p:spPr>
        <p:txBody>
          <a:bodyPr/>
          <a:lstStyle/>
          <a:p>
            <a:endParaRPr lang="fr-FR"/>
          </a:p>
        </p:txBody>
      </p:sp>
      <p:sp>
        <p:nvSpPr>
          <p:cNvPr id="187" name="Freeform 188"/>
          <p:cNvSpPr>
            <a:spLocks/>
          </p:cNvSpPr>
          <p:nvPr/>
        </p:nvSpPr>
        <p:spPr bwMode="auto">
          <a:xfrm>
            <a:off x="2689356" y="1581826"/>
            <a:ext cx="85575" cy="102386"/>
          </a:xfrm>
          <a:custGeom>
            <a:avLst/>
            <a:gdLst/>
            <a:ahLst/>
            <a:cxnLst>
              <a:cxn ang="0">
                <a:pos x="4" y="132"/>
              </a:cxn>
              <a:cxn ang="0">
                <a:pos x="0" y="61"/>
              </a:cxn>
              <a:cxn ang="0">
                <a:pos x="1" y="60"/>
              </a:cxn>
              <a:cxn ang="0">
                <a:pos x="4" y="56"/>
              </a:cxn>
              <a:cxn ang="0">
                <a:pos x="8" y="51"/>
              </a:cxn>
              <a:cxn ang="0">
                <a:pos x="13" y="44"/>
              </a:cxn>
              <a:cxn ang="0">
                <a:pos x="20" y="36"/>
              </a:cxn>
              <a:cxn ang="0">
                <a:pos x="28" y="29"/>
              </a:cxn>
              <a:cxn ang="0">
                <a:pos x="36" y="22"/>
              </a:cxn>
              <a:cxn ang="0">
                <a:pos x="45" y="17"/>
              </a:cxn>
              <a:cxn ang="0">
                <a:pos x="90" y="0"/>
              </a:cxn>
              <a:cxn ang="0">
                <a:pos x="87" y="38"/>
              </a:cxn>
              <a:cxn ang="0">
                <a:pos x="4" y="132"/>
              </a:cxn>
            </a:cxnLst>
            <a:rect l="0" t="0" r="r" b="b"/>
            <a:pathLst>
              <a:path w="90" h="132">
                <a:moveTo>
                  <a:pt x="4" y="132"/>
                </a:moveTo>
                <a:lnTo>
                  <a:pt x="0" y="61"/>
                </a:lnTo>
                <a:lnTo>
                  <a:pt x="1" y="60"/>
                </a:lnTo>
                <a:lnTo>
                  <a:pt x="4" y="56"/>
                </a:lnTo>
                <a:lnTo>
                  <a:pt x="8" y="51"/>
                </a:lnTo>
                <a:lnTo>
                  <a:pt x="13" y="44"/>
                </a:lnTo>
                <a:lnTo>
                  <a:pt x="20" y="36"/>
                </a:lnTo>
                <a:lnTo>
                  <a:pt x="28" y="29"/>
                </a:lnTo>
                <a:lnTo>
                  <a:pt x="36" y="22"/>
                </a:lnTo>
                <a:lnTo>
                  <a:pt x="45" y="17"/>
                </a:lnTo>
                <a:lnTo>
                  <a:pt x="90" y="0"/>
                </a:lnTo>
                <a:lnTo>
                  <a:pt x="87" y="38"/>
                </a:lnTo>
                <a:lnTo>
                  <a:pt x="4" y="132"/>
                </a:lnTo>
                <a:close/>
              </a:path>
            </a:pathLst>
          </a:custGeom>
          <a:solidFill>
            <a:srgbClr val="59FF00"/>
          </a:solidFill>
          <a:ln w="9525">
            <a:noFill/>
            <a:round/>
            <a:headEnd/>
            <a:tailEnd/>
          </a:ln>
        </p:spPr>
        <p:txBody>
          <a:bodyPr/>
          <a:lstStyle/>
          <a:p>
            <a:endParaRPr lang="fr-FR"/>
          </a:p>
        </p:txBody>
      </p:sp>
      <p:sp>
        <p:nvSpPr>
          <p:cNvPr id="188" name="Freeform 189"/>
          <p:cNvSpPr>
            <a:spLocks/>
          </p:cNvSpPr>
          <p:nvPr/>
        </p:nvSpPr>
        <p:spPr bwMode="auto">
          <a:xfrm>
            <a:off x="2797890" y="1545259"/>
            <a:ext cx="106447" cy="62163"/>
          </a:xfrm>
          <a:custGeom>
            <a:avLst/>
            <a:gdLst/>
            <a:ahLst/>
            <a:cxnLst>
              <a:cxn ang="0">
                <a:pos x="0" y="78"/>
              </a:cxn>
              <a:cxn ang="0">
                <a:pos x="7" y="29"/>
              </a:cxn>
              <a:cxn ang="0">
                <a:pos x="10" y="28"/>
              </a:cxn>
              <a:cxn ang="0">
                <a:pos x="14" y="25"/>
              </a:cxn>
              <a:cxn ang="0">
                <a:pos x="23" y="20"/>
              </a:cxn>
              <a:cxn ang="0">
                <a:pos x="36" y="14"/>
              </a:cxn>
              <a:cxn ang="0">
                <a:pos x="51" y="10"/>
              </a:cxn>
              <a:cxn ang="0">
                <a:pos x="70" y="5"/>
              </a:cxn>
              <a:cxn ang="0">
                <a:pos x="89" y="2"/>
              </a:cxn>
              <a:cxn ang="0">
                <a:pos x="112" y="0"/>
              </a:cxn>
              <a:cxn ang="0">
                <a:pos x="0" y="78"/>
              </a:cxn>
            </a:cxnLst>
            <a:rect l="0" t="0" r="r" b="b"/>
            <a:pathLst>
              <a:path w="112" h="78">
                <a:moveTo>
                  <a:pt x="0" y="78"/>
                </a:moveTo>
                <a:lnTo>
                  <a:pt x="7" y="29"/>
                </a:lnTo>
                <a:lnTo>
                  <a:pt x="10" y="28"/>
                </a:lnTo>
                <a:lnTo>
                  <a:pt x="14" y="25"/>
                </a:lnTo>
                <a:lnTo>
                  <a:pt x="23" y="20"/>
                </a:lnTo>
                <a:lnTo>
                  <a:pt x="36" y="14"/>
                </a:lnTo>
                <a:lnTo>
                  <a:pt x="51" y="10"/>
                </a:lnTo>
                <a:lnTo>
                  <a:pt x="70" y="5"/>
                </a:lnTo>
                <a:lnTo>
                  <a:pt x="89" y="2"/>
                </a:lnTo>
                <a:lnTo>
                  <a:pt x="112" y="0"/>
                </a:lnTo>
                <a:lnTo>
                  <a:pt x="0" y="78"/>
                </a:lnTo>
                <a:close/>
              </a:path>
            </a:pathLst>
          </a:custGeom>
          <a:solidFill>
            <a:srgbClr val="59FF00"/>
          </a:solidFill>
          <a:ln w="9525">
            <a:noFill/>
            <a:round/>
            <a:headEnd/>
            <a:tailEnd/>
          </a:ln>
        </p:spPr>
        <p:txBody>
          <a:bodyPr/>
          <a:lstStyle/>
          <a:p>
            <a:endParaRPr lang="fr-FR"/>
          </a:p>
        </p:txBody>
      </p:sp>
      <p:sp>
        <p:nvSpPr>
          <p:cNvPr id="189" name="Freeform 190"/>
          <p:cNvSpPr>
            <a:spLocks/>
          </p:cNvSpPr>
          <p:nvPr/>
        </p:nvSpPr>
        <p:spPr bwMode="auto">
          <a:xfrm>
            <a:off x="2843808" y="1550744"/>
            <a:ext cx="87662" cy="56678"/>
          </a:xfrm>
          <a:custGeom>
            <a:avLst/>
            <a:gdLst/>
            <a:ahLst/>
            <a:cxnLst>
              <a:cxn ang="0">
                <a:pos x="0" y="73"/>
              </a:cxn>
              <a:cxn ang="0">
                <a:pos x="92" y="0"/>
              </a:cxn>
              <a:cxn ang="0">
                <a:pos x="90" y="10"/>
              </a:cxn>
              <a:cxn ang="0">
                <a:pos x="83" y="29"/>
              </a:cxn>
              <a:cxn ang="0">
                <a:pos x="74" y="53"/>
              </a:cxn>
              <a:cxn ang="0">
                <a:pos x="63" y="71"/>
              </a:cxn>
              <a:cxn ang="0">
                <a:pos x="0" y="73"/>
              </a:cxn>
            </a:cxnLst>
            <a:rect l="0" t="0" r="r" b="b"/>
            <a:pathLst>
              <a:path w="92" h="73">
                <a:moveTo>
                  <a:pt x="0" y="73"/>
                </a:moveTo>
                <a:lnTo>
                  <a:pt x="92" y="0"/>
                </a:lnTo>
                <a:lnTo>
                  <a:pt x="90" y="10"/>
                </a:lnTo>
                <a:lnTo>
                  <a:pt x="83" y="29"/>
                </a:lnTo>
                <a:lnTo>
                  <a:pt x="74" y="53"/>
                </a:lnTo>
                <a:lnTo>
                  <a:pt x="63" y="71"/>
                </a:lnTo>
                <a:lnTo>
                  <a:pt x="0" y="73"/>
                </a:lnTo>
                <a:close/>
              </a:path>
            </a:pathLst>
          </a:custGeom>
          <a:solidFill>
            <a:srgbClr val="59FF00"/>
          </a:solidFill>
          <a:ln w="9525">
            <a:noFill/>
            <a:round/>
            <a:headEnd/>
            <a:tailEnd/>
          </a:ln>
        </p:spPr>
        <p:txBody>
          <a:bodyPr/>
          <a:lstStyle/>
          <a:p>
            <a:endParaRPr lang="fr-FR"/>
          </a:p>
        </p:txBody>
      </p:sp>
      <p:sp>
        <p:nvSpPr>
          <p:cNvPr id="190" name="Freeform 191"/>
          <p:cNvSpPr>
            <a:spLocks/>
          </p:cNvSpPr>
          <p:nvPr/>
        </p:nvSpPr>
        <p:spPr bwMode="auto">
          <a:xfrm>
            <a:off x="2758233" y="1623878"/>
            <a:ext cx="133580" cy="42052"/>
          </a:xfrm>
          <a:custGeom>
            <a:avLst/>
            <a:gdLst/>
            <a:ahLst/>
            <a:cxnLst>
              <a:cxn ang="0">
                <a:pos x="64" y="0"/>
              </a:cxn>
              <a:cxn ang="0">
                <a:pos x="138" y="0"/>
              </a:cxn>
              <a:cxn ang="0">
                <a:pos x="137" y="1"/>
              </a:cxn>
              <a:cxn ang="0">
                <a:pos x="136" y="5"/>
              </a:cxn>
              <a:cxn ang="0">
                <a:pos x="132" y="12"/>
              </a:cxn>
              <a:cxn ang="0">
                <a:pos x="128" y="19"/>
              </a:cxn>
              <a:cxn ang="0">
                <a:pos x="122" y="28"/>
              </a:cxn>
              <a:cxn ang="0">
                <a:pos x="115" y="38"/>
              </a:cxn>
              <a:cxn ang="0">
                <a:pos x="107" y="46"/>
              </a:cxn>
              <a:cxn ang="0">
                <a:pos x="99" y="54"/>
              </a:cxn>
              <a:cxn ang="0">
                <a:pos x="0" y="54"/>
              </a:cxn>
              <a:cxn ang="0">
                <a:pos x="64" y="0"/>
              </a:cxn>
            </a:cxnLst>
            <a:rect l="0" t="0" r="r" b="b"/>
            <a:pathLst>
              <a:path w="138" h="54">
                <a:moveTo>
                  <a:pt x="64" y="0"/>
                </a:moveTo>
                <a:lnTo>
                  <a:pt x="138" y="0"/>
                </a:lnTo>
                <a:lnTo>
                  <a:pt x="137" y="1"/>
                </a:lnTo>
                <a:lnTo>
                  <a:pt x="136" y="5"/>
                </a:lnTo>
                <a:lnTo>
                  <a:pt x="132" y="12"/>
                </a:lnTo>
                <a:lnTo>
                  <a:pt x="128" y="19"/>
                </a:lnTo>
                <a:lnTo>
                  <a:pt x="122" y="28"/>
                </a:lnTo>
                <a:lnTo>
                  <a:pt x="115" y="38"/>
                </a:lnTo>
                <a:lnTo>
                  <a:pt x="107" y="46"/>
                </a:lnTo>
                <a:lnTo>
                  <a:pt x="99" y="54"/>
                </a:lnTo>
                <a:lnTo>
                  <a:pt x="0" y="54"/>
                </a:lnTo>
                <a:lnTo>
                  <a:pt x="64" y="0"/>
                </a:lnTo>
                <a:close/>
              </a:path>
            </a:pathLst>
          </a:custGeom>
          <a:solidFill>
            <a:srgbClr val="59FF00"/>
          </a:solidFill>
          <a:ln w="9525">
            <a:noFill/>
            <a:round/>
            <a:headEnd/>
            <a:tailEnd/>
          </a:ln>
        </p:spPr>
        <p:txBody>
          <a:bodyPr/>
          <a:lstStyle/>
          <a:p>
            <a:endParaRPr lang="fr-FR"/>
          </a:p>
        </p:txBody>
      </p:sp>
      <p:sp>
        <p:nvSpPr>
          <p:cNvPr id="191" name="Freeform 192"/>
          <p:cNvSpPr>
            <a:spLocks/>
          </p:cNvSpPr>
          <p:nvPr/>
        </p:nvSpPr>
        <p:spPr bwMode="auto">
          <a:xfrm>
            <a:off x="2697705" y="1684212"/>
            <a:ext cx="133580" cy="38395"/>
          </a:xfrm>
          <a:custGeom>
            <a:avLst/>
            <a:gdLst/>
            <a:ahLst/>
            <a:cxnLst>
              <a:cxn ang="0">
                <a:pos x="41" y="0"/>
              </a:cxn>
              <a:cxn ang="0">
                <a:pos x="140" y="0"/>
              </a:cxn>
              <a:cxn ang="0">
                <a:pos x="139" y="1"/>
              </a:cxn>
              <a:cxn ang="0">
                <a:pos x="136" y="4"/>
              </a:cxn>
              <a:cxn ang="0">
                <a:pos x="131" y="10"/>
              </a:cxn>
              <a:cxn ang="0">
                <a:pos x="124" y="16"/>
              </a:cxn>
              <a:cxn ang="0">
                <a:pos x="115" y="24"/>
              </a:cxn>
              <a:cxn ang="0">
                <a:pos x="103" y="32"/>
              </a:cxn>
              <a:cxn ang="0">
                <a:pos x="91" y="40"/>
              </a:cxn>
              <a:cxn ang="0">
                <a:pos x="76" y="47"/>
              </a:cxn>
              <a:cxn ang="0">
                <a:pos x="0" y="41"/>
              </a:cxn>
              <a:cxn ang="0">
                <a:pos x="41" y="0"/>
              </a:cxn>
            </a:cxnLst>
            <a:rect l="0" t="0" r="r" b="b"/>
            <a:pathLst>
              <a:path w="140" h="47">
                <a:moveTo>
                  <a:pt x="41" y="0"/>
                </a:moveTo>
                <a:lnTo>
                  <a:pt x="140" y="0"/>
                </a:lnTo>
                <a:lnTo>
                  <a:pt x="139" y="1"/>
                </a:lnTo>
                <a:lnTo>
                  <a:pt x="136" y="4"/>
                </a:lnTo>
                <a:lnTo>
                  <a:pt x="131" y="10"/>
                </a:lnTo>
                <a:lnTo>
                  <a:pt x="124" y="16"/>
                </a:lnTo>
                <a:lnTo>
                  <a:pt x="115" y="24"/>
                </a:lnTo>
                <a:lnTo>
                  <a:pt x="103" y="32"/>
                </a:lnTo>
                <a:lnTo>
                  <a:pt x="91" y="40"/>
                </a:lnTo>
                <a:lnTo>
                  <a:pt x="76" y="47"/>
                </a:lnTo>
                <a:lnTo>
                  <a:pt x="0" y="41"/>
                </a:lnTo>
                <a:lnTo>
                  <a:pt x="41" y="0"/>
                </a:lnTo>
                <a:close/>
              </a:path>
            </a:pathLst>
          </a:custGeom>
          <a:solidFill>
            <a:srgbClr val="59FF00"/>
          </a:solidFill>
          <a:ln w="9525">
            <a:noFill/>
            <a:round/>
            <a:headEnd/>
            <a:tailEnd/>
          </a:ln>
        </p:spPr>
        <p:txBody>
          <a:bodyPr/>
          <a:lstStyle/>
          <a:p>
            <a:endParaRPr lang="fr-FR"/>
          </a:p>
        </p:txBody>
      </p:sp>
      <p:sp>
        <p:nvSpPr>
          <p:cNvPr id="192" name="Freeform 193"/>
          <p:cNvSpPr>
            <a:spLocks/>
          </p:cNvSpPr>
          <p:nvPr/>
        </p:nvSpPr>
        <p:spPr bwMode="auto">
          <a:xfrm>
            <a:off x="2633002" y="1735406"/>
            <a:ext cx="98098" cy="47537"/>
          </a:xfrm>
          <a:custGeom>
            <a:avLst/>
            <a:gdLst/>
            <a:ahLst/>
            <a:cxnLst>
              <a:cxn ang="0">
                <a:pos x="35" y="0"/>
              </a:cxn>
              <a:cxn ang="0">
                <a:pos x="102" y="10"/>
              </a:cxn>
              <a:cxn ang="0">
                <a:pos x="101" y="13"/>
              </a:cxn>
              <a:cxn ang="0">
                <a:pos x="95" y="17"/>
              </a:cxn>
              <a:cxn ang="0">
                <a:pos x="87" y="24"/>
              </a:cxn>
              <a:cxn ang="0">
                <a:pos x="77" y="32"/>
              </a:cxn>
              <a:cxn ang="0">
                <a:pos x="62" y="42"/>
              </a:cxn>
              <a:cxn ang="0">
                <a:pos x="44" y="50"/>
              </a:cxn>
              <a:cxn ang="0">
                <a:pos x="24" y="56"/>
              </a:cxn>
              <a:cxn ang="0">
                <a:pos x="0" y="61"/>
              </a:cxn>
              <a:cxn ang="0">
                <a:pos x="35" y="0"/>
              </a:cxn>
            </a:cxnLst>
            <a:rect l="0" t="0" r="r" b="b"/>
            <a:pathLst>
              <a:path w="102" h="61">
                <a:moveTo>
                  <a:pt x="35" y="0"/>
                </a:moveTo>
                <a:lnTo>
                  <a:pt x="102" y="10"/>
                </a:lnTo>
                <a:lnTo>
                  <a:pt x="101" y="13"/>
                </a:lnTo>
                <a:lnTo>
                  <a:pt x="95" y="17"/>
                </a:lnTo>
                <a:lnTo>
                  <a:pt x="87" y="24"/>
                </a:lnTo>
                <a:lnTo>
                  <a:pt x="77" y="32"/>
                </a:lnTo>
                <a:lnTo>
                  <a:pt x="62" y="42"/>
                </a:lnTo>
                <a:lnTo>
                  <a:pt x="44" y="50"/>
                </a:lnTo>
                <a:lnTo>
                  <a:pt x="24" y="56"/>
                </a:lnTo>
                <a:lnTo>
                  <a:pt x="0" y="61"/>
                </a:lnTo>
                <a:lnTo>
                  <a:pt x="35" y="0"/>
                </a:lnTo>
                <a:close/>
              </a:path>
            </a:pathLst>
          </a:custGeom>
          <a:solidFill>
            <a:srgbClr val="59FF00"/>
          </a:solidFill>
          <a:ln w="9525">
            <a:noFill/>
            <a:round/>
            <a:headEnd/>
            <a:tailEnd/>
          </a:ln>
        </p:spPr>
        <p:txBody>
          <a:bodyPr/>
          <a:lstStyle/>
          <a:p>
            <a:endParaRPr lang="fr-FR"/>
          </a:p>
        </p:txBody>
      </p:sp>
      <p:sp>
        <p:nvSpPr>
          <p:cNvPr id="193" name="Freeform 194"/>
          <p:cNvSpPr>
            <a:spLocks/>
          </p:cNvSpPr>
          <p:nvPr/>
        </p:nvSpPr>
        <p:spPr bwMode="auto">
          <a:xfrm>
            <a:off x="2668484" y="1801225"/>
            <a:ext cx="183673" cy="45708"/>
          </a:xfrm>
          <a:custGeom>
            <a:avLst/>
            <a:gdLst/>
            <a:ahLst/>
            <a:cxnLst>
              <a:cxn ang="0">
                <a:pos x="0" y="0"/>
              </a:cxn>
              <a:cxn ang="0">
                <a:pos x="5" y="0"/>
              </a:cxn>
              <a:cxn ang="0">
                <a:pos x="19" y="0"/>
              </a:cxn>
              <a:cxn ang="0">
                <a:pos x="38" y="2"/>
              </a:cxn>
              <a:cxn ang="0">
                <a:pos x="62" y="4"/>
              </a:cxn>
              <a:cxn ang="0">
                <a:pos x="91" y="7"/>
              </a:cxn>
              <a:cxn ang="0">
                <a:pos x="120" y="13"/>
              </a:cxn>
              <a:cxn ang="0">
                <a:pos x="149" y="21"/>
              </a:cxn>
              <a:cxn ang="0">
                <a:pos x="177" y="33"/>
              </a:cxn>
              <a:cxn ang="0">
                <a:pos x="195" y="42"/>
              </a:cxn>
              <a:cxn ang="0">
                <a:pos x="112" y="56"/>
              </a:cxn>
              <a:cxn ang="0">
                <a:pos x="0" y="0"/>
              </a:cxn>
            </a:cxnLst>
            <a:rect l="0" t="0" r="r" b="b"/>
            <a:pathLst>
              <a:path w="195" h="56">
                <a:moveTo>
                  <a:pt x="0" y="0"/>
                </a:moveTo>
                <a:lnTo>
                  <a:pt x="5" y="0"/>
                </a:lnTo>
                <a:lnTo>
                  <a:pt x="19" y="0"/>
                </a:lnTo>
                <a:lnTo>
                  <a:pt x="38" y="2"/>
                </a:lnTo>
                <a:lnTo>
                  <a:pt x="62" y="4"/>
                </a:lnTo>
                <a:lnTo>
                  <a:pt x="91" y="7"/>
                </a:lnTo>
                <a:lnTo>
                  <a:pt x="120" y="13"/>
                </a:lnTo>
                <a:lnTo>
                  <a:pt x="149" y="21"/>
                </a:lnTo>
                <a:lnTo>
                  <a:pt x="177" y="33"/>
                </a:lnTo>
                <a:lnTo>
                  <a:pt x="195" y="42"/>
                </a:lnTo>
                <a:lnTo>
                  <a:pt x="112" y="56"/>
                </a:lnTo>
                <a:lnTo>
                  <a:pt x="0" y="0"/>
                </a:lnTo>
                <a:close/>
              </a:path>
            </a:pathLst>
          </a:custGeom>
          <a:solidFill>
            <a:srgbClr val="21BA00"/>
          </a:solidFill>
          <a:ln w="9525">
            <a:noFill/>
            <a:round/>
            <a:headEnd/>
            <a:tailEnd/>
          </a:ln>
        </p:spPr>
        <p:txBody>
          <a:bodyPr/>
          <a:lstStyle/>
          <a:p>
            <a:endParaRPr lang="fr-FR"/>
          </a:p>
        </p:txBody>
      </p:sp>
      <p:sp>
        <p:nvSpPr>
          <p:cNvPr id="194" name="Freeform 195"/>
          <p:cNvSpPr>
            <a:spLocks/>
          </p:cNvSpPr>
          <p:nvPr/>
        </p:nvSpPr>
        <p:spPr bwMode="auto">
          <a:xfrm>
            <a:off x="2664310" y="1821337"/>
            <a:ext cx="62616" cy="74961"/>
          </a:xfrm>
          <a:custGeom>
            <a:avLst/>
            <a:gdLst/>
            <a:ahLst/>
            <a:cxnLst>
              <a:cxn ang="0">
                <a:pos x="0" y="0"/>
              </a:cxn>
              <a:cxn ang="0">
                <a:pos x="67" y="45"/>
              </a:cxn>
              <a:cxn ang="0">
                <a:pos x="67" y="96"/>
              </a:cxn>
              <a:cxn ang="0">
                <a:pos x="64" y="95"/>
              </a:cxn>
              <a:cxn ang="0">
                <a:pos x="59" y="89"/>
              </a:cxn>
              <a:cxn ang="0">
                <a:pos x="51" y="82"/>
              </a:cxn>
              <a:cxn ang="0">
                <a:pos x="40" y="71"/>
              </a:cxn>
              <a:cxn ang="0">
                <a:pos x="30" y="58"/>
              </a:cxn>
              <a:cxn ang="0">
                <a:pos x="18" y="41"/>
              </a:cxn>
              <a:cxn ang="0">
                <a:pos x="8" y="22"/>
              </a:cxn>
              <a:cxn ang="0">
                <a:pos x="0" y="0"/>
              </a:cxn>
            </a:cxnLst>
            <a:rect l="0" t="0" r="r" b="b"/>
            <a:pathLst>
              <a:path w="67" h="96">
                <a:moveTo>
                  <a:pt x="0" y="0"/>
                </a:moveTo>
                <a:lnTo>
                  <a:pt x="67" y="45"/>
                </a:lnTo>
                <a:lnTo>
                  <a:pt x="67" y="96"/>
                </a:lnTo>
                <a:lnTo>
                  <a:pt x="64" y="95"/>
                </a:lnTo>
                <a:lnTo>
                  <a:pt x="59" y="89"/>
                </a:lnTo>
                <a:lnTo>
                  <a:pt x="51" y="82"/>
                </a:lnTo>
                <a:lnTo>
                  <a:pt x="40" y="71"/>
                </a:lnTo>
                <a:lnTo>
                  <a:pt x="30" y="58"/>
                </a:lnTo>
                <a:lnTo>
                  <a:pt x="18" y="41"/>
                </a:lnTo>
                <a:lnTo>
                  <a:pt x="8" y="22"/>
                </a:lnTo>
                <a:lnTo>
                  <a:pt x="0" y="0"/>
                </a:lnTo>
                <a:close/>
              </a:path>
            </a:pathLst>
          </a:custGeom>
          <a:solidFill>
            <a:srgbClr val="21BA00"/>
          </a:solidFill>
          <a:ln w="9525">
            <a:noFill/>
            <a:round/>
            <a:headEnd/>
            <a:tailEnd/>
          </a:ln>
        </p:spPr>
        <p:txBody>
          <a:bodyPr/>
          <a:lstStyle/>
          <a:p>
            <a:endParaRPr lang="fr-FR"/>
          </a:p>
        </p:txBody>
      </p:sp>
      <p:sp>
        <p:nvSpPr>
          <p:cNvPr id="195" name="Freeform 196"/>
          <p:cNvSpPr>
            <a:spLocks/>
          </p:cNvSpPr>
          <p:nvPr/>
        </p:nvSpPr>
        <p:spPr bwMode="auto">
          <a:xfrm>
            <a:off x="2758233" y="1859732"/>
            <a:ext cx="54267" cy="82275"/>
          </a:xfrm>
          <a:custGeom>
            <a:avLst/>
            <a:gdLst/>
            <a:ahLst/>
            <a:cxnLst>
              <a:cxn ang="0">
                <a:pos x="0" y="68"/>
              </a:cxn>
              <a:cxn ang="0">
                <a:pos x="0" y="0"/>
              </a:cxn>
              <a:cxn ang="0">
                <a:pos x="52" y="16"/>
              </a:cxn>
              <a:cxn ang="0">
                <a:pos x="58" y="103"/>
              </a:cxn>
              <a:cxn ang="0">
                <a:pos x="0" y="68"/>
              </a:cxn>
            </a:cxnLst>
            <a:rect l="0" t="0" r="r" b="b"/>
            <a:pathLst>
              <a:path w="58" h="103">
                <a:moveTo>
                  <a:pt x="0" y="68"/>
                </a:moveTo>
                <a:lnTo>
                  <a:pt x="0" y="0"/>
                </a:lnTo>
                <a:lnTo>
                  <a:pt x="52" y="16"/>
                </a:lnTo>
                <a:lnTo>
                  <a:pt x="58" y="103"/>
                </a:lnTo>
                <a:lnTo>
                  <a:pt x="0" y="68"/>
                </a:lnTo>
                <a:close/>
              </a:path>
            </a:pathLst>
          </a:custGeom>
          <a:solidFill>
            <a:srgbClr val="21BA00"/>
          </a:solidFill>
          <a:ln w="9525">
            <a:noFill/>
            <a:round/>
            <a:headEnd/>
            <a:tailEnd/>
          </a:ln>
        </p:spPr>
        <p:txBody>
          <a:bodyPr/>
          <a:lstStyle/>
          <a:p>
            <a:endParaRPr lang="fr-FR"/>
          </a:p>
        </p:txBody>
      </p:sp>
      <p:sp>
        <p:nvSpPr>
          <p:cNvPr id="196" name="Freeform 197"/>
          <p:cNvSpPr>
            <a:spLocks/>
          </p:cNvSpPr>
          <p:nvPr/>
        </p:nvSpPr>
        <p:spPr bwMode="auto">
          <a:xfrm>
            <a:off x="2829198" y="1888985"/>
            <a:ext cx="79313" cy="67648"/>
          </a:xfrm>
          <a:custGeom>
            <a:avLst/>
            <a:gdLst/>
            <a:ahLst/>
            <a:cxnLst>
              <a:cxn ang="0">
                <a:pos x="0" y="0"/>
              </a:cxn>
              <a:cxn ang="0">
                <a:pos x="3" y="70"/>
              </a:cxn>
              <a:cxn ang="0">
                <a:pos x="4" y="71"/>
              </a:cxn>
              <a:cxn ang="0">
                <a:pos x="9" y="74"/>
              </a:cxn>
              <a:cxn ang="0">
                <a:pos x="17" y="76"/>
              </a:cxn>
              <a:cxn ang="0">
                <a:pos x="26" y="79"/>
              </a:cxn>
              <a:cxn ang="0">
                <a:pos x="38" y="83"/>
              </a:cxn>
              <a:cxn ang="0">
                <a:pos x="52" y="85"/>
              </a:cxn>
              <a:cxn ang="0">
                <a:pos x="67" y="86"/>
              </a:cxn>
              <a:cxn ang="0">
                <a:pos x="83" y="86"/>
              </a:cxn>
              <a:cxn ang="0">
                <a:pos x="45" y="13"/>
              </a:cxn>
              <a:cxn ang="0">
                <a:pos x="0" y="0"/>
              </a:cxn>
            </a:cxnLst>
            <a:rect l="0" t="0" r="r" b="b"/>
            <a:pathLst>
              <a:path w="83" h="86">
                <a:moveTo>
                  <a:pt x="0" y="0"/>
                </a:moveTo>
                <a:lnTo>
                  <a:pt x="3" y="70"/>
                </a:lnTo>
                <a:lnTo>
                  <a:pt x="4" y="71"/>
                </a:lnTo>
                <a:lnTo>
                  <a:pt x="9" y="74"/>
                </a:lnTo>
                <a:lnTo>
                  <a:pt x="17" y="76"/>
                </a:lnTo>
                <a:lnTo>
                  <a:pt x="26" y="79"/>
                </a:lnTo>
                <a:lnTo>
                  <a:pt x="38" y="83"/>
                </a:lnTo>
                <a:lnTo>
                  <a:pt x="52" y="85"/>
                </a:lnTo>
                <a:lnTo>
                  <a:pt x="67" y="86"/>
                </a:lnTo>
                <a:lnTo>
                  <a:pt x="83" y="86"/>
                </a:lnTo>
                <a:lnTo>
                  <a:pt x="45" y="13"/>
                </a:lnTo>
                <a:lnTo>
                  <a:pt x="0" y="0"/>
                </a:lnTo>
                <a:close/>
              </a:path>
            </a:pathLst>
          </a:custGeom>
          <a:solidFill>
            <a:srgbClr val="21BA00"/>
          </a:solidFill>
          <a:ln w="9525">
            <a:noFill/>
            <a:round/>
            <a:headEnd/>
            <a:tailEnd/>
          </a:ln>
        </p:spPr>
        <p:txBody>
          <a:bodyPr/>
          <a:lstStyle/>
          <a:p>
            <a:endParaRPr lang="fr-FR"/>
          </a:p>
        </p:txBody>
      </p:sp>
      <p:sp>
        <p:nvSpPr>
          <p:cNvPr id="197" name="Freeform 198"/>
          <p:cNvSpPr>
            <a:spLocks/>
          </p:cNvSpPr>
          <p:nvPr/>
        </p:nvSpPr>
        <p:spPr bwMode="auto">
          <a:xfrm>
            <a:off x="2912685" y="1918238"/>
            <a:ext cx="81400" cy="40223"/>
          </a:xfrm>
          <a:custGeom>
            <a:avLst/>
            <a:gdLst/>
            <a:ahLst/>
            <a:cxnLst>
              <a:cxn ang="0">
                <a:pos x="0" y="0"/>
              </a:cxn>
              <a:cxn ang="0">
                <a:pos x="25" y="48"/>
              </a:cxn>
              <a:cxn ang="0">
                <a:pos x="27" y="48"/>
              </a:cxn>
              <a:cxn ang="0">
                <a:pos x="31" y="48"/>
              </a:cxn>
              <a:cxn ang="0">
                <a:pos x="37" y="49"/>
              </a:cxn>
              <a:cxn ang="0">
                <a:pos x="45" y="49"/>
              </a:cxn>
              <a:cxn ang="0">
                <a:pos x="54" y="49"/>
              </a:cxn>
              <a:cxn ang="0">
                <a:pos x="65" y="48"/>
              </a:cxn>
              <a:cxn ang="0">
                <a:pos x="76" y="47"/>
              </a:cxn>
              <a:cxn ang="0">
                <a:pos x="87" y="45"/>
              </a:cxn>
              <a:cxn ang="0">
                <a:pos x="85" y="44"/>
              </a:cxn>
              <a:cxn ang="0">
                <a:pos x="81" y="40"/>
              </a:cxn>
              <a:cxn ang="0">
                <a:pos x="74" y="36"/>
              </a:cxn>
              <a:cxn ang="0">
                <a:pos x="65" y="30"/>
              </a:cxn>
              <a:cxn ang="0">
                <a:pos x="53" y="23"/>
              </a:cxn>
              <a:cxn ang="0">
                <a:pos x="38" y="15"/>
              </a:cxn>
              <a:cxn ang="0">
                <a:pos x="21" y="8"/>
              </a:cxn>
              <a:cxn ang="0">
                <a:pos x="0" y="0"/>
              </a:cxn>
            </a:cxnLst>
            <a:rect l="0" t="0" r="r" b="b"/>
            <a:pathLst>
              <a:path w="87" h="49">
                <a:moveTo>
                  <a:pt x="0" y="0"/>
                </a:moveTo>
                <a:lnTo>
                  <a:pt x="25" y="48"/>
                </a:lnTo>
                <a:lnTo>
                  <a:pt x="27" y="48"/>
                </a:lnTo>
                <a:lnTo>
                  <a:pt x="31" y="48"/>
                </a:lnTo>
                <a:lnTo>
                  <a:pt x="37" y="49"/>
                </a:lnTo>
                <a:lnTo>
                  <a:pt x="45" y="49"/>
                </a:lnTo>
                <a:lnTo>
                  <a:pt x="54" y="49"/>
                </a:lnTo>
                <a:lnTo>
                  <a:pt x="65" y="48"/>
                </a:lnTo>
                <a:lnTo>
                  <a:pt x="76" y="47"/>
                </a:lnTo>
                <a:lnTo>
                  <a:pt x="87" y="45"/>
                </a:lnTo>
                <a:lnTo>
                  <a:pt x="85" y="44"/>
                </a:lnTo>
                <a:lnTo>
                  <a:pt x="81" y="40"/>
                </a:lnTo>
                <a:lnTo>
                  <a:pt x="74" y="36"/>
                </a:lnTo>
                <a:lnTo>
                  <a:pt x="65" y="30"/>
                </a:lnTo>
                <a:lnTo>
                  <a:pt x="53" y="23"/>
                </a:lnTo>
                <a:lnTo>
                  <a:pt x="38" y="15"/>
                </a:lnTo>
                <a:lnTo>
                  <a:pt x="21" y="8"/>
                </a:lnTo>
                <a:lnTo>
                  <a:pt x="0" y="0"/>
                </a:lnTo>
                <a:close/>
              </a:path>
            </a:pathLst>
          </a:custGeom>
          <a:solidFill>
            <a:srgbClr val="21BA00"/>
          </a:solidFill>
          <a:ln w="9525">
            <a:noFill/>
            <a:round/>
            <a:headEnd/>
            <a:tailEnd/>
          </a:ln>
        </p:spPr>
        <p:txBody>
          <a:bodyPr/>
          <a:lstStyle/>
          <a:p>
            <a:endParaRPr lang="fr-FR"/>
          </a:p>
        </p:txBody>
      </p:sp>
      <p:sp>
        <p:nvSpPr>
          <p:cNvPr id="198" name="Freeform 199"/>
          <p:cNvSpPr>
            <a:spLocks/>
          </p:cNvSpPr>
          <p:nvPr/>
        </p:nvSpPr>
        <p:spPr bwMode="auto">
          <a:xfrm>
            <a:off x="2831285" y="1843277"/>
            <a:ext cx="100185" cy="40223"/>
          </a:xfrm>
          <a:custGeom>
            <a:avLst/>
            <a:gdLst/>
            <a:ahLst/>
            <a:cxnLst>
              <a:cxn ang="0">
                <a:pos x="0" y="19"/>
              </a:cxn>
              <a:cxn ang="0">
                <a:pos x="54" y="0"/>
              </a:cxn>
              <a:cxn ang="0">
                <a:pos x="57" y="1"/>
              </a:cxn>
              <a:cxn ang="0">
                <a:pos x="61" y="4"/>
              </a:cxn>
              <a:cxn ang="0">
                <a:pos x="68" y="7"/>
              </a:cxn>
              <a:cxn ang="0">
                <a:pos x="76" y="11"/>
              </a:cxn>
              <a:cxn ang="0">
                <a:pos x="85" y="15"/>
              </a:cxn>
              <a:cxn ang="0">
                <a:pos x="93" y="20"/>
              </a:cxn>
              <a:cxn ang="0">
                <a:pos x="100" y="24"/>
              </a:cxn>
              <a:cxn ang="0">
                <a:pos x="105" y="29"/>
              </a:cxn>
              <a:cxn ang="0">
                <a:pos x="64" y="51"/>
              </a:cxn>
              <a:cxn ang="0">
                <a:pos x="0" y="19"/>
              </a:cxn>
            </a:cxnLst>
            <a:rect l="0" t="0" r="r" b="b"/>
            <a:pathLst>
              <a:path w="105" h="51">
                <a:moveTo>
                  <a:pt x="0" y="19"/>
                </a:moveTo>
                <a:lnTo>
                  <a:pt x="54" y="0"/>
                </a:lnTo>
                <a:lnTo>
                  <a:pt x="57" y="1"/>
                </a:lnTo>
                <a:lnTo>
                  <a:pt x="61" y="4"/>
                </a:lnTo>
                <a:lnTo>
                  <a:pt x="68" y="7"/>
                </a:lnTo>
                <a:lnTo>
                  <a:pt x="76" y="11"/>
                </a:lnTo>
                <a:lnTo>
                  <a:pt x="85" y="15"/>
                </a:lnTo>
                <a:lnTo>
                  <a:pt x="93" y="20"/>
                </a:lnTo>
                <a:lnTo>
                  <a:pt x="100" y="24"/>
                </a:lnTo>
                <a:lnTo>
                  <a:pt x="105" y="29"/>
                </a:lnTo>
                <a:lnTo>
                  <a:pt x="64" y="51"/>
                </a:lnTo>
                <a:lnTo>
                  <a:pt x="0" y="19"/>
                </a:lnTo>
                <a:close/>
              </a:path>
            </a:pathLst>
          </a:custGeom>
          <a:solidFill>
            <a:srgbClr val="21BA00"/>
          </a:solidFill>
          <a:ln w="9525">
            <a:noFill/>
            <a:round/>
            <a:headEnd/>
            <a:tailEnd/>
          </a:ln>
        </p:spPr>
        <p:txBody>
          <a:bodyPr/>
          <a:lstStyle/>
          <a:p>
            <a:endParaRPr lang="fr-FR"/>
          </a:p>
        </p:txBody>
      </p:sp>
      <p:sp>
        <p:nvSpPr>
          <p:cNvPr id="199" name="Freeform 200"/>
          <p:cNvSpPr>
            <a:spLocks/>
          </p:cNvSpPr>
          <p:nvPr/>
        </p:nvSpPr>
        <p:spPr bwMode="auto">
          <a:xfrm>
            <a:off x="2921034" y="1885329"/>
            <a:ext cx="75139" cy="40223"/>
          </a:xfrm>
          <a:custGeom>
            <a:avLst/>
            <a:gdLst/>
            <a:ahLst/>
            <a:cxnLst>
              <a:cxn ang="0">
                <a:pos x="0" y="10"/>
              </a:cxn>
              <a:cxn ang="0">
                <a:pos x="40" y="0"/>
              </a:cxn>
              <a:cxn ang="0">
                <a:pos x="41" y="2"/>
              </a:cxn>
              <a:cxn ang="0">
                <a:pos x="43" y="4"/>
              </a:cxn>
              <a:cxn ang="0">
                <a:pos x="46" y="8"/>
              </a:cxn>
              <a:cxn ang="0">
                <a:pos x="51" y="14"/>
              </a:cxn>
              <a:cxn ang="0">
                <a:pos x="57" y="21"/>
              </a:cxn>
              <a:cxn ang="0">
                <a:pos x="64" y="30"/>
              </a:cxn>
              <a:cxn ang="0">
                <a:pos x="72" y="40"/>
              </a:cxn>
              <a:cxn ang="0">
                <a:pos x="81" y="51"/>
              </a:cxn>
              <a:cxn ang="0">
                <a:pos x="0" y="10"/>
              </a:cxn>
            </a:cxnLst>
            <a:rect l="0" t="0" r="r" b="b"/>
            <a:pathLst>
              <a:path w="81" h="51">
                <a:moveTo>
                  <a:pt x="0" y="10"/>
                </a:moveTo>
                <a:lnTo>
                  <a:pt x="40" y="0"/>
                </a:lnTo>
                <a:lnTo>
                  <a:pt x="41" y="2"/>
                </a:lnTo>
                <a:lnTo>
                  <a:pt x="43" y="4"/>
                </a:lnTo>
                <a:lnTo>
                  <a:pt x="46" y="8"/>
                </a:lnTo>
                <a:lnTo>
                  <a:pt x="51" y="14"/>
                </a:lnTo>
                <a:lnTo>
                  <a:pt x="57" y="21"/>
                </a:lnTo>
                <a:lnTo>
                  <a:pt x="64" y="30"/>
                </a:lnTo>
                <a:lnTo>
                  <a:pt x="72" y="40"/>
                </a:lnTo>
                <a:lnTo>
                  <a:pt x="81" y="51"/>
                </a:lnTo>
                <a:lnTo>
                  <a:pt x="0" y="10"/>
                </a:lnTo>
                <a:close/>
              </a:path>
            </a:pathLst>
          </a:custGeom>
          <a:solidFill>
            <a:srgbClr val="21BA00"/>
          </a:solidFill>
          <a:ln w="9525">
            <a:noFill/>
            <a:round/>
            <a:headEnd/>
            <a:tailEnd/>
          </a:ln>
        </p:spPr>
        <p:txBody>
          <a:bodyPr/>
          <a:lstStyle/>
          <a:p>
            <a:endParaRPr lang="fr-FR"/>
          </a:p>
        </p:txBody>
      </p:sp>
      <p:sp>
        <p:nvSpPr>
          <p:cNvPr id="200" name="Freeform 201"/>
          <p:cNvSpPr>
            <a:spLocks/>
          </p:cNvSpPr>
          <p:nvPr/>
        </p:nvSpPr>
        <p:spPr bwMode="auto">
          <a:xfrm>
            <a:off x="2856331" y="1755517"/>
            <a:ext cx="118970" cy="45708"/>
          </a:xfrm>
          <a:custGeom>
            <a:avLst/>
            <a:gdLst/>
            <a:ahLst/>
            <a:cxnLst>
              <a:cxn ang="0">
                <a:pos x="0" y="0"/>
              </a:cxn>
              <a:cxn ang="0">
                <a:pos x="71" y="0"/>
              </a:cxn>
              <a:cxn ang="0">
                <a:pos x="125" y="55"/>
              </a:cxn>
              <a:cxn ang="0">
                <a:pos x="121" y="55"/>
              </a:cxn>
              <a:cxn ang="0">
                <a:pos x="110" y="53"/>
              </a:cxn>
              <a:cxn ang="0">
                <a:pos x="94" y="51"/>
              </a:cxn>
              <a:cxn ang="0">
                <a:pos x="75" y="46"/>
              </a:cxn>
              <a:cxn ang="0">
                <a:pos x="53" y="39"/>
              </a:cxn>
              <a:cxn ang="0">
                <a:pos x="34" y="29"/>
              </a:cxn>
              <a:cxn ang="0">
                <a:pos x="15" y="16"/>
              </a:cxn>
              <a:cxn ang="0">
                <a:pos x="0" y="0"/>
              </a:cxn>
            </a:cxnLst>
            <a:rect l="0" t="0" r="r" b="b"/>
            <a:pathLst>
              <a:path w="125" h="55">
                <a:moveTo>
                  <a:pt x="0" y="0"/>
                </a:moveTo>
                <a:lnTo>
                  <a:pt x="71" y="0"/>
                </a:lnTo>
                <a:lnTo>
                  <a:pt x="125" y="55"/>
                </a:lnTo>
                <a:lnTo>
                  <a:pt x="121" y="55"/>
                </a:lnTo>
                <a:lnTo>
                  <a:pt x="110" y="53"/>
                </a:lnTo>
                <a:lnTo>
                  <a:pt x="94" y="51"/>
                </a:lnTo>
                <a:lnTo>
                  <a:pt x="75" y="46"/>
                </a:lnTo>
                <a:lnTo>
                  <a:pt x="53" y="39"/>
                </a:lnTo>
                <a:lnTo>
                  <a:pt x="34" y="29"/>
                </a:lnTo>
                <a:lnTo>
                  <a:pt x="15" y="16"/>
                </a:lnTo>
                <a:lnTo>
                  <a:pt x="0" y="0"/>
                </a:lnTo>
                <a:close/>
              </a:path>
            </a:pathLst>
          </a:custGeom>
          <a:solidFill>
            <a:srgbClr val="21BA00"/>
          </a:solidFill>
          <a:ln w="9525">
            <a:noFill/>
            <a:round/>
            <a:headEnd/>
            <a:tailEnd/>
          </a:ln>
        </p:spPr>
        <p:txBody>
          <a:bodyPr/>
          <a:lstStyle/>
          <a:p>
            <a:endParaRPr lang="fr-FR"/>
          </a:p>
        </p:txBody>
      </p:sp>
      <p:sp>
        <p:nvSpPr>
          <p:cNvPr id="201" name="Freeform 202"/>
          <p:cNvSpPr>
            <a:spLocks/>
          </p:cNvSpPr>
          <p:nvPr/>
        </p:nvSpPr>
        <p:spPr bwMode="auto">
          <a:xfrm>
            <a:off x="2969039" y="1750032"/>
            <a:ext cx="110621" cy="43880"/>
          </a:xfrm>
          <a:custGeom>
            <a:avLst/>
            <a:gdLst/>
            <a:ahLst/>
            <a:cxnLst>
              <a:cxn ang="0">
                <a:pos x="0" y="3"/>
              </a:cxn>
              <a:cxn ang="0">
                <a:pos x="83" y="0"/>
              </a:cxn>
              <a:cxn ang="0">
                <a:pos x="115" y="38"/>
              </a:cxn>
              <a:cxn ang="0">
                <a:pos x="113" y="39"/>
              </a:cxn>
              <a:cxn ang="0">
                <a:pos x="109" y="40"/>
              </a:cxn>
              <a:cxn ang="0">
                <a:pos x="100" y="42"/>
              </a:cxn>
              <a:cxn ang="0">
                <a:pos x="91" y="46"/>
              </a:cxn>
              <a:cxn ang="0">
                <a:pos x="81" y="49"/>
              </a:cxn>
              <a:cxn ang="0">
                <a:pos x="69" y="51"/>
              </a:cxn>
              <a:cxn ang="0">
                <a:pos x="58" y="53"/>
              </a:cxn>
              <a:cxn ang="0">
                <a:pos x="47" y="54"/>
              </a:cxn>
              <a:cxn ang="0">
                <a:pos x="38" y="51"/>
              </a:cxn>
              <a:cxn ang="0">
                <a:pos x="29" y="46"/>
              </a:cxn>
              <a:cxn ang="0">
                <a:pos x="21" y="38"/>
              </a:cxn>
              <a:cxn ang="0">
                <a:pos x="14" y="28"/>
              </a:cxn>
              <a:cxn ang="0">
                <a:pos x="8" y="19"/>
              </a:cxn>
              <a:cxn ang="0">
                <a:pos x="4" y="11"/>
              </a:cxn>
              <a:cxn ang="0">
                <a:pos x="1" y="5"/>
              </a:cxn>
              <a:cxn ang="0">
                <a:pos x="0" y="3"/>
              </a:cxn>
            </a:cxnLst>
            <a:rect l="0" t="0" r="r" b="b"/>
            <a:pathLst>
              <a:path w="115" h="54">
                <a:moveTo>
                  <a:pt x="0" y="3"/>
                </a:moveTo>
                <a:lnTo>
                  <a:pt x="83" y="0"/>
                </a:lnTo>
                <a:lnTo>
                  <a:pt x="115" y="38"/>
                </a:lnTo>
                <a:lnTo>
                  <a:pt x="113" y="39"/>
                </a:lnTo>
                <a:lnTo>
                  <a:pt x="109" y="40"/>
                </a:lnTo>
                <a:lnTo>
                  <a:pt x="100" y="42"/>
                </a:lnTo>
                <a:lnTo>
                  <a:pt x="91" y="46"/>
                </a:lnTo>
                <a:lnTo>
                  <a:pt x="81" y="49"/>
                </a:lnTo>
                <a:lnTo>
                  <a:pt x="69" y="51"/>
                </a:lnTo>
                <a:lnTo>
                  <a:pt x="58" y="53"/>
                </a:lnTo>
                <a:lnTo>
                  <a:pt x="47" y="54"/>
                </a:lnTo>
                <a:lnTo>
                  <a:pt x="38" y="51"/>
                </a:lnTo>
                <a:lnTo>
                  <a:pt x="29" y="46"/>
                </a:lnTo>
                <a:lnTo>
                  <a:pt x="21" y="38"/>
                </a:lnTo>
                <a:lnTo>
                  <a:pt x="14" y="28"/>
                </a:lnTo>
                <a:lnTo>
                  <a:pt x="8" y="19"/>
                </a:lnTo>
                <a:lnTo>
                  <a:pt x="4" y="11"/>
                </a:lnTo>
                <a:lnTo>
                  <a:pt x="1" y="5"/>
                </a:lnTo>
                <a:lnTo>
                  <a:pt x="0" y="3"/>
                </a:lnTo>
                <a:close/>
              </a:path>
            </a:pathLst>
          </a:custGeom>
          <a:solidFill>
            <a:srgbClr val="21BA00"/>
          </a:solidFill>
          <a:ln w="9525">
            <a:noFill/>
            <a:round/>
            <a:headEnd/>
            <a:tailEnd/>
          </a:ln>
        </p:spPr>
        <p:txBody>
          <a:bodyPr/>
          <a:lstStyle/>
          <a:p>
            <a:endParaRPr lang="fr-FR"/>
          </a:p>
        </p:txBody>
      </p:sp>
      <p:sp>
        <p:nvSpPr>
          <p:cNvPr id="202" name="Freeform 203"/>
          <p:cNvSpPr>
            <a:spLocks/>
          </p:cNvSpPr>
          <p:nvPr/>
        </p:nvSpPr>
        <p:spPr bwMode="auto">
          <a:xfrm>
            <a:off x="3079660" y="1753689"/>
            <a:ext cx="73052" cy="14627"/>
          </a:xfrm>
          <a:custGeom>
            <a:avLst/>
            <a:gdLst/>
            <a:ahLst/>
            <a:cxnLst>
              <a:cxn ang="0">
                <a:pos x="0" y="0"/>
              </a:cxn>
              <a:cxn ang="0">
                <a:pos x="22" y="22"/>
              </a:cxn>
              <a:cxn ang="0">
                <a:pos x="76" y="4"/>
              </a:cxn>
              <a:cxn ang="0">
                <a:pos x="0" y="0"/>
              </a:cxn>
            </a:cxnLst>
            <a:rect l="0" t="0" r="r" b="b"/>
            <a:pathLst>
              <a:path w="76" h="22">
                <a:moveTo>
                  <a:pt x="0" y="0"/>
                </a:moveTo>
                <a:lnTo>
                  <a:pt x="22" y="22"/>
                </a:lnTo>
                <a:lnTo>
                  <a:pt x="76" y="4"/>
                </a:lnTo>
                <a:lnTo>
                  <a:pt x="0" y="0"/>
                </a:lnTo>
                <a:close/>
              </a:path>
            </a:pathLst>
          </a:custGeom>
          <a:solidFill>
            <a:srgbClr val="21BA00"/>
          </a:solidFill>
          <a:ln w="9525">
            <a:noFill/>
            <a:round/>
            <a:headEnd/>
            <a:tailEnd/>
          </a:ln>
        </p:spPr>
        <p:txBody>
          <a:bodyPr/>
          <a:lstStyle/>
          <a:p>
            <a:endParaRPr lang="fr-FR"/>
          </a:p>
        </p:txBody>
      </p:sp>
      <p:sp>
        <p:nvSpPr>
          <p:cNvPr id="203" name="Freeform 204"/>
          <p:cNvSpPr>
            <a:spLocks/>
          </p:cNvSpPr>
          <p:nvPr/>
        </p:nvSpPr>
        <p:spPr bwMode="auto">
          <a:xfrm>
            <a:off x="3056701" y="1698839"/>
            <a:ext cx="64703" cy="31082"/>
          </a:xfrm>
          <a:custGeom>
            <a:avLst/>
            <a:gdLst/>
            <a:ahLst/>
            <a:cxnLst>
              <a:cxn ang="0">
                <a:pos x="1" y="39"/>
              </a:cxn>
              <a:cxn ang="0">
                <a:pos x="69" y="32"/>
              </a:cxn>
              <a:cxn ang="0">
                <a:pos x="68" y="31"/>
              </a:cxn>
              <a:cxn ang="0">
                <a:pos x="65" y="28"/>
              </a:cxn>
              <a:cxn ang="0">
                <a:pos x="60" y="24"/>
              </a:cxn>
              <a:cxn ang="0">
                <a:pos x="53" y="19"/>
              </a:cxn>
              <a:cxn ang="0">
                <a:pos x="45" y="13"/>
              </a:cxn>
              <a:cxn ang="0">
                <a:pos x="36" y="8"/>
              </a:cxn>
              <a:cxn ang="0">
                <a:pos x="27" y="4"/>
              </a:cxn>
              <a:cxn ang="0">
                <a:pos x="18" y="0"/>
              </a:cxn>
              <a:cxn ang="0">
                <a:pos x="5" y="4"/>
              </a:cxn>
              <a:cxn ang="0">
                <a:pos x="0" y="17"/>
              </a:cxn>
              <a:cxn ang="0">
                <a:pos x="0" y="32"/>
              </a:cxn>
              <a:cxn ang="0">
                <a:pos x="1" y="39"/>
              </a:cxn>
            </a:cxnLst>
            <a:rect l="0" t="0" r="r" b="b"/>
            <a:pathLst>
              <a:path w="69" h="39">
                <a:moveTo>
                  <a:pt x="1" y="39"/>
                </a:moveTo>
                <a:lnTo>
                  <a:pt x="69" y="32"/>
                </a:lnTo>
                <a:lnTo>
                  <a:pt x="68" y="31"/>
                </a:lnTo>
                <a:lnTo>
                  <a:pt x="65" y="28"/>
                </a:lnTo>
                <a:lnTo>
                  <a:pt x="60" y="24"/>
                </a:lnTo>
                <a:lnTo>
                  <a:pt x="53" y="19"/>
                </a:lnTo>
                <a:lnTo>
                  <a:pt x="45" y="13"/>
                </a:lnTo>
                <a:lnTo>
                  <a:pt x="36" y="8"/>
                </a:lnTo>
                <a:lnTo>
                  <a:pt x="27" y="4"/>
                </a:lnTo>
                <a:lnTo>
                  <a:pt x="18" y="0"/>
                </a:lnTo>
                <a:lnTo>
                  <a:pt x="5" y="4"/>
                </a:lnTo>
                <a:lnTo>
                  <a:pt x="0" y="17"/>
                </a:lnTo>
                <a:lnTo>
                  <a:pt x="0" y="32"/>
                </a:lnTo>
                <a:lnTo>
                  <a:pt x="1" y="39"/>
                </a:lnTo>
                <a:close/>
              </a:path>
            </a:pathLst>
          </a:custGeom>
          <a:solidFill>
            <a:srgbClr val="21BA00"/>
          </a:solidFill>
          <a:ln w="9525">
            <a:noFill/>
            <a:round/>
            <a:headEnd/>
            <a:tailEnd/>
          </a:ln>
        </p:spPr>
        <p:txBody>
          <a:bodyPr/>
          <a:lstStyle/>
          <a:p>
            <a:endParaRPr lang="fr-FR"/>
          </a:p>
        </p:txBody>
      </p:sp>
      <p:sp>
        <p:nvSpPr>
          <p:cNvPr id="204" name="Freeform 205"/>
          <p:cNvSpPr>
            <a:spLocks/>
          </p:cNvSpPr>
          <p:nvPr/>
        </p:nvSpPr>
        <p:spPr bwMode="auto">
          <a:xfrm>
            <a:off x="2969039" y="1695182"/>
            <a:ext cx="73052" cy="31082"/>
          </a:xfrm>
          <a:custGeom>
            <a:avLst/>
            <a:gdLst/>
            <a:ahLst/>
            <a:cxnLst>
              <a:cxn ang="0">
                <a:pos x="54" y="42"/>
              </a:cxn>
              <a:cxn ang="0">
                <a:pos x="76" y="0"/>
              </a:cxn>
              <a:cxn ang="0">
                <a:pos x="75" y="0"/>
              </a:cxn>
              <a:cxn ang="0">
                <a:pos x="70" y="0"/>
              </a:cxn>
              <a:cxn ang="0">
                <a:pos x="65" y="0"/>
              </a:cxn>
              <a:cxn ang="0">
                <a:pos x="58" y="0"/>
              </a:cxn>
              <a:cxn ang="0">
                <a:pos x="50" y="2"/>
              </a:cxn>
              <a:cxn ang="0">
                <a:pos x="41" y="3"/>
              </a:cxn>
              <a:cxn ang="0">
                <a:pos x="31" y="5"/>
              </a:cxn>
              <a:cxn ang="0">
                <a:pos x="22" y="10"/>
              </a:cxn>
              <a:cxn ang="0">
                <a:pos x="9" y="20"/>
              </a:cxn>
              <a:cxn ang="0">
                <a:pos x="2" y="29"/>
              </a:cxn>
              <a:cxn ang="0">
                <a:pos x="0" y="36"/>
              </a:cxn>
              <a:cxn ang="0">
                <a:pos x="0" y="38"/>
              </a:cxn>
              <a:cxn ang="0">
                <a:pos x="54" y="42"/>
              </a:cxn>
            </a:cxnLst>
            <a:rect l="0" t="0" r="r" b="b"/>
            <a:pathLst>
              <a:path w="76" h="42">
                <a:moveTo>
                  <a:pt x="54" y="42"/>
                </a:moveTo>
                <a:lnTo>
                  <a:pt x="76" y="0"/>
                </a:lnTo>
                <a:lnTo>
                  <a:pt x="75" y="0"/>
                </a:lnTo>
                <a:lnTo>
                  <a:pt x="70" y="0"/>
                </a:lnTo>
                <a:lnTo>
                  <a:pt x="65" y="0"/>
                </a:lnTo>
                <a:lnTo>
                  <a:pt x="58" y="0"/>
                </a:lnTo>
                <a:lnTo>
                  <a:pt x="50" y="2"/>
                </a:lnTo>
                <a:lnTo>
                  <a:pt x="41" y="3"/>
                </a:lnTo>
                <a:lnTo>
                  <a:pt x="31" y="5"/>
                </a:lnTo>
                <a:lnTo>
                  <a:pt x="22" y="10"/>
                </a:lnTo>
                <a:lnTo>
                  <a:pt x="9" y="20"/>
                </a:lnTo>
                <a:lnTo>
                  <a:pt x="2" y="29"/>
                </a:lnTo>
                <a:lnTo>
                  <a:pt x="0" y="36"/>
                </a:lnTo>
                <a:lnTo>
                  <a:pt x="0" y="38"/>
                </a:lnTo>
                <a:lnTo>
                  <a:pt x="54" y="42"/>
                </a:lnTo>
                <a:close/>
              </a:path>
            </a:pathLst>
          </a:custGeom>
          <a:solidFill>
            <a:srgbClr val="21BA00"/>
          </a:solidFill>
          <a:ln w="9525">
            <a:noFill/>
            <a:round/>
            <a:headEnd/>
            <a:tailEnd/>
          </a:ln>
        </p:spPr>
        <p:txBody>
          <a:bodyPr/>
          <a:lstStyle/>
          <a:p>
            <a:endParaRPr lang="fr-FR"/>
          </a:p>
        </p:txBody>
      </p:sp>
      <p:sp>
        <p:nvSpPr>
          <p:cNvPr id="205" name="Freeform 206"/>
          <p:cNvSpPr>
            <a:spLocks/>
          </p:cNvSpPr>
          <p:nvPr/>
        </p:nvSpPr>
        <p:spPr bwMode="auto">
          <a:xfrm>
            <a:off x="2864680" y="1698839"/>
            <a:ext cx="93923" cy="45708"/>
          </a:xfrm>
          <a:custGeom>
            <a:avLst/>
            <a:gdLst/>
            <a:ahLst/>
            <a:cxnLst>
              <a:cxn ang="0">
                <a:pos x="56" y="45"/>
              </a:cxn>
              <a:cxn ang="0">
                <a:pos x="98" y="0"/>
              </a:cxn>
              <a:cxn ang="0">
                <a:pos x="94" y="1"/>
              </a:cxn>
              <a:cxn ang="0">
                <a:pos x="86" y="4"/>
              </a:cxn>
              <a:cxn ang="0">
                <a:pos x="74" y="8"/>
              </a:cxn>
              <a:cxn ang="0">
                <a:pos x="59" y="15"/>
              </a:cxn>
              <a:cxn ang="0">
                <a:pos x="43" y="22"/>
              </a:cxn>
              <a:cxn ang="0">
                <a:pos x="28" y="30"/>
              </a:cxn>
              <a:cxn ang="0">
                <a:pos x="15" y="39"/>
              </a:cxn>
              <a:cxn ang="0">
                <a:pos x="4" y="48"/>
              </a:cxn>
              <a:cxn ang="0">
                <a:pos x="0" y="55"/>
              </a:cxn>
              <a:cxn ang="0">
                <a:pos x="3" y="59"/>
              </a:cxn>
              <a:cxn ang="0">
                <a:pos x="11" y="59"/>
              </a:cxn>
              <a:cxn ang="0">
                <a:pos x="21" y="57"/>
              </a:cxn>
              <a:cxn ang="0">
                <a:pos x="34" y="53"/>
              </a:cxn>
              <a:cxn ang="0">
                <a:pos x="44" y="50"/>
              </a:cxn>
              <a:cxn ang="0">
                <a:pos x="53" y="46"/>
              </a:cxn>
              <a:cxn ang="0">
                <a:pos x="56" y="45"/>
              </a:cxn>
            </a:cxnLst>
            <a:rect l="0" t="0" r="r" b="b"/>
            <a:pathLst>
              <a:path w="98" h="59">
                <a:moveTo>
                  <a:pt x="56" y="45"/>
                </a:moveTo>
                <a:lnTo>
                  <a:pt x="98" y="0"/>
                </a:lnTo>
                <a:lnTo>
                  <a:pt x="94" y="1"/>
                </a:lnTo>
                <a:lnTo>
                  <a:pt x="86" y="4"/>
                </a:lnTo>
                <a:lnTo>
                  <a:pt x="74" y="8"/>
                </a:lnTo>
                <a:lnTo>
                  <a:pt x="59" y="15"/>
                </a:lnTo>
                <a:lnTo>
                  <a:pt x="43" y="22"/>
                </a:lnTo>
                <a:lnTo>
                  <a:pt x="28" y="30"/>
                </a:lnTo>
                <a:lnTo>
                  <a:pt x="15" y="39"/>
                </a:lnTo>
                <a:lnTo>
                  <a:pt x="4" y="48"/>
                </a:lnTo>
                <a:lnTo>
                  <a:pt x="0" y="55"/>
                </a:lnTo>
                <a:lnTo>
                  <a:pt x="3" y="59"/>
                </a:lnTo>
                <a:lnTo>
                  <a:pt x="11" y="59"/>
                </a:lnTo>
                <a:lnTo>
                  <a:pt x="21" y="57"/>
                </a:lnTo>
                <a:lnTo>
                  <a:pt x="34" y="53"/>
                </a:lnTo>
                <a:lnTo>
                  <a:pt x="44" y="50"/>
                </a:lnTo>
                <a:lnTo>
                  <a:pt x="53" y="46"/>
                </a:lnTo>
                <a:lnTo>
                  <a:pt x="56" y="45"/>
                </a:lnTo>
                <a:close/>
              </a:path>
            </a:pathLst>
          </a:custGeom>
          <a:solidFill>
            <a:srgbClr val="21BA00"/>
          </a:solidFill>
          <a:ln w="9525">
            <a:noFill/>
            <a:round/>
            <a:headEnd/>
            <a:tailEnd/>
          </a:ln>
        </p:spPr>
        <p:txBody>
          <a:bodyPr/>
          <a:lstStyle/>
          <a:p>
            <a:endParaRPr lang="fr-FR"/>
          </a:p>
        </p:txBody>
      </p:sp>
      <p:sp>
        <p:nvSpPr>
          <p:cNvPr id="206" name="Freeform 207"/>
          <p:cNvSpPr>
            <a:spLocks/>
          </p:cNvSpPr>
          <p:nvPr/>
        </p:nvSpPr>
        <p:spPr bwMode="auto">
          <a:xfrm>
            <a:off x="1616541" y="2711733"/>
            <a:ext cx="638680" cy="511932"/>
          </a:xfrm>
          <a:custGeom>
            <a:avLst/>
            <a:gdLst/>
            <a:ahLst/>
            <a:cxnLst>
              <a:cxn ang="0">
                <a:pos x="336" y="0"/>
              </a:cxn>
              <a:cxn ang="0">
                <a:pos x="48" y="240"/>
              </a:cxn>
              <a:cxn ang="0">
                <a:pos x="96" y="384"/>
              </a:cxn>
              <a:cxn ang="0">
                <a:pos x="0" y="432"/>
              </a:cxn>
            </a:cxnLst>
            <a:rect l="0" t="0" r="r" b="b"/>
            <a:pathLst>
              <a:path w="336" h="432">
                <a:moveTo>
                  <a:pt x="336" y="0"/>
                </a:moveTo>
                <a:cubicBezTo>
                  <a:pt x="212" y="88"/>
                  <a:pt x="88" y="176"/>
                  <a:pt x="48" y="240"/>
                </a:cubicBezTo>
                <a:cubicBezTo>
                  <a:pt x="8" y="304"/>
                  <a:pt x="104" y="352"/>
                  <a:pt x="96" y="384"/>
                </a:cubicBezTo>
                <a:cubicBezTo>
                  <a:pt x="88" y="416"/>
                  <a:pt x="44" y="424"/>
                  <a:pt x="0" y="432"/>
                </a:cubicBezTo>
              </a:path>
            </a:pathLst>
          </a:custGeom>
          <a:noFill/>
          <a:ln w="25400">
            <a:solidFill>
              <a:srgbClr val="993300"/>
            </a:solidFill>
            <a:round/>
            <a:headEnd/>
            <a:tailEnd/>
          </a:ln>
          <a:effectLst/>
        </p:spPr>
        <p:txBody>
          <a:bodyPr/>
          <a:lstStyle/>
          <a:p>
            <a:endParaRPr lang="fr-FR"/>
          </a:p>
        </p:txBody>
      </p:sp>
      <p:sp>
        <p:nvSpPr>
          <p:cNvPr id="207" name="Freeform 208"/>
          <p:cNvSpPr>
            <a:spLocks/>
          </p:cNvSpPr>
          <p:nvPr/>
        </p:nvSpPr>
        <p:spPr bwMode="auto">
          <a:xfrm>
            <a:off x="2255221" y="2704420"/>
            <a:ext cx="473792" cy="1001924"/>
          </a:xfrm>
          <a:custGeom>
            <a:avLst/>
            <a:gdLst/>
            <a:ahLst/>
            <a:cxnLst>
              <a:cxn ang="0">
                <a:pos x="0" y="0"/>
              </a:cxn>
              <a:cxn ang="0">
                <a:pos x="96" y="576"/>
              </a:cxn>
              <a:cxn ang="0">
                <a:pos x="240" y="672"/>
              </a:cxn>
              <a:cxn ang="0">
                <a:pos x="48" y="912"/>
              </a:cxn>
            </a:cxnLst>
            <a:rect l="0" t="0" r="r" b="b"/>
            <a:pathLst>
              <a:path w="248" h="912">
                <a:moveTo>
                  <a:pt x="0" y="0"/>
                </a:moveTo>
                <a:cubicBezTo>
                  <a:pt x="28" y="232"/>
                  <a:pt x="56" y="464"/>
                  <a:pt x="96" y="576"/>
                </a:cubicBezTo>
                <a:cubicBezTo>
                  <a:pt x="136" y="688"/>
                  <a:pt x="248" y="616"/>
                  <a:pt x="240" y="672"/>
                </a:cubicBezTo>
                <a:cubicBezTo>
                  <a:pt x="232" y="728"/>
                  <a:pt x="80" y="872"/>
                  <a:pt x="48" y="912"/>
                </a:cubicBezTo>
              </a:path>
            </a:pathLst>
          </a:custGeom>
          <a:noFill/>
          <a:ln w="25400">
            <a:solidFill>
              <a:srgbClr val="993300"/>
            </a:solidFill>
            <a:round/>
            <a:headEnd/>
            <a:tailEnd/>
          </a:ln>
          <a:effectLst/>
        </p:spPr>
        <p:txBody>
          <a:bodyPr/>
          <a:lstStyle/>
          <a:p>
            <a:endParaRPr lang="fr-FR"/>
          </a:p>
        </p:txBody>
      </p:sp>
      <p:sp>
        <p:nvSpPr>
          <p:cNvPr id="208" name="Freeform 209"/>
          <p:cNvSpPr>
            <a:spLocks/>
          </p:cNvSpPr>
          <p:nvPr/>
        </p:nvSpPr>
        <p:spPr bwMode="auto">
          <a:xfrm>
            <a:off x="1432869" y="2709904"/>
            <a:ext cx="822352" cy="906851"/>
          </a:xfrm>
          <a:custGeom>
            <a:avLst/>
            <a:gdLst/>
            <a:ahLst/>
            <a:cxnLst>
              <a:cxn ang="0">
                <a:pos x="432" y="0"/>
              </a:cxn>
              <a:cxn ang="0">
                <a:pos x="240" y="480"/>
              </a:cxn>
              <a:cxn ang="0">
                <a:pos x="240" y="672"/>
              </a:cxn>
              <a:cxn ang="0">
                <a:pos x="0" y="768"/>
              </a:cxn>
            </a:cxnLst>
            <a:rect l="0" t="0" r="r" b="b"/>
            <a:pathLst>
              <a:path w="432" h="768">
                <a:moveTo>
                  <a:pt x="432" y="0"/>
                </a:moveTo>
                <a:cubicBezTo>
                  <a:pt x="352" y="184"/>
                  <a:pt x="272" y="368"/>
                  <a:pt x="240" y="480"/>
                </a:cubicBezTo>
                <a:cubicBezTo>
                  <a:pt x="208" y="592"/>
                  <a:pt x="280" y="624"/>
                  <a:pt x="240" y="672"/>
                </a:cubicBezTo>
                <a:cubicBezTo>
                  <a:pt x="200" y="720"/>
                  <a:pt x="40" y="752"/>
                  <a:pt x="0" y="768"/>
                </a:cubicBezTo>
              </a:path>
            </a:pathLst>
          </a:custGeom>
          <a:noFill/>
          <a:ln w="25400">
            <a:solidFill>
              <a:srgbClr val="993300"/>
            </a:solidFill>
            <a:round/>
            <a:headEnd/>
            <a:tailEnd/>
          </a:ln>
          <a:effectLst/>
        </p:spPr>
        <p:txBody>
          <a:bodyPr/>
          <a:lstStyle/>
          <a:p>
            <a:endParaRPr lang="fr-FR"/>
          </a:p>
        </p:txBody>
      </p:sp>
      <p:sp>
        <p:nvSpPr>
          <p:cNvPr id="209" name="Freeform 210"/>
          <p:cNvSpPr>
            <a:spLocks/>
          </p:cNvSpPr>
          <p:nvPr/>
        </p:nvSpPr>
        <p:spPr bwMode="auto">
          <a:xfrm>
            <a:off x="2259395" y="2711733"/>
            <a:ext cx="930886" cy="769726"/>
          </a:xfrm>
          <a:custGeom>
            <a:avLst/>
            <a:gdLst/>
            <a:ahLst/>
            <a:cxnLst>
              <a:cxn ang="0">
                <a:pos x="0" y="0"/>
              </a:cxn>
              <a:cxn ang="0">
                <a:pos x="336" y="336"/>
              </a:cxn>
              <a:cxn ang="0">
                <a:pos x="384" y="576"/>
              </a:cxn>
              <a:cxn ang="0">
                <a:pos x="720" y="672"/>
              </a:cxn>
              <a:cxn ang="0">
                <a:pos x="816" y="864"/>
              </a:cxn>
            </a:cxnLst>
            <a:rect l="0" t="0" r="r" b="b"/>
            <a:pathLst>
              <a:path w="816" h="864">
                <a:moveTo>
                  <a:pt x="0" y="0"/>
                </a:moveTo>
                <a:cubicBezTo>
                  <a:pt x="136" y="120"/>
                  <a:pt x="272" y="240"/>
                  <a:pt x="336" y="336"/>
                </a:cubicBezTo>
                <a:cubicBezTo>
                  <a:pt x="400" y="432"/>
                  <a:pt x="320" y="520"/>
                  <a:pt x="384" y="576"/>
                </a:cubicBezTo>
                <a:cubicBezTo>
                  <a:pt x="448" y="632"/>
                  <a:pt x="648" y="624"/>
                  <a:pt x="720" y="672"/>
                </a:cubicBezTo>
                <a:cubicBezTo>
                  <a:pt x="792" y="720"/>
                  <a:pt x="804" y="792"/>
                  <a:pt x="816" y="864"/>
                </a:cubicBezTo>
              </a:path>
            </a:pathLst>
          </a:custGeom>
          <a:noFill/>
          <a:ln w="25400">
            <a:solidFill>
              <a:srgbClr val="993300"/>
            </a:solidFill>
            <a:round/>
            <a:headEnd/>
            <a:tailEnd/>
          </a:ln>
          <a:effectLst/>
        </p:spPr>
        <p:txBody>
          <a:bodyPr/>
          <a:lstStyle/>
          <a:p>
            <a:endParaRPr lang="fr-FR"/>
          </a:p>
        </p:txBody>
      </p:sp>
      <p:sp>
        <p:nvSpPr>
          <p:cNvPr id="210" name="Freeform 211"/>
          <p:cNvSpPr>
            <a:spLocks/>
          </p:cNvSpPr>
          <p:nvPr/>
        </p:nvSpPr>
        <p:spPr bwMode="auto">
          <a:xfrm>
            <a:off x="2259395" y="2711733"/>
            <a:ext cx="791044" cy="1133563"/>
          </a:xfrm>
          <a:custGeom>
            <a:avLst/>
            <a:gdLst/>
            <a:ahLst/>
            <a:cxnLst>
              <a:cxn ang="0">
                <a:pos x="0" y="0"/>
              </a:cxn>
              <a:cxn ang="0">
                <a:pos x="144" y="336"/>
              </a:cxn>
              <a:cxn ang="0">
                <a:pos x="192" y="480"/>
              </a:cxn>
              <a:cxn ang="0">
                <a:pos x="384" y="720"/>
              </a:cxn>
              <a:cxn ang="0">
                <a:pos x="384" y="960"/>
              </a:cxn>
            </a:cxnLst>
            <a:rect l="0" t="0" r="r" b="b"/>
            <a:pathLst>
              <a:path w="416" h="960">
                <a:moveTo>
                  <a:pt x="0" y="0"/>
                </a:moveTo>
                <a:cubicBezTo>
                  <a:pt x="56" y="128"/>
                  <a:pt x="112" y="256"/>
                  <a:pt x="144" y="336"/>
                </a:cubicBezTo>
                <a:cubicBezTo>
                  <a:pt x="176" y="416"/>
                  <a:pt x="152" y="416"/>
                  <a:pt x="192" y="480"/>
                </a:cubicBezTo>
                <a:cubicBezTo>
                  <a:pt x="232" y="544"/>
                  <a:pt x="352" y="640"/>
                  <a:pt x="384" y="720"/>
                </a:cubicBezTo>
                <a:cubicBezTo>
                  <a:pt x="416" y="800"/>
                  <a:pt x="400" y="880"/>
                  <a:pt x="384" y="960"/>
                </a:cubicBezTo>
              </a:path>
            </a:pathLst>
          </a:custGeom>
          <a:noFill/>
          <a:ln w="25400">
            <a:solidFill>
              <a:srgbClr val="993300"/>
            </a:solidFill>
            <a:round/>
            <a:headEnd/>
            <a:tailEnd/>
          </a:ln>
          <a:effectLst/>
        </p:spPr>
        <p:txBody>
          <a:bodyPr/>
          <a:lstStyle/>
          <a:p>
            <a:endParaRPr lang="fr-FR"/>
          </a:p>
        </p:txBody>
      </p:sp>
      <p:sp>
        <p:nvSpPr>
          <p:cNvPr id="211" name="Freeform 212"/>
          <p:cNvSpPr>
            <a:spLocks/>
          </p:cNvSpPr>
          <p:nvPr/>
        </p:nvSpPr>
        <p:spPr bwMode="auto">
          <a:xfrm>
            <a:off x="2280267" y="2711733"/>
            <a:ext cx="1095774" cy="681966"/>
          </a:xfrm>
          <a:custGeom>
            <a:avLst/>
            <a:gdLst/>
            <a:ahLst/>
            <a:cxnLst>
              <a:cxn ang="0">
                <a:pos x="0" y="0"/>
              </a:cxn>
              <a:cxn ang="0">
                <a:pos x="432" y="336"/>
              </a:cxn>
              <a:cxn ang="0">
                <a:pos x="432" y="432"/>
              </a:cxn>
              <a:cxn ang="0">
                <a:pos x="576" y="576"/>
              </a:cxn>
            </a:cxnLst>
            <a:rect l="0" t="0" r="r" b="b"/>
            <a:pathLst>
              <a:path w="576" h="576">
                <a:moveTo>
                  <a:pt x="0" y="0"/>
                </a:moveTo>
                <a:cubicBezTo>
                  <a:pt x="180" y="132"/>
                  <a:pt x="360" y="264"/>
                  <a:pt x="432" y="336"/>
                </a:cubicBezTo>
                <a:cubicBezTo>
                  <a:pt x="504" y="408"/>
                  <a:pt x="408" y="392"/>
                  <a:pt x="432" y="432"/>
                </a:cubicBezTo>
                <a:cubicBezTo>
                  <a:pt x="456" y="472"/>
                  <a:pt x="516" y="524"/>
                  <a:pt x="576" y="576"/>
                </a:cubicBezTo>
              </a:path>
            </a:pathLst>
          </a:custGeom>
          <a:noFill/>
          <a:ln w="25400">
            <a:solidFill>
              <a:srgbClr val="993300"/>
            </a:solidFill>
            <a:round/>
            <a:headEnd/>
            <a:tailEnd/>
          </a:ln>
          <a:effectLst/>
        </p:spPr>
        <p:txBody>
          <a:bodyPr/>
          <a:lstStyle/>
          <a:p>
            <a:endParaRPr lang="fr-FR"/>
          </a:p>
        </p:txBody>
      </p:sp>
      <p:sp>
        <p:nvSpPr>
          <p:cNvPr id="212" name="Freeform 213"/>
          <p:cNvSpPr>
            <a:spLocks/>
          </p:cNvSpPr>
          <p:nvPr/>
        </p:nvSpPr>
        <p:spPr bwMode="auto">
          <a:xfrm>
            <a:off x="2282354" y="1653131"/>
            <a:ext cx="89749" cy="1058602"/>
          </a:xfrm>
          <a:custGeom>
            <a:avLst/>
            <a:gdLst/>
            <a:ahLst/>
            <a:cxnLst>
              <a:cxn ang="0">
                <a:pos x="0" y="0"/>
              </a:cxn>
              <a:cxn ang="0">
                <a:pos x="0" y="576"/>
              </a:cxn>
            </a:cxnLst>
            <a:rect l="0" t="0" r="r" b="b"/>
            <a:pathLst>
              <a:path w="1" h="576">
                <a:moveTo>
                  <a:pt x="0" y="0"/>
                </a:moveTo>
                <a:cubicBezTo>
                  <a:pt x="0" y="240"/>
                  <a:pt x="0" y="480"/>
                  <a:pt x="0" y="576"/>
                </a:cubicBezTo>
              </a:path>
            </a:pathLst>
          </a:custGeom>
          <a:noFill/>
          <a:ln w="57150">
            <a:solidFill>
              <a:srgbClr val="73AC00"/>
            </a:solidFill>
            <a:round/>
            <a:headEnd/>
            <a:tailEnd/>
          </a:ln>
          <a:effectLst/>
        </p:spPr>
        <p:txBody>
          <a:bodyPr/>
          <a:lstStyle/>
          <a:p>
            <a:endParaRPr lang="fr-FR"/>
          </a:p>
        </p:txBody>
      </p:sp>
      <p:sp>
        <p:nvSpPr>
          <p:cNvPr id="213" name="Double flèche horizontale 212"/>
          <p:cNvSpPr/>
          <p:nvPr/>
        </p:nvSpPr>
        <p:spPr>
          <a:xfrm>
            <a:off x="1971510" y="2924943"/>
            <a:ext cx="584266" cy="288033"/>
          </a:xfrm>
          <a:prstGeom prst="left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4" name="ZoneTexte 213"/>
          <p:cNvSpPr txBox="1"/>
          <p:nvPr/>
        </p:nvSpPr>
        <p:spPr>
          <a:xfrm>
            <a:off x="2580078" y="2822194"/>
            <a:ext cx="504056" cy="430887"/>
          </a:xfrm>
          <a:prstGeom prst="rect">
            <a:avLst/>
          </a:prstGeom>
          <a:noFill/>
        </p:spPr>
        <p:txBody>
          <a:bodyPr wrap="square" rtlCol="0">
            <a:spAutoFit/>
          </a:bodyPr>
          <a:lstStyle/>
          <a:p>
            <a:r>
              <a:rPr lang="fr-FR" sz="2200" b="1" dirty="0">
                <a:solidFill>
                  <a:srgbClr val="FF0000"/>
                </a:solidFill>
              </a:rPr>
              <a:t>Zn</a:t>
            </a:r>
          </a:p>
        </p:txBody>
      </p:sp>
      <p:sp>
        <p:nvSpPr>
          <p:cNvPr id="216" name="AutoShape 215"/>
          <p:cNvSpPr>
            <a:spLocks noChangeArrowheads="1"/>
          </p:cNvSpPr>
          <p:nvPr/>
        </p:nvSpPr>
        <p:spPr bwMode="auto">
          <a:xfrm rot="16199359" flipV="1">
            <a:off x="2111347" y="2481027"/>
            <a:ext cx="336198" cy="215961"/>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p:spPr>
        <p:txBody>
          <a:bodyPr wrap="none" anchor="ctr"/>
          <a:lstStyle/>
          <a:p>
            <a:endParaRPr lang="fr-FR"/>
          </a:p>
        </p:txBody>
      </p:sp>
      <p:pic>
        <p:nvPicPr>
          <p:cNvPr id="218" name="Picture 4" descr="D:\gsarret\Figures\Arabet.jpg"/>
          <p:cNvPicPr>
            <a:picLocks noChangeAspect="1" noChangeArrowheads="1"/>
          </p:cNvPicPr>
          <p:nvPr/>
        </p:nvPicPr>
        <p:blipFill>
          <a:blip r:embed="rId3" cstate="print"/>
          <a:srcRect l="23333" t="8949" r="20000" b="6200"/>
          <a:stretch>
            <a:fillRect/>
          </a:stretch>
        </p:blipFill>
        <p:spPr bwMode="auto">
          <a:xfrm>
            <a:off x="7919864" y="0"/>
            <a:ext cx="1224136" cy="1728192"/>
          </a:xfrm>
          <a:prstGeom prst="rect">
            <a:avLst/>
          </a:prstGeom>
          <a:noFill/>
        </p:spPr>
      </p:pic>
      <p:sp>
        <p:nvSpPr>
          <p:cNvPr id="219" name="ZoneTexte 218"/>
          <p:cNvSpPr txBox="1"/>
          <p:nvPr/>
        </p:nvSpPr>
        <p:spPr>
          <a:xfrm>
            <a:off x="8100392" y="1700808"/>
            <a:ext cx="1008112" cy="338554"/>
          </a:xfrm>
          <a:prstGeom prst="rect">
            <a:avLst/>
          </a:prstGeom>
          <a:noFill/>
        </p:spPr>
        <p:txBody>
          <a:bodyPr wrap="square" rtlCol="0">
            <a:spAutoFit/>
          </a:bodyPr>
          <a:lstStyle/>
          <a:p>
            <a:r>
              <a:rPr lang="fr-FR" sz="1600" i="1" dirty="0"/>
              <a:t>A. </a:t>
            </a:r>
            <a:r>
              <a:rPr lang="fr-FR" sz="1600" i="1" dirty="0" err="1"/>
              <a:t>halleri</a:t>
            </a:r>
            <a:endParaRPr lang="fr-FR" sz="1600" i="1" dirty="0"/>
          </a:p>
        </p:txBody>
      </p:sp>
      <p:sp>
        <p:nvSpPr>
          <p:cNvPr id="220" name="ZoneTexte 219"/>
          <p:cNvSpPr txBox="1"/>
          <p:nvPr/>
        </p:nvSpPr>
        <p:spPr>
          <a:xfrm>
            <a:off x="0" y="2852936"/>
            <a:ext cx="1584176" cy="692497"/>
          </a:xfrm>
          <a:prstGeom prst="rect">
            <a:avLst/>
          </a:prstGeom>
          <a:noFill/>
        </p:spPr>
        <p:txBody>
          <a:bodyPr wrap="square" rtlCol="0">
            <a:spAutoFit/>
          </a:bodyPr>
          <a:lstStyle/>
          <a:p>
            <a:pPr algn="ctr"/>
            <a:r>
              <a:rPr lang="fr-FR" sz="1900" dirty="0"/>
              <a:t>Zn phosphate</a:t>
            </a:r>
          </a:p>
          <a:p>
            <a:pPr algn="ctr"/>
            <a:r>
              <a:rPr lang="fr-FR" sz="2000" dirty="0">
                <a:effectLst>
                  <a:outerShdw blurRad="38100" dist="38100" dir="2700000" algn="tl">
                    <a:srgbClr val="000000">
                      <a:alpha val="43137"/>
                    </a:srgbClr>
                  </a:outerShdw>
                </a:effectLst>
              </a:rPr>
              <a:t>Zn </a:t>
            </a:r>
            <a:r>
              <a:rPr lang="fr-FR" sz="2000" dirty="0" err="1">
                <a:effectLst>
                  <a:outerShdw blurRad="38100" dist="38100" dir="2700000" algn="tl">
                    <a:srgbClr val="000000">
                      <a:alpha val="43137"/>
                    </a:srgbClr>
                  </a:outerShdw>
                </a:effectLst>
              </a:rPr>
              <a:t>malate</a:t>
            </a:r>
            <a:endParaRPr lang="fr-FR" sz="2000" dirty="0">
              <a:effectLst>
                <a:outerShdw blurRad="38100" dist="38100" dir="2700000" algn="tl">
                  <a:srgbClr val="000000">
                    <a:alpha val="43137"/>
                  </a:srgbClr>
                </a:outerShdw>
              </a:effectLst>
            </a:endParaRPr>
          </a:p>
        </p:txBody>
      </p:sp>
      <p:sp>
        <p:nvSpPr>
          <p:cNvPr id="221" name="ZoneTexte 220"/>
          <p:cNvSpPr txBox="1"/>
          <p:nvPr/>
        </p:nvSpPr>
        <p:spPr>
          <a:xfrm>
            <a:off x="35496" y="1475492"/>
            <a:ext cx="1584176" cy="384721"/>
          </a:xfrm>
          <a:prstGeom prst="rect">
            <a:avLst/>
          </a:prstGeom>
          <a:noFill/>
        </p:spPr>
        <p:txBody>
          <a:bodyPr wrap="square" rtlCol="0">
            <a:spAutoFit/>
          </a:bodyPr>
          <a:lstStyle/>
          <a:p>
            <a:r>
              <a:rPr lang="fr-FR" sz="1900" dirty="0"/>
              <a:t>Zn phosphate</a:t>
            </a:r>
          </a:p>
        </p:txBody>
      </p:sp>
      <p:pic>
        <p:nvPicPr>
          <p:cNvPr id="222" name="Picture 2" descr="C:\Temp\essai_1.jpg"/>
          <p:cNvPicPr>
            <a:picLocks noChangeAspect="1" noChangeArrowheads="1"/>
          </p:cNvPicPr>
          <p:nvPr/>
        </p:nvPicPr>
        <p:blipFill>
          <a:blip r:embed="rId4" cstate="print"/>
          <a:srcRect/>
          <a:stretch>
            <a:fillRect/>
          </a:stretch>
        </p:blipFill>
        <p:spPr bwMode="auto">
          <a:xfrm>
            <a:off x="1072183" y="4062264"/>
            <a:ext cx="2572247" cy="2607096"/>
          </a:xfrm>
          <a:prstGeom prst="rect">
            <a:avLst/>
          </a:prstGeom>
          <a:noFill/>
        </p:spPr>
      </p:pic>
      <p:sp>
        <p:nvSpPr>
          <p:cNvPr id="227" name="ZoneTexte 36"/>
          <p:cNvSpPr txBox="1">
            <a:spLocks noChangeArrowheads="1"/>
          </p:cNvSpPr>
          <p:nvPr/>
        </p:nvSpPr>
        <p:spPr bwMode="auto">
          <a:xfrm>
            <a:off x="2051720" y="44624"/>
            <a:ext cx="5328592" cy="707886"/>
          </a:xfrm>
          <a:prstGeom prst="rect">
            <a:avLst/>
          </a:prstGeom>
          <a:noFill/>
          <a:ln w="9525">
            <a:noFill/>
            <a:miter lim="800000"/>
            <a:headEnd/>
            <a:tailEnd/>
          </a:ln>
        </p:spPr>
        <p:txBody>
          <a:bodyPr wrap="square">
            <a:spAutoFit/>
          </a:bodyPr>
          <a:lstStyle/>
          <a:p>
            <a:pPr algn="ctr"/>
            <a:r>
              <a:rPr lang="fr-FR" sz="2000" dirty="0" err="1">
                <a:solidFill>
                  <a:srgbClr val="FF0000"/>
                </a:solidFill>
                <a:latin typeface="Comic Sans MS" pitchFamily="66" charset="0"/>
                <a:cs typeface="Arial" pitchFamily="34" charset="0"/>
              </a:rPr>
              <a:t>Metal</a:t>
            </a:r>
            <a:r>
              <a:rPr lang="fr-FR" sz="2000" dirty="0">
                <a:solidFill>
                  <a:srgbClr val="FF0000"/>
                </a:solidFill>
                <a:latin typeface="Comic Sans MS" pitchFamily="66" charset="0"/>
                <a:cs typeface="Arial" pitchFamily="34" charset="0"/>
              </a:rPr>
              <a:t> </a:t>
            </a:r>
            <a:r>
              <a:rPr lang="fr-FR" sz="2000" dirty="0" err="1">
                <a:solidFill>
                  <a:srgbClr val="FF0000"/>
                </a:solidFill>
                <a:latin typeface="Comic Sans MS" pitchFamily="66" charset="0"/>
                <a:cs typeface="Arial" pitchFamily="34" charset="0"/>
              </a:rPr>
              <a:t>storage</a:t>
            </a:r>
            <a:r>
              <a:rPr lang="fr-FR" sz="2000" dirty="0">
                <a:solidFill>
                  <a:srgbClr val="FF0000"/>
                </a:solidFill>
                <a:latin typeface="Comic Sans MS" pitchFamily="66" charset="0"/>
                <a:cs typeface="Arial" pitchFamily="34" charset="0"/>
              </a:rPr>
              <a:t> and </a:t>
            </a:r>
            <a:r>
              <a:rPr lang="fr-FR" sz="2000" dirty="0" err="1">
                <a:solidFill>
                  <a:srgbClr val="FF0000"/>
                </a:solidFill>
                <a:latin typeface="Comic Sans MS" pitchFamily="66" charset="0"/>
                <a:cs typeface="Arial" pitchFamily="34" charset="0"/>
              </a:rPr>
              <a:t>speciation</a:t>
            </a:r>
            <a:r>
              <a:rPr lang="fr-FR" sz="2000" dirty="0">
                <a:solidFill>
                  <a:srgbClr val="FF0000"/>
                </a:solidFill>
                <a:latin typeface="Comic Sans MS" pitchFamily="66" charset="0"/>
                <a:cs typeface="Arial" pitchFamily="34" charset="0"/>
              </a:rPr>
              <a:t> in </a:t>
            </a:r>
          </a:p>
          <a:p>
            <a:pPr algn="ctr"/>
            <a:r>
              <a:rPr lang="fr-FR" sz="2000" dirty="0">
                <a:solidFill>
                  <a:srgbClr val="FF0000"/>
                </a:solidFill>
                <a:latin typeface="Comic Sans MS" pitchFamily="66" charset="0"/>
                <a:cs typeface="Arial" pitchFamily="34" charset="0"/>
              </a:rPr>
              <a:t>plant tissues</a:t>
            </a:r>
          </a:p>
        </p:txBody>
      </p:sp>
      <p:pic>
        <p:nvPicPr>
          <p:cNvPr id="228" name="Picture 64" descr="doigt"/>
          <p:cNvPicPr>
            <a:picLocks noChangeAspect="1" noChangeArrowheads="1"/>
          </p:cNvPicPr>
          <p:nvPr/>
        </p:nvPicPr>
        <p:blipFill>
          <a:blip r:embed="rId5" cstate="print"/>
          <a:srcRect/>
          <a:stretch>
            <a:fillRect/>
          </a:stretch>
        </p:blipFill>
        <p:spPr bwMode="auto">
          <a:xfrm>
            <a:off x="3880485" y="4653136"/>
            <a:ext cx="676275" cy="292100"/>
          </a:xfrm>
          <a:prstGeom prst="rect">
            <a:avLst/>
          </a:prstGeom>
          <a:noFill/>
        </p:spPr>
      </p:pic>
      <p:sp>
        <p:nvSpPr>
          <p:cNvPr id="229" name="ZoneTexte 228"/>
          <p:cNvSpPr txBox="1"/>
          <p:nvPr/>
        </p:nvSpPr>
        <p:spPr>
          <a:xfrm>
            <a:off x="4576192" y="4493880"/>
            <a:ext cx="4536504" cy="1477328"/>
          </a:xfrm>
          <a:prstGeom prst="rect">
            <a:avLst/>
          </a:prstGeom>
          <a:noFill/>
        </p:spPr>
        <p:txBody>
          <a:bodyPr wrap="square" rtlCol="0">
            <a:spAutoFit/>
          </a:bodyPr>
          <a:lstStyle/>
          <a:p>
            <a:r>
              <a:rPr lang="fr-FR" u="sng" dirty="0" err="1">
                <a:solidFill>
                  <a:srgbClr val="0000FF"/>
                </a:solidFill>
              </a:rPr>
              <a:t>Tolerance</a:t>
            </a:r>
            <a:r>
              <a:rPr lang="fr-FR" dirty="0"/>
              <a:t> to Zn: accumulation on </a:t>
            </a:r>
            <a:r>
              <a:rPr lang="fr-FR" dirty="0" err="1"/>
              <a:t>cell</a:t>
            </a:r>
            <a:r>
              <a:rPr lang="fr-FR" dirty="0"/>
              <a:t> </a:t>
            </a:r>
            <a:r>
              <a:rPr lang="fr-FR" dirty="0" err="1"/>
              <a:t>walls</a:t>
            </a:r>
            <a:r>
              <a:rPr lang="fr-FR" dirty="0"/>
              <a:t> and in </a:t>
            </a:r>
            <a:r>
              <a:rPr lang="fr-FR" u="sng" dirty="0"/>
              <a:t>vacuoles</a:t>
            </a:r>
            <a:r>
              <a:rPr lang="fr-FR" dirty="0"/>
              <a:t> </a:t>
            </a:r>
            <a:r>
              <a:rPr lang="fr-FR" dirty="0" err="1"/>
              <a:t>from</a:t>
            </a:r>
            <a:r>
              <a:rPr lang="fr-FR" dirty="0"/>
              <a:t> cortical </a:t>
            </a:r>
            <a:r>
              <a:rPr lang="fr-FR" dirty="0" err="1"/>
              <a:t>root</a:t>
            </a:r>
            <a:r>
              <a:rPr lang="fr-FR" dirty="0"/>
              <a:t> </a:t>
            </a:r>
            <a:r>
              <a:rPr lang="fr-FR" dirty="0" err="1"/>
              <a:t>cells</a:t>
            </a:r>
            <a:r>
              <a:rPr lang="fr-FR" dirty="0"/>
              <a:t>.</a:t>
            </a:r>
          </a:p>
          <a:p>
            <a:endParaRPr lang="fr-FR" dirty="0">
              <a:solidFill>
                <a:srgbClr val="0000FF"/>
              </a:solidFill>
            </a:endParaRPr>
          </a:p>
          <a:p>
            <a:r>
              <a:rPr lang="fr-FR" u="sng" dirty="0">
                <a:solidFill>
                  <a:srgbClr val="0000FF"/>
                </a:solidFill>
              </a:rPr>
              <a:t>Resistance</a:t>
            </a:r>
            <a:r>
              <a:rPr lang="fr-FR" dirty="0">
                <a:solidFill>
                  <a:srgbClr val="0000FF"/>
                </a:solidFill>
              </a:rPr>
              <a:t> </a:t>
            </a:r>
            <a:r>
              <a:rPr lang="fr-FR" dirty="0"/>
              <a:t>to Zn: </a:t>
            </a:r>
            <a:r>
              <a:rPr lang="fr-FR" dirty="0" err="1">
                <a:solidFill>
                  <a:srgbClr val="0000FF"/>
                </a:solidFill>
              </a:rPr>
              <a:t>hyperaccumulation</a:t>
            </a:r>
            <a:r>
              <a:rPr lang="fr-FR" dirty="0"/>
              <a:t> in </a:t>
            </a:r>
            <a:r>
              <a:rPr lang="fr-FR" u="sng" dirty="0"/>
              <a:t>vacuoles</a:t>
            </a:r>
            <a:r>
              <a:rPr lang="fr-FR" dirty="0"/>
              <a:t> of </a:t>
            </a:r>
            <a:r>
              <a:rPr lang="fr-FR" dirty="0" err="1"/>
              <a:t>leaf</a:t>
            </a:r>
            <a:r>
              <a:rPr lang="fr-FR" dirty="0"/>
              <a:t> </a:t>
            </a:r>
            <a:r>
              <a:rPr lang="fr-FR" dirty="0" err="1"/>
              <a:t>cells</a:t>
            </a:r>
            <a:r>
              <a:rPr lang="fr-FR" dirty="0"/>
              <a:t>.</a:t>
            </a:r>
          </a:p>
        </p:txBody>
      </p:sp>
      <p:sp>
        <p:nvSpPr>
          <p:cNvPr id="223" name="ZoneTexte 222"/>
          <p:cNvSpPr txBox="1"/>
          <p:nvPr/>
        </p:nvSpPr>
        <p:spPr>
          <a:xfrm>
            <a:off x="5220072" y="2213501"/>
            <a:ext cx="1440160" cy="461665"/>
          </a:xfrm>
          <a:prstGeom prst="rect">
            <a:avLst/>
          </a:prstGeom>
          <a:noFill/>
        </p:spPr>
        <p:txBody>
          <a:bodyPr wrap="square" rtlCol="0">
            <a:spAutoFit/>
          </a:bodyPr>
          <a:lstStyle/>
          <a:p>
            <a:r>
              <a:rPr lang="fr-FR" sz="2400" b="1" dirty="0">
                <a:solidFill>
                  <a:srgbClr val="FF0000"/>
                </a:solidFill>
              </a:rPr>
              <a:t>[Zn]=~1%</a:t>
            </a:r>
          </a:p>
        </p:txBody>
      </p:sp>
      <p:sp>
        <p:nvSpPr>
          <p:cNvPr id="224" name="ZoneTexte 223"/>
          <p:cNvSpPr txBox="1"/>
          <p:nvPr/>
        </p:nvSpPr>
        <p:spPr>
          <a:xfrm>
            <a:off x="2411760" y="2259667"/>
            <a:ext cx="1656184" cy="369332"/>
          </a:xfrm>
          <a:prstGeom prst="rect">
            <a:avLst/>
          </a:prstGeom>
          <a:noFill/>
        </p:spPr>
        <p:txBody>
          <a:bodyPr wrap="square" rtlCol="0">
            <a:spAutoFit/>
          </a:bodyPr>
          <a:lstStyle/>
          <a:p>
            <a:r>
              <a:rPr lang="fr-FR" b="1" dirty="0">
                <a:solidFill>
                  <a:srgbClr val="FF0000"/>
                </a:solidFill>
              </a:rPr>
              <a:t>[Zn]=~50 ppm</a:t>
            </a:r>
          </a:p>
        </p:txBody>
      </p:sp>
      <p:sp>
        <p:nvSpPr>
          <p:cNvPr id="226" name="ZoneTexte 225"/>
          <p:cNvSpPr txBox="1"/>
          <p:nvPr/>
        </p:nvSpPr>
        <p:spPr>
          <a:xfrm>
            <a:off x="4499992" y="1484784"/>
            <a:ext cx="1584176" cy="692497"/>
          </a:xfrm>
          <a:prstGeom prst="rect">
            <a:avLst/>
          </a:prstGeom>
          <a:noFill/>
        </p:spPr>
        <p:txBody>
          <a:bodyPr wrap="square" rtlCol="0">
            <a:spAutoFit/>
          </a:bodyPr>
          <a:lstStyle/>
          <a:p>
            <a:pPr algn="ctr"/>
            <a:r>
              <a:rPr lang="fr-FR" sz="1900" dirty="0"/>
              <a:t>Zn phosphate</a:t>
            </a:r>
          </a:p>
          <a:p>
            <a:pPr algn="ctr"/>
            <a:r>
              <a:rPr lang="fr-FR" sz="2000" dirty="0">
                <a:effectLst>
                  <a:outerShdw blurRad="38100" dist="38100" dir="2700000" algn="tl">
                    <a:srgbClr val="000000">
                      <a:alpha val="43137"/>
                    </a:srgbClr>
                  </a:outerShdw>
                </a:effectLst>
              </a:rPr>
              <a:t>Zn </a:t>
            </a:r>
            <a:r>
              <a:rPr lang="fr-FR" sz="2000" dirty="0" err="1">
                <a:effectLst>
                  <a:outerShdw blurRad="38100" dist="38100" dir="2700000" algn="tl">
                    <a:srgbClr val="000000">
                      <a:alpha val="43137"/>
                    </a:srgbClr>
                  </a:outerShdw>
                </a:effectLst>
              </a:rPr>
              <a:t>malate</a:t>
            </a:r>
            <a:endParaRPr lang="fr-FR" sz="2000" dirty="0">
              <a:effectLst>
                <a:outerShdw blurRad="38100" dist="38100" dir="2700000" algn="tl">
                  <a:srgbClr val="000000">
                    <a:alpha val="43137"/>
                  </a:srgbClr>
                </a:outerShdw>
              </a:effectLst>
            </a:endParaRPr>
          </a:p>
        </p:txBody>
      </p:sp>
      <p:sp>
        <p:nvSpPr>
          <p:cNvPr id="230" name="Double flèche horizontale 229"/>
          <p:cNvSpPr/>
          <p:nvPr/>
        </p:nvSpPr>
        <p:spPr>
          <a:xfrm>
            <a:off x="6532258" y="2924944"/>
            <a:ext cx="584266" cy="288033"/>
          </a:xfrm>
          <a:prstGeom prst="left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2123728" cy="400110"/>
          </a:xfrm>
          <a:prstGeom prst="rect">
            <a:avLst/>
          </a:prstGeom>
          <a:solidFill>
            <a:schemeClr val="bg1">
              <a:lumMod val="65000"/>
            </a:schemeClr>
          </a:solidFill>
          <a:ln w="9525">
            <a:noFill/>
            <a:miter lim="800000"/>
            <a:headEnd/>
            <a:tailEnd/>
          </a:ln>
        </p:spPr>
        <p:txBody>
          <a:bodyPr wrap="square">
            <a:spAutoFit/>
          </a:bodyPr>
          <a:lstStyle/>
          <a:p>
            <a:r>
              <a:rPr lang="en-US" sz="2000" dirty="0" err="1">
                <a:solidFill>
                  <a:schemeClr val="bg1"/>
                </a:solidFill>
                <a:latin typeface="Calibri" pitchFamily="34" charset="0"/>
              </a:rPr>
              <a:t>Phytotechnologies</a:t>
            </a:r>
            <a:endParaRPr lang="fr-FR" sz="2000" dirty="0">
              <a:solidFill>
                <a:schemeClr val="bg1"/>
              </a:solidFill>
            </a:endParaRPr>
          </a:p>
        </p:txBody>
      </p:sp>
      <p:pic>
        <p:nvPicPr>
          <p:cNvPr id="5" name="Picture 2" descr="C:\Alain-Data\Tamino\Dessins-Photos-Talks\Talks\Salon MesurExpoVision_2012\Figures\Pilon-Smits-2005_1.jpg"/>
          <p:cNvPicPr>
            <a:picLocks noChangeAspect="1" noChangeArrowheads="1"/>
          </p:cNvPicPr>
          <p:nvPr/>
        </p:nvPicPr>
        <p:blipFill>
          <a:blip r:embed="rId3" cstate="print"/>
          <a:srcRect/>
          <a:stretch>
            <a:fillRect/>
          </a:stretch>
        </p:blipFill>
        <p:spPr bwMode="auto">
          <a:xfrm>
            <a:off x="2339752" y="908720"/>
            <a:ext cx="4024908" cy="4753412"/>
          </a:xfrm>
          <a:prstGeom prst="rect">
            <a:avLst/>
          </a:prstGeom>
          <a:noFill/>
        </p:spPr>
      </p:pic>
      <p:sp>
        <p:nvSpPr>
          <p:cNvPr id="6" name="Rectangle 5"/>
          <p:cNvSpPr/>
          <p:nvPr/>
        </p:nvSpPr>
        <p:spPr>
          <a:xfrm>
            <a:off x="1619672" y="5230361"/>
            <a:ext cx="2664296" cy="830997"/>
          </a:xfrm>
          <a:prstGeom prst="rect">
            <a:avLst/>
          </a:prstGeom>
        </p:spPr>
        <p:txBody>
          <a:bodyPr wrap="square">
            <a:spAutoFit/>
          </a:bodyPr>
          <a:lstStyle/>
          <a:p>
            <a:pPr marL="0" lvl="1" algn="ctr">
              <a:defRPr/>
            </a:pPr>
            <a:r>
              <a:rPr lang="fr-FR" sz="2400" kern="0" dirty="0" err="1"/>
              <a:t>Phytostabilization</a:t>
            </a:r>
            <a:endParaRPr lang="fr-FR" sz="2400" kern="0" dirty="0"/>
          </a:p>
          <a:p>
            <a:pPr marL="0" lvl="1" algn="ctr">
              <a:defRPr/>
            </a:pPr>
            <a:r>
              <a:rPr lang="fr-FR" sz="2400" kern="0" dirty="0" err="1"/>
              <a:t>Rhizofiltration</a:t>
            </a:r>
            <a:endParaRPr lang="fr-FR" sz="2400" kern="0" dirty="0"/>
          </a:p>
        </p:txBody>
      </p:sp>
      <p:sp>
        <p:nvSpPr>
          <p:cNvPr id="7" name="Rectangle 6"/>
          <p:cNvSpPr/>
          <p:nvPr/>
        </p:nvSpPr>
        <p:spPr>
          <a:xfrm>
            <a:off x="4445986" y="5662409"/>
            <a:ext cx="2286254" cy="461665"/>
          </a:xfrm>
          <a:prstGeom prst="rect">
            <a:avLst/>
          </a:prstGeom>
        </p:spPr>
        <p:txBody>
          <a:bodyPr wrap="square">
            <a:spAutoFit/>
          </a:bodyPr>
          <a:lstStyle/>
          <a:p>
            <a:pPr marL="0" lvl="1">
              <a:defRPr/>
            </a:pPr>
            <a:r>
              <a:rPr lang="fr-FR" sz="2400" kern="0" dirty="0" err="1"/>
              <a:t>Phytolixiviation</a:t>
            </a:r>
            <a:endParaRPr lang="fr-FR" sz="2400" kern="0" dirty="0"/>
          </a:p>
        </p:txBody>
      </p:sp>
      <p:sp>
        <p:nvSpPr>
          <p:cNvPr id="8" name="Rectangle 7"/>
          <p:cNvSpPr/>
          <p:nvPr/>
        </p:nvSpPr>
        <p:spPr>
          <a:xfrm>
            <a:off x="6156176" y="2852936"/>
            <a:ext cx="2304256" cy="461665"/>
          </a:xfrm>
          <a:prstGeom prst="rect">
            <a:avLst/>
          </a:prstGeom>
        </p:spPr>
        <p:txBody>
          <a:bodyPr wrap="square">
            <a:spAutoFit/>
          </a:bodyPr>
          <a:lstStyle/>
          <a:p>
            <a:pPr marL="0" lvl="1">
              <a:defRPr/>
            </a:pPr>
            <a:r>
              <a:rPr lang="fr-FR" sz="2400" kern="0" dirty="0" err="1"/>
              <a:t>Phytoextraction</a:t>
            </a:r>
            <a:endParaRPr lang="fr-FR" sz="2400" kern="0" dirty="0"/>
          </a:p>
        </p:txBody>
      </p:sp>
      <p:sp>
        <p:nvSpPr>
          <p:cNvPr id="9" name="Rectangle 8"/>
          <p:cNvSpPr/>
          <p:nvPr/>
        </p:nvSpPr>
        <p:spPr>
          <a:xfrm>
            <a:off x="251520" y="3212976"/>
            <a:ext cx="2592288" cy="461665"/>
          </a:xfrm>
          <a:prstGeom prst="rect">
            <a:avLst/>
          </a:prstGeom>
        </p:spPr>
        <p:txBody>
          <a:bodyPr wrap="square">
            <a:spAutoFit/>
          </a:bodyPr>
          <a:lstStyle/>
          <a:p>
            <a:pPr marL="0" lvl="1">
              <a:defRPr/>
            </a:pPr>
            <a:r>
              <a:rPr lang="fr-FR" sz="2400" b="1" kern="0" dirty="0" err="1"/>
              <a:t>Phytovolatilization</a:t>
            </a:r>
            <a:endParaRPr lang="fr-FR" sz="2400" b="1" kern="0" dirty="0"/>
          </a:p>
        </p:txBody>
      </p:sp>
      <p:grpSp>
        <p:nvGrpSpPr>
          <p:cNvPr id="10" name="Groupe 9"/>
          <p:cNvGrpSpPr/>
          <p:nvPr/>
        </p:nvGrpSpPr>
        <p:grpSpPr>
          <a:xfrm>
            <a:off x="2627784" y="260648"/>
            <a:ext cx="6504176" cy="2130930"/>
            <a:chOff x="2627784" y="260648"/>
            <a:chExt cx="6504176" cy="2130930"/>
          </a:xfrm>
        </p:grpSpPr>
        <p:sp>
          <p:nvSpPr>
            <p:cNvPr id="11" name="ZoneTexte 10"/>
            <p:cNvSpPr txBox="1"/>
            <p:nvPr/>
          </p:nvSpPr>
          <p:spPr>
            <a:xfrm>
              <a:off x="2627784" y="260648"/>
              <a:ext cx="3600400" cy="430887"/>
            </a:xfrm>
            <a:prstGeom prst="rect">
              <a:avLst/>
            </a:prstGeom>
            <a:noFill/>
          </p:spPr>
          <p:txBody>
            <a:bodyPr wrap="square" rtlCol="0">
              <a:spAutoFit/>
            </a:bodyPr>
            <a:lstStyle/>
            <a:p>
              <a:r>
                <a:rPr lang="fr-FR" sz="2200" b="1" dirty="0">
                  <a:solidFill>
                    <a:srgbClr val="0000FF"/>
                  </a:solidFill>
                  <a:latin typeface="Comic Sans MS" pitchFamily="66" charset="0"/>
                </a:rPr>
                <a:t>Cross-</a:t>
              </a:r>
              <a:r>
                <a:rPr lang="fr-FR" sz="2200" b="1" dirty="0" err="1">
                  <a:solidFill>
                    <a:srgbClr val="0000FF"/>
                  </a:solidFill>
                  <a:latin typeface="Comic Sans MS" pitchFamily="66" charset="0"/>
                </a:rPr>
                <a:t>disciplinary</a:t>
              </a:r>
              <a:r>
                <a:rPr lang="fr-FR" sz="2200" b="1" dirty="0">
                  <a:solidFill>
                    <a:srgbClr val="0000FF"/>
                  </a:solidFill>
                  <a:latin typeface="Comic Sans MS" pitchFamily="66" charset="0"/>
                </a:rPr>
                <a:t> </a:t>
              </a:r>
              <a:r>
                <a:rPr lang="fr-FR" sz="2200" b="1" dirty="0" err="1">
                  <a:solidFill>
                    <a:srgbClr val="0000FF"/>
                  </a:solidFill>
                  <a:latin typeface="Comic Sans MS" pitchFamily="66" charset="0"/>
                </a:rPr>
                <a:t>field</a:t>
              </a:r>
              <a:r>
                <a:rPr lang="fr-FR" sz="2200" b="1" dirty="0">
                  <a:solidFill>
                    <a:srgbClr val="0000FF"/>
                  </a:solidFill>
                  <a:latin typeface="Comic Sans MS" pitchFamily="66" charset="0"/>
                </a:rPr>
                <a:t>: </a:t>
              </a:r>
            </a:p>
          </p:txBody>
        </p:sp>
        <p:sp>
          <p:nvSpPr>
            <p:cNvPr id="12" name="ZoneTexte 11"/>
            <p:cNvSpPr txBox="1"/>
            <p:nvPr/>
          </p:nvSpPr>
          <p:spPr>
            <a:xfrm>
              <a:off x="5940152" y="267920"/>
              <a:ext cx="3191808" cy="2123658"/>
            </a:xfrm>
            <a:prstGeom prst="rect">
              <a:avLst/>
            </a:prstGeom>
            <a:noFill/>
          </p:spPr>
          <p:txBody>
            <a:bodyPr wrap="square" rtlCol="0">
              <a:spAutoFit/>
            </a:bodyPr>
            <a:lstStyle/>
            <a:p>
              <a:r>
                <a:rPr lang="fr-FR" sz="2200" dirty="0" err="1"/>
                <a:t>Agronomy</a:t>
              </a:r>
              <a:endParaRPr lang="fr-FR" sz="2200" dirty="0"/>
            </a:p>
            <a:p>
              <a:r>
                <a:rPr lang="fr-FR" sz="2200" dirty="0" err="1"/>
                <a:t>Soil</a:t>
              </a:r>
              <a:r>
                <a:rPr lang="fr-FR" sz="2200" dirty="0"/>
                <a:t> science</a:t>
              </a:r>
            </a:p>
            <a:p>
              <a:r>
                <a:rPr lang="fr-FR" sz="2200" dirty="0"/>
                <a:t>Bio(</a:t>
              </a:r>
              <a:r>
                <a:rPr lang="fr-FR" sz="2200" dirty="0" err="1"/>
                <a:t>geo</a:t>
              </a:r>
              <a:r>
                <a:rPr lang="fr-FR" sz="2200" dirty="0"/>
                <a:t>)</a:t>
              </a:r>
              <a:r>
                <a:rPr lang="fr-FR" sz="2200" dirty="0" err="1"/>
                <a:t>chemistry</a:t>
              </a:r>
              <a:endParaRPr lang="fr-FR" sz="2200" dirty="0"/>
            </a:p>
            <a:p>
              <a:r>
                <a:rPr lang="fr-FR" sz="2200" dirty="0" err="1"/>
                <a:t>Environmental</a:t>
              </a:r>
              <a:r>
                <a:rPr lang="fr-FR" sz="2200" dirty="0"/>
                <a:t> </a:t>
              </a:r>
              <a:r>
                <a:rPr lang="fr-FR" sz="2200" dirty="0" err="1"/>
                <a:t>mineralogy</a:t>
              </a:r>
              <a:endParaRPr lang="fr-FR" sz="2200" dirty="0"/>
            </a:p>
            <a:p>
              <a:r>
                <a:rPr lang="fr-FR" sz="2200" dirty="0"/>
                <a:t>Plant </a:t>
              </a:r>
              <a:r>
                <a:rPr lang="fr-FR" sz="2200" dirty="0" err="1"/>
                <a:t>biology</a:t>
              </a:r>
              <a:endParaRPr lang="fr-FR" sz="2200" dirty="0"/>
            </a:p>
            <a:p>
              <a:r>
                <a:rPr lang="fr-FR" sz="2200" u="sng" dirty="0"/>
                <a:t>Plant </a:t>
              </a:r>
              <a:r>
                <a:rPr lang="fr-FR" sz="2200" u="sng" dirty="0" err="1"/>
                <a:t>genetics</a:t>
              </a:r>
              <a:endParaRPr lang="fr-FR" sz="2200" u="sng"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107504" y="2852936"/>
            <a:ext cx="3718128" cy="2295898"/>
            <a:chOff x="3203848" y="3150112"/>
            <a:chExt cx="3718128" cy="2295898"/>
          </a:xfrm>
        </p:grpSpPr>
        <p:sp>
          <p:nvSpPr>
            <p:cNvPr id="9" name="ZoneTexte 20"/>
            <p:cNvSpPr txBox="1">
              <a:spLocks noChangeArrowheads="1"/>
            </p:cNvSpPr>
            <p:nvPr/>
          </p:nvSpPr>
          <p:spPr bwMode="auto">
            <a:xfrm>
              <a:off x="3203848" y="4711809"/>
              <a:ext cx="792163" cy="461962"/>
            </a:xfrm>
            <a:prstGeom prst="rect">
              <a:avLst/>
            </a:prstGeom>
            <a:noFill/>
            <a:ln w="9525">
              <a:noFill/>
              <a:miter lim="800000"/>
              <a:headEnd/>
              <a:tailEnd/>
            </a:ln>
          </p:spPr>
          <p:txBody>
            <a:bodyPr>
              <a:spAutoFit/>
            </a:bodyPr>
            <a:lstStyle/>
            <a:p>
              <a:r>
                <a:rPr lang="fr-FR" sz="2400" b="1" dirty="0"/>
                <a:t>CH</a:t>
              </a:r>
              <a:r>
                <a:rPr lang="fr-FR" sz="2800" b="1" baseline="-20000" dirty="0"/>
                <a:t>3</a:t>
              </a:r>
            </a:p>
          </p:txBody>
        </p:sp>
        <p:grpSp>
          <p:nvGrpSpPr>
            <p:cNvPr id="10" name="Group 24"/>
            <p:cNvGrpSpPr/>
            <p:nvPr/>
          </p:nvGrpSpPr>
          <p:grpSpPr>
            <a:xfrm>
              <a:off x="3897481" y="3255855"/>
              <a:ext cx="2605087" cy="2190155"/>
              <a:chOff x="1691680" y="3645024"/>
              <a:chExt cx="2605087" cy="2190155"/>
            </a:xfrm>
          </p:grpSpPr>
          <p:pic>
            <p:nvPicPr>
              <p:cNvPr id="15" name="Picture 16" descr="C:\Alain-Data\Tamino\Contrats\EquipEx\Communication-meetings\Kick-off meeting\Figures\MeHg.gif"/>
              <p:cNvPicPr>
                <a:picLocks noChangeAspect="1" noChangeArrowheads="1"/>
              </p:cNvPicPr>
              <p:nvPr/>
            </p:nvPicPr>
            <p:blipFill>
              <a:blip r:embed="rId3" cstate="print"/>
              <a:srcRect/>
              <a:stretch>
                <a:fillRect/>
              </a:stretch>
            </p:blipFill>
            <p:spPr bwMode="auto">
              <a:xfrm>
                <a:off x="1691680" y="3645024"/>
                <a:ext cx="2605087" cy="2157413"/>
              </a:xfrm>
              <a:prstGeom prst="rect">
                <a:avLst/>
              </a:prstGeom>
              <a:noFill/>
              <a:ln w="9525">
                <a:noFill/>
                <a:miter lim="800000"/>
                <a:headEnd/>
                <a:tailEnd/>
              </a:ln>
            </p:spPr>
          </p:pic>
          <p:sp>
            <p:nvSpPr>
              <p:cNvPr id="16" name="ZoneTexte 18"/>
              <p:cNvSpPr txBox="1">
                <a:spLocks noChangeArrowheads="1"/>
              </p:cNvSpPr>
              <p:nvPr/>
            </p:nvSpPr>
            <p:spPr bwMode="auto">
              <a:xfrm>
                <a:off x="2483768" y="5373216"/>
                <a:ext cx="647700" cy="461963"/>
              </a:xfrm>
              <a:prstGeom prst="rect">
                <a:avLst/>
              </a:prstGeom>
              <a:noFill/>
              <a:ln w="9525">
                <a:noFill/>
                <a:miter lim="800000"/>
                <a:headEnd/>
                <a:tailEnd/>
              </a:ln>
            </p:spPr>
            <p:txBody>
              <a:bodyPr>
                <a:spAutoFit/>
              </a:bodyPr>
              <a:lstStyle/>
              <a:p>
                <a:r>
                  <a:rPr lang="fr-FR" sz="2400" b="1" dirty="0">
                    <a:solidFill>
                      <a:srgbClr val="C00000"/>
                    </a:solidFill>
                  </a:rPr>
                  <a:t>Hg</a:t>
                </a:r>
              </a:p>
            </p:txBody>
          </p:sp>
        </p:grpSp>
        <p:sp>
          <p:nvSpPr>
            <p:cNvPr id="11" name="ZoneTexte 19"/>
            <p:cNvSpPr txBox="1">
              <a:spLocks noChangeArrowheads="1"/>
            </p:cNvSpPr>
            <p:nvPr/>
          </p:nvSpPr>
          <p:spPr bwMode="auto">
            <a:xfrm>
              <a:off x="5364088" y="4431313"/>
              <a:ext cx="433387" cy="460375"/>
            </a:xfrm>
            <a:prstGeom prst="rect">
              <a:avLst/>
            </a:prstGeom>
            <a:noFill/>
            <a:ln w="9525">
              <a:noFill/>
              <a:miter lim="800000"/>
              <a:headEnd/>
              <a:tailEnd/>
            </a:ln>
          </p:spPr>
          <p:txBody>
            <a:bodyPr>
              <a:spAutoFit/>
            </a:bodyPr>
            <a:lstStyle/>
            <a:p>
              <a:r>
                <a:rPr lang="fr-FR" sz="2400" b="1" dirty="0">
                  <a:solidFill>
                    <a:srgbClr val="CCCC00"/>
                  </a:solidFill>
                </a:rPr>
                <a:t>S</a:t>
              </a:r>
            </a:p>
          </p:txBody>
        </p:sp>
        <p:sp>
          <p:nvSpPr>
            <p:cNvPr id="12" name="ZoneTexte 19"/>
            <p:cNvSpPr txBox="1">
              <a:spLocks noChangeArrowheads="1"/>
            </p:cNvSpPr>
            <p:nvPr/>
          </p:nvSpPr>
          <p:spPr bwMode="auto">
            <a:xfrm>
              <a:off x="6488589" y="3519296"/>
              <a:ext cx="433387" cy="460375"/>
            </a:xfrm>
            <a:prstGeom prst="rect">
              <a:avLst/>
            </a:prstGeom>
            <a:noFill/>
            <a:ln w="9525">
              <a:noFill/>
              <a:miter lim="800000"/>
              <a:headEnd/>
              <a:tailEnd/>
            </a:ln>
          </p:spPr>
          <p:txBody>
            <a:bodyPr>
              <a:spAutoFit/>
            </a:bodyPr>
            <a:lstStyle/>
            <a:p>
              <a:r>
                <a:rPr lang="fr-FR" sz="2400" b="1">
                  <a:solidFill>
                    <a:srgbClr val="9999FF"/>
                  </a:solidFill>
                </a:rPr>
                <a:t>N</a:t>
              </a:r>
              <a:endParaRPr lang="fr-FR" sz="2400" b="1" dirty="0">
                <a:solidFill>
                  <a:srgbClr val="9999FF"/>
                </a:solidFill>
              </a:endParaRPr>
            </a:p>
          </p:txBody>
        </p:sp>
        <p:sp>
          <p:nvSpPr>
            <p:cNvPr id="13" name="ZoneTexte 19"/>
            <p:cNvSpPr txBox="1">
              <a:spLocks noChangeArrowheads="1"/>
            </p:cNvSpPr>
            <p:nvPr/>
          </p:nvSpPr>
          <p:spPr bwMode="auto">
            <a:xfrm>
              <a:off x="4959472" y="3150112"/>
              <a:ext cx="433387" cy="460375"/>
            </a:xfrm>
            <a:prstGeom prst="rect">
              <a:avLst/>
            </a:prstGeom>
            <a:noFill/>
            <a:ln w="9525">
              <a:noFill/>
              <a:miter lim="800000"/>
              <a:headEnd/>
              <a:tailEnd/>
            </a:ln>
          </p:spPr>
          <p:txBody>
            <a:bodyPr>
              <a:spAutoFit/>
            </a:bodyPr>
            <a:lstStyle/>
            <a:p>
              <a:r>
                <a:rPr lang="fr-FR" sz="2400" b="1">
                  <a:solidFill>
                    <a:srgbClr val="FF0000"/>
                  </a:solidFill>
                </a:rPr>
                <a:t>O</a:t>
              </a:r>
              <a:endParaRPr lang="fr-FR" sz="2400" b="1" dirty="0">
                <a:solidFill>
                  <a:srgbClr val="FF0000"/>
                </a:solidFill>
              </a:endParaRPr>
            </a:p>
          </p:txBody>
        </p:sp>
        <p:sp>
          <p:nvSpPr>
            <p:cNvPr id="14" name="ZoneTexte 19"/>
            <p:cNvSpPr txBox="1">
              <a:spLocks noChangeArrowheads="1"/>
            </p:cNvSpPr>
            <p:nvPr/>
          </p:nvSpPr>
          <p:spPr bwMode="auto">
            <a:xfrm>
              <a:off x="6055397" y="3985881"/>
              <a:ext cx="820859" cy="461665"/>
            </a:xfrm>
            <a:prstGeom prst="rect">
              <a:avLst/>
            </a:prstGeom>
            <a:noFill/>
            <a:ln w="9525">
              <a:noFill/>
              <a:miter lim="800000"/>
              <a:headEnd/>
              <a:tailEnd/>
            </a:ln>
          </p:spPr>
          <p:txBody>
            <a:bodyPr wrap="square">
              <a:spAutoFit/>
            </a:bodyPr>
            <a:lstStyle/>
            <a:p>
              <a:r>
                <a:rPr lang="fr-FR" sz="2400" b="1">
                  <a:solidFill>
                    <a:srgbClr val="808080"/>
                  </a:solidFill>
                </a:rPr>
                <a:t>C-H</a:t>
              </a:r>
              <a:endParaRPr lang="fr-FR" sz="2400" b="1" dirty="0">
                <a:solidFill>
                  <a:srgbClr val="808080"/>
                </a:solidFill>
              </a:endParaRPr>
            </a:p>
          </p:txBody>
        </p:sp>
      </p:grpSp>
      <p:sp>
        <p:nvSpPr>
          <p:cNvPr id="18" name="Rectangle 17"/>
          <p:cNvSpPr>
            <a:spLocks noChangeArrowheads="1"/>
          </p:cNvSpPr>
          <p:nvPr/>
        </p:nvSpPr>
        <p:spPr bwMode="auto">
          <a:xfrm>
            <a:off x="0" y="0"/>
            <a:ext cx="1993046" cy="400110"/>
          </a:xfrm>
          <a:prstGeom prst="rect">
            <a:avLst/>
          </a:prstGeom>
          <a:solidFill>
            <a:schemeClr val="bg1">
              <a:lumMod val="65000"/>
            </a:schemeClr>
          </a:solidFill>
          <a:ln w="9525">
            <a:noFill/>
            <a:miter lim="800000"/>
            <a:headEnd/>
            <a:tailEnd/>
          </a:ln>
        </p:spPr>
        <p:txBody>
          <a:bodyPr wrap="none">
            <a:spAutoFit/>
          </a:bodyPr>
          <a:lstStyle/>
          <a:p>
            <a:r>
              <a:rPr lang="en-US" sz="2000">
                <a:solidFill>
                  <a:schemeClr val="bg1"/>
                </a:solidFill>
                <a:latin typeface="Calibri" pitchFamily="34" charset="0"/>
              </a:rPr>
              <a:t>Phytovolatisation</a:t>
            </a:r>
            <a:endParaRPr lang="fr-FR" sz="2000" dirty="0">
              <a:solidFill>
                <a:schemeClr val="bg1"/>
              </a:solidFill>
            </a:endParaRPr>
          </a:p>
        </p:txBody>
      </p:sp>
      <p:sp>
        <p:nvSpPr>
          <p:cNvPr id="21" name="Rectangle 20"/>
          <p:cNvSpPr/>
          <p:nvPr/>
        </p:nvSpPr>
        <p:spPr>
          <a:xfrm>
            <a:off x="1011966" y="404664"/>
            <a:ext cx="1631344"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dirty="0">
                <a:ln/>
                <a:solidFill>
                  <a:srgbClr val="000000"/>
                </a:solidFill>
              </a:rPr>
              <a:t>Example :</a:t>
            </a:r>
          </a:p>
        </p:txBody>
      </p:sp>
      <p:grpSp>
        <p:nvGrpSpPr>
          <p:cNvPr id="23" name="Groupe 22"/>
          <p:cNvGrpSpPr/>
          <p:nvPr/>
        </p:nvGrpSpPr>
        <p:grpSpPr>
          <a:xfrm>
            <a:off x="6188429" y="1124744"/>
            <a:ext cx="2863969" cy="3744416"/>
            <a:chOff x="6188429" y="1124744"/>
            <a:chExt cx="2863969" cy="3744416"/>
          </a:xfrm>
        </p:grpSpPr>
        <p:pic>
          <p:nvPicPr>
            <p:cNvPr id="24" name="Picture 9"/>
            <p:cNvPicPr>
              <a:picLocks noChangeAspect="1" noChangeArrowheads="1"/>
            </p:cNvPicPr>
            <p:nvPr/>
          </p:nvPicPr>
          <p:blipFill>
            <a:blip r:embed="rId4" cstate="print"/>
            <a:srcRect/>
            <a:stretch>
              <a:fillRect/>
            </a:stretch>
          </p:blipFill>
          <p:spPr bwMode="auto">
            <a:xfrm>
              <a:off x="6317412" y="1196752"/>
              <a:ext cx="2647076" cy="3672408"/>
            </a:xfrm>
            <a:prstGeom prst="rect">
              <a:avLst/>
            </a:prstGeom>
            <a:noFill/>
            <a:ln w="9525">
              <a:noFill/>
              <a:miter lim="800000"/>
              <a:headEnd/>
              <a:tailEnd/>
            </a:ln>
          </p:spPr>
        </p:pic>
        <p:sp>
          <p:nvSpPr>
            <p:cNvPr id="25" name="Freeform 6"/>
            <p:cNvSpPr>
              <a:spLocks noEditPoints="1"/>
            </p:cNvSpPr>
            <p:nvPr/>
          </p:nvSpPr>
          <p:spPr bwMode="auto">
            <a:xfrm>
              <a:off x="7612238" y="2535238"/>
              <a:ext cx="1440160" cy="605730"/>
            </a:xfrm>
            <a:custGeom>
              <a:avLst/>
              <a:gdLst/>
              <a:ahLst/>
              <a:cxnLst>
                <a:cxn ang="0">
                  <a:pos x="29" y="545"/>
                </a:cxn>
                <a:cxn ang="0">
                  <a:pos x="12" y="504"/>
                </a:cxn>
                <a:cxn ang="0">
                  <a:pos x="2" y="461"/>
                </a:cxn>
                <a:cxn ang="0">
                  <a:pos x="31" y="437"/>
                </a:cxn>
                <a:cxn ang="0">
                  <a:pos x="36" y="474"/>
                </a:cxn>
                <a:cxn ang="0">
                  <a:pos x="48" y="512"/>
                </a:cxn>
                <a:cxn ang="0">
                  <a:pos x="67" y="548"/>
                </a:cxn>
                <a:cxn ang="0">
                  <a:pos x="18" y="340"/>
                </a:cxn>
                <a:cxn ang="0">
                  <a:pos x="26" y="324"/>
                </a:cxn>
                <a:cxn ang="0">
                  <a:pos x="39" y="301"/>
                </a:cxn>
                <a:cxn ang="0">
                  <a:pos x="54" y="279"/>
                </a:cxn>
                <a:cxn ang="0">
                  <a:pos x="73" y="257"/>
                </a:cxn>
                <a:cxn ang="0">
                  <a:pos x="94" y="236"/>
                </a:cxn>
                <a:cxn ang="0">
                  <a:pos x="116" y="259"/>
                </a:cxn>
                <a:cxn ang="0">
                  <a:pos x="106" y="269"/>
                </a:cxn>
                <a:cxn ang="0">
                  <a:pos x="87" y="288"/>
                </a:cxn>
                <a:cxn ang="0">
                  <a:pos x="72" y="308"/>
                </a:cxn>
                <a:cxn ang="0">
                  <a:pos x="59" y="327"/>
                </a:cxn>
                <a:cxn ang="0">
                  <a:pos x="49" y="347"/>
                </a:cxn>
                <a:cxn ang="0">
                  <a:pos x="18" y="340"/>
                </a:cxn>
                <a:cxn ang="0">
                  <a:pos x="178" y="177"/>
                </a:cxn>
                <a:cxn ang="0">
                  <a:pos x="212" y="159"/>
                </a:cxn>
                <a:cxn ang="0">
                  <a:pos x="250" y="142"/>
                </a:cxn>
                <a:cxn ang="0">
                  <a:pos x="290" y="126"/>
                </a:cxn>
                <a:cxn ang="0">
                  <a:pos x="282" y="162"/>
                </a:cxn>
                <a:cxn ang="0">
                  <a:pos x="244" y="178"/>
                </a:cxn>
                <a:cxn ang="0">
                  <a:pos x="210" y="195"/>
                </a:cxn>
                <a:cxn ang="0">
                  <a:pos x="190" y="206"/>
                </a:cxn>
                <a:cxn ang="0">
                  <a:pos x="381" y="97"/>
                </a:cxn>
                <a:cxn ang="0">
                  <a:pos x="411" y="89"/>
                </a:cxn>
                <a:cxn ang="0">
                  <a:pos x="466" y="77"/>
                </a:cxn>
                <a:cxn ang="0">
                  <a:pos x="504" y="69"/>
                </a:cxn>
                <a:cxn ang="0">
                  <a:pos x="501" y="102"/>
                </a:cxn>
                <a:cxn ang="0">
                  <a:pos x="445" y="113"/>
                </a:cxn>
                <a:cxn ang="0">
                  <a:pos x="394" y="126"/>
                </a:cxn>
                <a:cxn ang="0">
                  <a:pos x="381" y="97"/>
                </a:cxn>
                <a:cxn ang="0">
                  <a:pos x="620" y="51"/>
                </a:cxn>
                <a:cxn ang="0">
                  <a:pos x="690" y="44"/>
                </a:cxn>
                <a:cxn ang="0">
                  <a:pos x="725" y="72"/>
                </a:cxn>
                <a:cxn ang="0">
                  <a:pos x="658" y="79"/>
                </a:cxn>
                <a:cxn ang="0">
                  <a:pos x="602" y="85"/>
                </a:cxn>
                <a:cxn ang="0">
                  <a:pos x="816" y="35"/>
                </a:cxn>
                <a:cxn ang="0">
                  <a:pos x="883" y="32"/>
                </a:cxn>
                <a:cxn ang="0">
                  <a:pos x="935" y="62"/>
                </a:cxn>
                <a:cxn ang="0">
                  <a:pos x="843" y="65"/>
                </a:cxn>
                <a:cxn ang="0">
                  <a:pos x="816" y="35"/>
                </a:cxn>
                <a:cxn ang="0">
                  <a:pos x="1013" y="45"/>
                </a:cxn>
                <a:cxn ang="0">
                  <a:pos x="919" y="0"/>
                </a:cxn>
              </a:cxnLst>
              <a:rect l="0" t="0" r="r" b="b"/>
              <a:pathLst>
                <a:path w="1013" h="563">
                  <a:moveTo>
                    <a:pt x="40" y="563"/>
                  </a:moveTo>
                  <a:lnTo>
                    <a:pt x="29" y="545"/>
                  </a:lnTo>
                  <a:lnTo>
                    <a:pt x="20" y="525"/>
                  </a:lnTo>
                  <a:lnTo>
                    <a:pt x="12" y="504"/>
                  </a:lnTo>
                  <a:lnTo>
                    <a:pt x="6" y="482"/>
                  </a:lnTo>
                  <a:lnTo>
                    <a:pt x="2" y="461"/>
                  </a:lnTo>
                  <a:lnTo>
                    <a:pt x="0" y="439"/>
                  </a:lnTo>
                  <a:lnTo>
                    <a:pt x="31" y="437"/>
                  </a:lnTo>
                  <a:lnTo>
                    <a:pt x="33" y="455"/>
                  </a:lnTo>
                  <a:lnTo>
                    <a:pt x="36" y="474"/>
                  </a:lnTo>
                  <a:lnTo>
                    <a:pt x="41" y="493"/>
                  </a:lnTo>
                  <a:lnTo>
                    <a:pt x="48" y="512"/>
                  </a:lnTo>
                  <a:lnTo>
                    <a:pt x="56" y="530"/>
                  </a:lnTo>
                  <a:lnTo>
                    <a:pt x="67" y="548"/>
                  </a:lnTo>
                  <a:lnTo>
                    <a:pt x="40" y="563"/>
                  </a:lnTo>
                  <a:close/>
                  <a:moveTo>
                    <a:pt x="18" y="340"/>
                  </a:moveTo>
                  <a:lnTo>
                    <a:pt x="20" y="335"/>
                  </a:lnTo>
                  <a:lnTo>
                    <a:pt x="26" y="324"/>
                  </a:lnTo>
                  <a:lnTo>
                    <a:pt x="32" y="312"/>
                  </a:lnTo>
                  <a:lnTo>
                    <a:pt x="39" y="301"/>
                  </a:lnTo>
                  <a:lnTo>
                    <a:pt x="46" y="290"/>
                  </a:lnTo>
                  <a:lnTo>
                    <a:pt x="54" y="279"/>
                  </a:lnTo>
                  <a:lnTo>
                    <a:pt x="63" y="268"/>
                  </a:lnTo>
                  <a:lnTo>
                    <a:pt x="73" y="257"/>
                  </a:lnTo>
                  <a:lnTo>
                    <a:pt x="83" y="247"/>
                  </a:lnTo>
                  <a:lnTo>
                    <a:pt x="94" y="236"/>
                  </a:lnTo>
                  <a:lnTo>
                    <a:pt x="96" y="235"/>
                  </a:lnTo>
                  <a:lnTo>
                    <a:pt x="116" y="259"/>
                  </a:lnTo>
                  <a:lnTo>
                    <a:pt x="116" y="259"/>
                  </a:lnTo>
                  <a:lnTo>
                    <a:pt x="106" y="269"/>
                  </a:lnTo>
                  <a:lnTo>
                    <a:pt x="96" y="278"/>
                  </a:lnTo>
                  <a:lnTo>
                    <a:pt x="87" y="288"/>
                  </a:lnTo>
                  <a:lnTo>
                    <a:pt x="79" y="298"/>
                  </a:lnTo>
                  <a:lnTo>
                    <a:pt x="72" y="308"/>
                  </a:lnTo>
                  <a:lnTo>
                    <a:pt x="65" y="317"/>
                  </a:lnTo>
                  <a:lnTo>
                    <a:pt x="59" y="327"/>
                  </a:lnTo>
                  <a:lnTo>
                    <a:pt x="54" y="337"/>
                  </a:lnTo>
                  <a:lnTo>
                    <a:pt x="49" y="347"/>
                  </a:lnTo>
                  <a:lnTo>
                    <a:pt x="47" y="353"/>
                  </a:lnTo>
                  <a:lnTo>
                    <a:pt x="18" y="340"/>
                  </a:lnTo>
                  <a:close/>
                  <a:moveTo>
                    <a:pt x="174" y="179"/>
                  </a:moveTo>
                  <a:lnTo>
                    <a:pt x="178" y="177"/>
                  </a:lnTo>
                  <a:lnTo>
                    <a:pt x="195" y="168"/>
                  </a:lnTo>
                  <a:lnTo>
                    <a:pt x="212" y="159"/>
                  </a:lnTo>
                  <a:lnTo>
                    <a:pt x="231" y="150"/>
                  </a:lnTo>
                  <a:lnTo>
                    <a:pt x="250" y="142"/>
                  </a:lnTo>
                  <a:lnTo>
                    <a:pt x="270" y="133"/>
                  </a:lnTo>
                  <a:lnTo>
                    <a:pt x="290" y="126"/>
                  </a:lnTo>
                  <a:lnTo>
                    <a:pt x="301" y="155"/>
                  </a:lnTo>
                  <a:lnTo>
                    <a:pt x="282" y="162"/>
                  </a:lnTo>
                  <a:lnTo>
                    <a:pt x="263" y="170"/>
                  </a:lnTo>
                  <a:lnTo>
                    <a:pt x="244" y="178"/>
                  </a:lnTo>
                  <a:lnTo>
                    <a:pt x="226" y="187"/>
                  </a:lnTo>
                  <a:lnTo>
                    <a:pt x="210" y="195"/>
                  </a:lnTo>
                  <a:lnTo>
                    <a:pt x="194" y="204"/>
                  </a:lnTo>
                  <a:lnTo>
                    <a:pt x="190" y="206"/>
                  </a:lnTo>
                  <a:lnTo>
                    <a:pt x="174" y="179"/>
                  </a:lnTo>
                  <a:close/>
                  <a:moveTo>
                    <a:pt x="381" y="97"/>
                  </a:moveTo>
                  <a:lnTo>
                    <a:pt x="385" y="96"/>
                  </a:lnTo>
                  <a:lnTo>
                    <a:pt x="411" y="89"/>
                  </a:lnTo>
                  <a:lnTo>
                    <a:pt x="438" y="83"/>
                  </a:lnTo>
                  <a:lnTo>
                    <a:pt x="466" y="77"/>
                  </a:lnTo>
                  <a:lnTo>
                    <a:pt x="495" y="71"/>
                  </a:lnTo>
                  <a:lnTo>
                    <a:pt x="504" y="69"/>
                  </a:lnTo>
                  <a:lnTo>
                    <a:pt x="510" y="100"/>
                  </a:lnTo>
                  <a:lnTo>
                    <a:pt x="501" y="102"/>
                  </a:lnTo>
                  <a:lnTo>
                    <a:pt x="472" y="107"/>
                  </a:lnTo>
                  <a:lnTo>
                    <a:pt x="445" y="113"/>
                  </a:lnTo>
                  <a:lnTo>
                    <a:pt x="419" y="120"/>
                  </a:lnTo>
                  <a:lnTo>
                    <a:pt x="394" y="126"/>
                  </a:lnTo>
                  <a:lnTo>
                    <a:pt x="389" y="127"/>
                  </a:lnTo>
                  <a:lnTo>
                    <a:pt x="381" y="97"/>
                  </a:lnTo>
                  <a:close/>
                  <a:moveTo>
                    <a:pt x="597" y="55"/>
                  </a:moveTo>
                  <a:lnTo>
                    <a:pt x="620" y="51"/>
                  </a:lnTo>
                  <a:lnTo>
                    <a:pt x="655" y="47"/>
                  </a:lnTo>
                  <a:lnTo>
                    <a:pt x="690" y="44"/>
                  </a:lnTo>
                  <a:lnTo>
                    <a:pt x="722" y="41"/>
                  </a:lnTo>
                  <a:lnTo>
                    <a:pt x="725" y="72"/>
                  </a:lnTo>
                  <a:lnTo>
                    <a:pt x="693" y="75"/>
                  </a:lnTo>
                  <a:lnTo>
                    <a:pt x="658" y="79"/>
                  </a:lnTo>
                  <a:lnTo>
                    <a:pt x="625" y="82"/>
                  </a:lnTo>
                  <a:lnTo>
                    <a:pt x="602" y="85"/>
                  </a:lnTo>
                  <a:lnTo>
                    <a:pt x="597" y="55"/>
                  </a:lnTo>
                  <a:close/>
                  <a:moveTo>
                    <a:pt x="816" y="35"/>
                  </a:moveTo>
                  <a:lnTo>
                    <a:pt x="842" y="34"/>
                  </a:lnTo>
                  <a:lnTo>
                    <a:pt x="883" y="32"/>
                  </a:lnTo>
                  <a:lnTo>
                    <a:pt x="934" y="31"/>
                  </a:lnTo>
                  <a:lnTo>
                    <a:pt x="935" y="62"/>
                  </a:lnTo>
                  <a:lnTo>
                    <a:pt x="884" y="63"/>
                  </a:lnTo>
                  <a:lnTo>
                    <a:pt x="843" y="65"/>
                  </a:lnTo>
                  <a:lnTo>
                    <a:pt x="818" y="66"/>
                  </a:lnTo>
                  <a:lnTo>
                    <a:pt x="816" y="35"/>
                  </a:lnTo>
                  <a:close/>
                  <a:moveTo>
                    <a:pt x="919" y="0"/>
                  </a:moveTo>
                  <a:lnTo>
                    <a:pt x="1013" y="45"/>
                  </a:lnTo>
                  <a:lnTo>
                    <a:pt x="920" y="93"/>
                  </a:lnTo>
                  <a:lnTo>
                    <a:pt x="919" y="0"/>
                  </a:lnTo>
                  <a:close/>
                </a:path>
              </a:pathLst>
            </a:custGeom>
            <a:solidFill>
              <a:srgbClr val="FF3300"/>
            </a:solidFill>
            <a:ln w="1588" cap="flat">
              <a:solidFill>
                <a:srgbClr val="FF3300"/>
              </a:solidFill>
              <a:prstDash val="solid"/>
              <a:bevel/>
              <a:headEnd/>
              <a:tailEnd/>
            </a:ln>
          </p:spPr>
          <p:txBody>
            <a:bodyPr vert="horz" wrap="square" lIns="91440" tIns="45720" rIns="91440" bIns="45720" numCol="1" anchor="t" anchorCtr="0" compatLnSpc="1">
              <a:prstTxWarp prst="textNoShape">
                <a:avLst/>
              </a:prstTxWarp>
            </a:bodyPr>
            <a:lstStyle/>
            <a:p>
              <a:endParaRPr lang="fr-FR"/>
            </a:p>
          </p:txBody>
        </p:sp>
        <p:sp>
          <p:nvSpPr>
            <p:cNvPr id="26" name="Freeform 7"/>
            <p:cNvSpPr>
              <a:spLocks noEditPoints="1"/>
            </p:cNvSpPr>
            <p:nvPr/>
          </p:nvSpPr>
          <p:spPr bwMode="auto">
            <a:xfrm>
              <a:off x="6188429" y="2492896"/>
              <a:ext cx="1512168" cy="648072"/>
            </a:xfrm>
            <a:custGeom>
              <a:avLst/>
              <a:gdLst/>
              <a:ahLst/>
              <a:cxnLst>
                <a:cxn ang="0">
                  <a:pos x="1037" y="529"/>
                </a:cxn>
                <a:cxn ang="0">
                  <a:pos x="1053" y="493"/>
                </a:cxn>
                <a:cxn ang="0">
                  <a:pos x="1062" y="455"/>
                </a:cxn>
                <a:cxn ang="0">
                  <a:pos x="1095" y="441"/>
                </a:cxn>
                <a:cxn ang="0">
                  <a:pos x="1089" y="483"/>
                </a:cxn>
                <a:cxn ang="0">
                  <a:pos x="1074" y="525"/>
                </a:cxn>
                <a:cxn ang="0">
                  <a:pos x="1052" y="564"/>
                </a:cxn>
                <a:cxn ang="0">
                  <a:pos x="1048" y="355"/>
                </a:cxn>
                <a:cxn ang="0">
                  <a:pos x="1040" y="338"/>
                </a:cxn>
                <a:cxn ang="0">
                  <a:pos x="1027" y="318"/>
                </a:cxn>
                <a:cxn ang="0">
                  <a:pos x="1012" y="298"/>
                </a:cxn>
                <a:cxn ang="0">
                  <a:pos x="994" y="279"/>
                </a:cxn>
                <a:cxn ang="0">
                  <a:pos x="975" y="262"/>
                </a:cxn>
                <a:cxn ang="0">
                  <a:pos x="1005" y="246"/>
                </a:cxn>
                <a:cxn ang="0">
                  <a:pos x="1027" y="268"/>
                </a:cxn>
                <a:cxn ang="0">
                  <a:pos x="1045" y="290"/>
                </a:cxn>
                <a:cxn ang="0">
                  <a:pos x="1061" y="312"/>
                </a:cxn>
                <a:cxn ang="0">
                  <a:pos x="1073" y="335"/>
                </a:cxn>
                <a:cxn ang="0">
                  <a:pos x="1048" y="355"/>
                </a:cxn>
                <a:cxn ang="0">
                  <a:pos x="888" y="204"/>
                </a:cxn>
                <a:cxn ang="0">
                  <a:pos x="853" y="187"/>
                </a:cxn>
                <a:cxn ang="0">
                  <a:pos x="813" y="170"/>
                </a:cxn>
                <a:cxn ang="0">
                  <a:pos x="789" y="162"/>
                </a:cxn>
                <a:cxn ang="0">
                  <a:pos x="803" y="133"/>
                </a:cxn>
                <a:cxn ang="0">
                  <a:pos x="846" y="150"/>
                </a:cxn>
                <a:cxn ang="0">
                  <a:pos x="885" y="168"/>
                </a:cxn>
                <a:cxn ang="0">
                  <a:pos x="916" y="184"/>
                </a:cxn>
                <a:cxn ang="0">
                  <a:pos x="701" y="134"/>
                </a:cxn>
                <a:cxn ang="0">
                  <a:pos x="671" y="126"/>
                </a:cxn>
                <a:cxn ang="0">
                  <a:pos x="615" y="113"/>
                </a:cxn>
                <a:cxn ang="0">
                  <a:pos x="580" y="106"/>
                </a:cxn>
                <a:cxn ang="0">
                  <a:pos x="592" y="77"/>
                </a:cxn>
                <a:cxn ang="0">
                  <a:pos x="651" y="89"/>
                </a:cxn>
                <a:cxn ang="0">
                  <a:pos x="706" y="103"/>
                </a:cxn>
                <a:cxn ang="0">
                  <a:pos x="701" y="134"/>
                </a:cxn>
                <a:cxn ang="0">
                  <a:pos x="456" y="87"/>
                </a:cxn>
                <a:cxn ang="0">
                  <a:pos x="384" y="79"/>
                </a:cxn>
                <a:cxn ang="0">
                  <a:pos x="368" y="46"/>
                </a:cxn>
                <a:cxn ang="0">
                  <a:pos x="425" y="52"/>
                </a:cxn>
                <a:cxn ang="0">
                  <a:pos x="493" y="60"/>
                </a:cxn>
                <a:cxn ang="0">
                  <a:pos x="272" y="69"/>
                </a:cxn>
                <a:cxn ang="0">
                  <a:pos x="226" y="67"/>
                </a:cxn>
                <a:cxn ang="0">
                  <a:pos x="148" y="64"/>
                </a:cxn>
                <a:cxn ang="0">
                  <a:pos x="185" y="34"/>
                </a:cxn>
                <a:cxn ang="0">
                  <a:pos x="270" y="38"/>
                </a:cxn>
                <a:cxn ang="0">
                  <a:pos x="272" y="69"/>
                </a:cxn>
                <a:cxn ang="0">
                  <a:pos x="0" y="45"/>
                </a:cxn>
                <a:cxn ang="0">
                  <a:pos x="93" y="93"/>
                </a:cxn>
              </a:cxnLst>
              <a:rect l="0" t="0" r="r" b="b"/>
              <a:pathLst>
                <a:path w="1095" h="564">
                  <a:moveTo>
                    <a:pt x="1025" y="548"/>
                  </a:moveTo>
                  <a:lnTo>
                    <a:pt x="1037" y="529"/>
                  </a:lnTo>
                  <a:lnTo>
                    <a:pt x="1046" y="511"/>
                  </a:lnTo>
                  <a:lnTo>
                    <a:pt x="1053" y="493"/>
                  </a:lnTo>
                  <a:lnTo>
                    <a:pt x="1059" y="474"/>
                  </a:lnTo>
                  <a:lnTo>
                    <a:pt x="1062" y="455"/>
                  </a:lnTo>
                  <a:lnTo>
                    <a:pt x="1064" y="438"/>
                  </a:lnTo>
                  <a:lnTo>
                    <a:pt x="1095" y="441"/>
                  </a:lnTo>
                  <a:lnTo>
                    <a:pt x="1093" y="461"/>
                  </a:lnTo>
                  <a:lnTo>
                    <a:pt x="1089" y="483"/>
                  </a:lnTo>
                  <a:lnTo>
                    <a:pt x="1082" y="504"/>
                  </a:lnTo>
                  <a:lnTo>
                    <a:pt x="1074" y="525"/>
                  </a:lnTo>
                  <a:lnTo>
                    <a:pt x="1064" y="546"/>
                  </a:lnTo>
                  <a:lnTo>
                    <a:pt x="1052" y="564"/>
                  </a:lnTo>
                  <a:lnTo>
                    <a:pt x="1025" y="548"/>
                  </a:lnTo>
                  <a:close/>
                  <a:moveTo>
                    <a:pt x="1048" y="355"/>
                  </a:moveTo>
                  <a:lnTo>
                    <a:pt x="1045" y="348"/>
                  </a:lnTo>
                  <a:lnTo>
                    <a:pt x="1040" y="338"/>
                  </a:lnTo>
                  <a:lnTo>
                    <a:pt x="1034" y="328"/>
                  </a:lnTo>
                  <a:lnTo>
                    <a:pt x="1027" y="318"/>
                  </a:lnTo>
                  <a:lnTo>
                    <a:pt x="1020" y="308"/>
                  </a:lnTo>
                  <a:lnTo>
                    <a:pt x="1012" y="298"/>
                  </a:lnTo>
                  <a:lnTo>
                    <a:pt x="1003" y="289"/>
                  </a:lnTo>
                  <a:lnTo>
                    <a:pt x="994" y="279"/>
                  </a:lnTo>
                  <a:lnTo>
                    <a:pt x="984" y="269"/>
                  </a:lnTo>
                  <a:lnTo>
                    <a:pt x="975" y="262"/>
                  </a:lnTo>
                  <a:lnTo>
                    <a:pt x="996" y="239"/>
                  </a:lnTo>
                  <a:lnTo>
                    <a:pt x="1005" y="246"/>
                  </a:lnTo>
                  <a:lnTo>
                    <a:pt x="1016" y="257"/>
                  </a:lnTo>
                  <a:lnTo>
                    <a:pt x="1027" y="268"/>
                  </a:lnTo>
                  <a:lnTo>
                    <a:pt x="1036" y="279"/>
                  </a:lnTo>
                  <a:lnTo>
                    <a:pt x="1045" y="290"/>
                  </a:lnTo>
                  <a:lnTo>
                    <a:pt x="1053" y="301"/>
                  </a:lnTo>
                  <a:lnTo>
                    <a:pt x="1061" y="312"/>
                  </a:lnTo>
                  <a:lnTo>
                    <a:pt x="1068" y="323"/>
                  </a:lnTo>
                  <a:lnTo>
                    <a:pt x="1073" y="335"/>
                  </a:lnTo>
                  <a:lnTo>
                    <a:pt x="1076" y="342"/>
                  </a:lnTo>
                  <a:lnTo>
                    <a:pt x="1048" y="355"/>
                  </a:lnTo>
                  <a:close/>
                  <a:moveTo>
                    <a:pt x="901" y="211"/>
                  </a:moveTo>
                  <a:lnTo>
                    <a:pt x="888" y="204"/>
                  </a:lnTo>
                  <a:lnTo>
                    <a:pt x="871" y="196"/>
                  </a:lnTo>
                  <a:lnTo>
                    <a:pt x="853" y="187"/>
                  </a:lnTo>
                  <a:lnTo>
                    <a:pt x="833" y="179"/>
                  </a:lnTo>
                  <a:lnTo>
                    <a:pt x="813" y="170"/>
                  </a:lnTo>
                  <a:lnTo>
                    <a:pt x="792" y="162"/>
                  </a:lnTo>
                  <a:lnTo>
                    <a:pt x="789" y="162"/>
                  </a:lnTo>
                  <a:lnTo>
                    <a:pt x="800" y="132"/>
                  </a:lnTo>
                  <a:lnTo>
                    <a:pt x="803" y="133"/>
                  </a:lnTo>
                  <a:lnTo>
                    <a:pt x="825" y="142"/>
                  </a:lnTo>
                  <a:lnTo>
                    <a:pt x="846" y="150"/>
                  </a:lnTo>
                  <a:lnTo>
                    <a:pt x="866" y="159"/>
                  </a:lnTo>
                  <a:lnTo>
                    <a:pt x="885" y="168"/>
                  </a:lnTo>
                  <a:lnTo>
                    <a:pt x="903" y="177"/>
                  </a:lnTo>
                  <a:lnTo>
                    <a:pt x="916" y="184"/>
                  </a:lnTo>
                  <a:lnTo>
                    <a:pt x="901" y="211"/>
                  </a:lnTo>
                  <a:close/>
                  <a:moveTo>
                    <a:pt x="701" y="134"/>
                  </a:moveTo>
                  <a:lnTo>
                    <a:pt x="697" y="133"/>
                  </a:lnTo>
                  <a:lnTo>
                    <a:pt x="671" y="126"/>
                  </a:lnTo>
                  <a:lnTo>
                    <a:pt x="644" y="120"/>
                  </a:lnTo>
                  <a:lnTo>
                    <a:pt x="615" y="113"/>
                  </a:lnTo>
                  <a:lnTo>
                    <a:pt x="586" y="107"/>
                  </a:lnTo>
                  <a:lnTo>
                    <a:pt x="580" y="106"/>
                  </a:lnTo>
                  <a:lnTo>
                    <a:pt x="586" y="76"/>
                  </a:lnTo>
                  <a:lnTo>
                    <a:pt x="592" y="77"/>
                  </a:lnTo>
                  <a:lnTo>
                    <a:pt x="622" y="83"/>
                  </a:lnTo>
                  <a:lnTo>
                    <a:pt x="651" y="89"/>
                  </a:lnTo>
                  <a:lnTo>
                    <a:pt x="679" y="96"/>
                  </a:lnTo>
                  <a:lnTo>
                    <a:pt x="706" y="103"/>
                  </a:lnTo>
                  <a:lnTo>
                    <a:pt x="709" y="104"/>
                  </a:lnTo>
                  <a:lnTo>
                    <a:pt x="701" y="134"/>
                  </a:lnTo>
                  <a:close/>
                  <a:moveTo>
                    <a:pt x="489" y="91"/>
                  </a:moveTo>
                  <a:lnTo>
                    <a:pt x="456" y="87"/>
                  </a:lnTo>
                  <a:lnTo>
                    <a:pt x="421" y="82"/>
                  </a:lnTo>
                  <a:lnTo>
                    <a:pt x="384" y="79"/>
                  </a:lnTo>
                  <a:lnTo>
                    <a:pt x="365" y="77"/>
                  </a:lnTo>
                  <a:lnTo>
                    <a:pt x="368" y="46"/>
                  </a:lnTo>
                  <a:lnTo>
                    <a:pt x="388" y="47"/>
                  </a:lnTo>
                  <a:lnTo>
                    <a:pt x="425" y="52"/>
                  </a:lnTo>
                  <a:lnTo>
                    <a:pt x="460" y="56"/>
                  </a:lnTo>
                  <a:lnTo>
                    <a:pt x="493" y="60"/>
                  </a:lnTo>
                  <a:lnTo>
                    <a:pt x="489" y="91"/>
                  </a:lnTo>
                  <a:close/>
                  <a:moveTo>
                    <a:pt x="272" y="69"/>
                  </a:moveTo>
                  <a:lnTo>
                    <a:pt x="268" y="69"/>
                  </a:lnTo>
                  <a:lnTo>
                    <a:pt x="226" y="67"/>
                  </a:lnTo>
                  <a:lnTo>
                    <a:pt x="184" y="65"/>
                  </a:lnTo>
                  <a:lnTo>
                    <a:pt x="148" y="64"/>
                  </a:lnTo>
                  <a:lnTo>
                    <a:pt x="149" y="32"/>
                  </a:lnTo>
                  <a:lnTo>
                    <a:pt x="185" y="34"/>
                  </a:lnTo>
                  <a:lnTo>
                    <a:pt x="228" y="36"/>
                  </a:lnTo>
                  <a:lnTo>
                    <a:pt x="270" y="38"/>
                  </a:lnTo>
                  <a:lnTo>
                    <a:pt x="274" y="38"/>
                  </a:lnTo>
                  <a:lnTo>
                    <a:pt x="272" y="69"/>
                  </a:lnTo>
                  <a:close/>
                  <a:moveTo>
                    <a:pt x="93" y="93"/>
                  </a:moveTo>
                  <a:lnTo>
                    <a:pt x="0" y="45"/>
                  </a:lnTo>
                  <a:lnTo>
                    <a:pt x="94" y="0"/>
                  </a:lnTo>
                  <a:lnTo>
                    <a:pt x="93" y="93"/>
                  </a:lnTo>
                  <a:close/>
                </a:path>
              </a:pathLst>
            </a:custGeom>
            <a:solidFill>
              <a:srgbClr val="FF3300"/>
            </a:solidFill>
            <a:ln w="1588" cap="flat">
              <a:solidFill>
                <a:srgbClr val="FF3300"/>
              </a:solidFill>
              <a:prstDash val="solid"/>
              <a:bevel/>
              <a:headEnd/>
              <a:tailEnd/>
            </a:ln>
          </p:spPr>
          <p:txBody>
            <a:bodyPr vert="horz" wrap="square" lIns="91440" tIns="45720" rIns="91440" bIns="45720" numCol="1" anchor="t" anchorCtr="0" compatLnSpc="1">
              <a:prstTxWarp prst="textNoShape">
                <a:avLst/>
              </a:prstTxWarp>
            </a:bodyPr>
            <a:lstStyle/>
            <a:p>
              <a:endParaRPr lang="fr-FR"/>
            </a:p>
          </p:txBody>
        </p:sp>
        <p:sp>
          <p:nvSpPr>
            <p:cNvPr id="27" name="Freeform 8"/>
            <p:cNvSpPr>
              <a:spLocks noEditPoints="1"/>
            </p:cNvSpPr>
            <p:nvPr/>
          </p:nvSpPr>
          <p:spPr bwMode="auto">
            <a:xfrm>
              <a:off x="7108182" y="1124744"/>
              <a:ext cx="581025" cy="1976437"/>
            </a:xfrm>
            <a:custGeom>
              <a:avLst/>
              <a:gdLst/>
              <a:ahLst/>
              <a:cxnLst>
                <a:cxn ang="0">
                  <a:pos x="325" y="1198"/>
                </a:cxn>
                <a:cxn ang="0">
                  <a:pos x="330" y="1118"/>
                </a:cxn>
                <a:cxn ang="0">
                  <a:pos x="359" y="1155"/>
                </a:cxn>
                <a:cxn ang="0">
                  <a:pos x="352" y="1245"/>
                </a:cxn>
                <a:cxn ang="0">
                  <a:pos x="333" y="1025"/>
                </a:cxn>
                <a:cxn ang="0">
                  <a:pos x="334" y="959"/>
                </a:cxn>
                <a:cxn ang="0">
                  <a:pos x="334" y="901"/>
                </a:cxn>
                <a:cxn ang="0">
                  <a:pos x="366" y="909"/>
                </a:cxn>
                <a:cxn ang="0">
                  <a:pos x="365" y="1010"/>
                </a:cxn>
                <a:cxn ang="0">
                  <a:pos x="333" y="1025"/>
                </a:cxn>
                <a:cxn ang="0">
                  <a:pos x="329" y="757"/>
                </a:cxn>
                <a:cxn ang="0">
                  <a:pos x="324" y="683"/>
                </a:cxn>
                <a:cxn ang="0">
                  <a:pos x="357" y="704"/>
                </a:cxn>
                <a:cxn ang="0">
                  <a:pos x="363" y="806"/>
                </a:cxn>
                <a:cxn ang="0">
                  <a:pos x="315" y="591"/>
                </a:cxn>
                <a:cxn ang="0">
                  <a:pos x="303" y="510"/>
                </a:cxn>
                <a:cxn ang="0">
                  <a:pos x="326" y="463"/>
                </a:cxn>
                <a:cxn ang="0">
                  <a:pos x="341" y="554"/>
                </a:cxn>
                <a:cxn ang="0">
                  <a:pos x="315" y="591"/>
                </a:cxn>
                <a:cxn ang="0">
                  <a:pos x="275" y="375"/>
                </a:cxn>
                <a:cxn ang="0">
                  <a:pos x="251" y="293"/>
                </a:cxn>
                <a:cxn ang="0">
                  <a:pos x="268" y="249"/>
                </a:cxn>
                <a:cxn ang="0">
                  <a:pos x="293" y="325"/>
                </a:cxn>
                <a:cxn ang="0">
                  <a:pos x="306" y="370"/>
                </a:cxn>
                <a:cxn ang="0">
                  <a:pos x="199" y="178"/>
                </a:cxn>
                <a:cxn ang="0">
                  <a:pos x="187" y="158"/>
                </a:cxn>
                <a:cxn ang="0">
                  <a:pos x="168" y="131"/>
                </a:cxn>
                <a:cxn ang="0">
                  <a:pos x="148" y="108"/>
                </a:cxn>
                <a:cxn ang="0">
                  <a:pos x="127" y="88"/>
                </a:cxn>
                <a:cxn ang="0">
                  <a:pos x="144" y="62"/>
                </a:cxn>
                <a:cxn ang="0">
                  <a:pos x="160" y="75"/>
                </a:cxn>
                <a:cxn ang="0">
                  <a:pos x="182" y="99"/>
                </a:cxn>
                <a:cxn ang="0">
                  <a:pos x="204" y="127"/>
                </a:cxn>
                <a:cxn ang="0">
                  <a:pos x="223" y="157"/>
                </a:cxn>
                <a:cxn ang="0">
                  <a:pos x="199" y="178"/>
                </a:cxn>
                <a:cxn ang="0">
                  <a:pos x="0" y="24"/>
                </a:cxn>
                <a:cxn ang="0">
                  <a:pos x="81" y="91"/>
                </a:cxn>
              </a:cxnLst>
              <a:rect l="0" t="0" r="r" b="b"/>
              <a:pathLst>
                <a:path w="366" h="1245">
                  <a:moveTo>
                    <a:pt x="321" y="1242"/>
                  </a:moveTo>
                  <a:lnTo>
                    <a:pt x="325" y="1198"/>
                  </a:lnTo>
                  <a:lnTo>
                    <a:pt x="328" y="1153"/>
                  </a:lnTo>
                  <a:lnTo>
                    <a:pt x="330" y="1118"/>
                  </a:lnTo>
                  <a:lnTo>
                    <a:pt x="361" y="1120"/>
                  </a:lnTo>
                  <a:lnTo>
                    <a:pt x="359" y="1155"/>
                  </a:lnTo>
                  <a:lnTo>
                    <a:pt x="356" y="1201"/>
                  </a:lnTo>
                  <a:lnTo>
                    <a:pt x="352" y="1245"/>
                  </a:lnTo>
                  <a:lnTo>
                    <a:pt x="321" y="1242"/>
                  </a:lnTo>
                  <a:close/>
                  <a:moveTo>
                    <a:pt x="333" y="1025"/>
                  </a:moveTo>
                  <a:lnTo>
                    <a:pt x="334" y="1009"/>
                  </a:lnTo>
                  <a:lnTo>
                    <a:pt x="334" y="959"/>
                  </a:lnTo>
                  <a:lnTo>
                    <a:pt x="334" y="909"/>
                  </a:lnTo>
                  <a:lnTo>
                    <a:pt x="334" y="901"/>
                  </a:lnTo>
                  <a:lnTo>
                    <a:pt x="365" y="900"/>
                  </a:lnTo>
                  <a:lnTo>
                    <a:pt x="366" y="909"/>
                  </a:lnTo>
                  <a:lnTo>
                    <a:pt x="366" y="960"/>
                  </a:lnTo>
                  <a:lnTo>
                    <a:pt x="365" y="1010"/>
                  </a:lnTo>
                  <a:lnTo>
                    <a:pt x="364" y="1026"/>
                  </a:lnTo>
                  <a:lnTo>
                    <a:pt x="333" y="1025"/>
                  </a:lnTo>
                  <a:close/>
                  <a:moveTo>
                    <a:pt x="332" y="808"/>
                  </a:moveTo>
                  <a:lnTo>
                    <a:pt x="329" y="757"/>
                  </a:lnTo>
                  <a:lnTo>
                    <a:pt x="326" y="706"/>
                  </a:lnTo>
                  <a:lnTo>
                    <a:pt x="324" y="683"/>
                  </a:lnTo>
                  <a:lnTo>
                    <a:pt x="355" y="681"/>
                  </a:lnTo>
                  <a:lnTo>
                    <a:pt x="357" y="704"/>
                  </a:lnTo>
                  <a:lnTo>
                    <a:pt x="361" y="755"/>
                  </a:lnTo>
                  <a:lnTo>
                    <a:pt x="363" y="806"/>
                  </a:lnTo>
                  <a:lnTo>
                    <a:pt x="332" y="808"/>
                  </a:lnTo>
                  <a:close/>
                  <a:moveTo>
                    <a:pt x="315" y="591"/>
                  </a:moveTo>
                  <a:lnTo>
                    <a:pt x="310" y="558"/>
                  </a:lnTo>
                  <a:lnTo>
                    <a:pt x="303" y="510"/>
                  </a:lnTo>
                  <a:lnTo>
                    <a:pt x="296" y="468"/>
                  </a:lnTo>
                  <a:lnTo>
                    <a:pt x="326" y="463"/>
                  </a:lnTo>
                  <a:lnTo>
                    <a:pt x="334" y="505"/>
                  </a:lnTo>
                  <a:lnTo>
                    <a:pt x="341" y="554"/>
                  </a:lnTo>
                  <a:lnTo>
                    <a:pt x="346" y="587"/>
                  </a:lnTo>
                  <a:lnTo>
                    <a:pt x="315" y="591"/>
                  </a:lnTo>
                  <a:close/>
                  <a:moveTo>
                    <a:pt x="276" y="377"/>
                  </a:moveTo>
                  <a:lnTo>
                    <a:pt x="275" y="375"/>
                  </a:lnTo>
                  <a:lnTo>
                    <a:pt x="263" y="333"/>
                  </a:lnTo>
                  <a:lnTo>
                    <a:pt x="251" y="293"/>
                  </a:lnTo>
                  <a:lnTo>
                    <a:pt x="238" y="260"/>
                  </a:lnTo>
                  <a:lnTo>
                    <a:pt x="268" y="249"/>
                  </a:lnTo>
                  <a:lnTo>
                    <a:pt x="280" y="284"/>
                  </a:lnTo>
                  <a:lnTo>
                    <a:pt x="293" y="325"/>
                  </a:lnTo>
                  <a:lnTo>
                    <a:pt x="305" y="367"/>
                  </a:lnTo>
                  <a:lnTo>
                    <a:pt x="306" y="370"/>
                  </a:lnTo>
                  <a:lnTo>
                    <a:pt x="276" y="377"/>
                  </a:lnTo>
                  <a:close/>
                  <a:moveTo>
                    <a:pt x="199" y="178"/>
                  </a:moveTo>
                  <a:lnTo>
                    <a:pt x="196" y="173"/>
                  </a:lnTo>
                  <a:lnTo>
                    <a:pt x="187" y="158"/>
                  </a:lnTo>
                  <a:lnTo>
                    <a:pt x="178" y="144"/>
                  </a:lnTo>
                  <a:lnTo>
                    <a:pt x="168" y="131"/>
                  </a:lnTo>
                  <a:lnTo>
                    <a:pt x="158" y="119"/>
                  </a:lnTo>
                  <a:lnTo>
                    <a:pt x="148" y="108"/>
                  </a:lnTo>
                  <a:lnTo>
                    <a:pt x="137" y="97"/>
                  </a:lnTo>
                  <a:lnTo>
                    <a:pt x="127" y="88"/>
                  </a:lnTo>
                  <a:lnTo>
                    <a:pt x="125" y="86"/>
                  </a:lnTo>
                  <a:lnTo>
                    <a:pt x="144" y="62"/>
                  </a:lnTo>
                  <a:lnTo>
                    <a:pt x="147" y="64"/>
                  </a:lnTo>
                  <a:lnTo>
                    <a:pt x="160" y="75"/>
                  </a:lnTo>
                  <a:lnTo>
                    <a:pt x="171" y="87"/>
                  </a:lnTo>
                  <a:lnTo>
                    <a:pt x="182" y="99"/>
                  </a:lnTo>
                  <a:lnTo>
                    <a:pt x="193" y="113"/>
                  </a:lnTo>
                  <a:lnTo>
                    <a:pt x="204" y="127"/>
                  </a:lnTo>
                  <a:lnTo>
                    <a:pt x="214" y="142"/>
                  </a:lnTo>
                  <a:lnTo>
                    <a:pt x="223" y="157"/>
                  </a:lnTo>
                  <a:lnTo>
                    <a:pt x="226" y="162"/>
                  </a:lnTo>
                  <a:lnTo>
                    <a:pt x="199" y="178"/>
                  </a:lnTo>
                  <a:close/>
                  <a:moveTo>
                    <a:pt x="81" y="91"/>
                  </a:moveTo>
                  <a:lnTo>
                    <a:pt x="0" y="24"/>
                  </a:lnTo>
                  <a:lnTo>
                    <a:pt x="102" y="0"/>
                  </a:lnTo>
                  <a:lnTo>
                    <a:pt x="81" y="91"/>
                  </a:lnTo>
                  <a:close/>
                </a:path>
              </a:pathLst>
            </a:custGeom>
            <a:solidFill>
              <a:srgbClr val="FF3300"/>
            </a:solidFill>
            <a:ln w="1588" cap="flat">
              <a:solidFill>
                <a:srgbClr val="FF3300"/>
              </a:solidFill>
              <a:prstDash val="solid"/>
              <a:bevel/>
              <a:headEnd/>
              <a:tailEnd/>
            </a:ln>
          </p:spPr>
          <p:txBody>
            <a:bodyPr vert="horz" wrap="square" lIns="91440" tIns="45720" rIns="91440" bIns="45720" numCol="1" anchor="t" anchorCtr="0" compatLnSpc="1">
              <a:prstTxWarp prst="textNoShape">
                <a:avLst/>
              </a:prstTxWarp>
            </a:bodyPr>
            <a:lstStyle/>
            <a:p>
              <a:endParaRPr lang="fr-FR"/>
            </a:p>
          </p:txBody>
        </p:sp>
      </p:grpSp>
      <p:sp>
        <p:nvSpPr>
          <p:cNvPr id="30" name="ZoneTexte 29"/>
          <p:cNvSpPr txBox="1"/>
          <p:nvPr/>
        </p:nvSpPr>
        <p:spPr>
          <a:xfrm>
            <a:off x="2555776" y="459088"/>
            <a:ext cx="6264696" cy="461665"/>
          </a:xfrm>
          <a:prstGeom prst="rect">
            <a:avLst/>
          </a:prstGeom>
          <a:noFill/>
        </p:spPr>
        <p:txBody>
          <a:bodyPr wrap="square" rtlCol="0">
            <a:spAutoFit/>
          </a:bodyPr>
          <a:lstStyle/>
          <a:p>
            <a:r>
              <a:rPr lang="fr-FR" sz="2400" dirty="0"/>
              <a:t>Transpiration of Hg(0) by </a:t>
            </a:r>
            <a:r>
              <a:rPr lang="fr-FR" sz="2400" dirty="0" err="1"/>
              <a:t>phytovolitalization</a:t>
            </a:r>
            <a:r>
              <a:rPr lang="fr-FR" sz="2400" dirty="0"/>
              <a:t>.</a:t>
            </a:r>
          </a:p>
        </p:txBody>
      </p:sp>
      <p:grpSp>
        <p:nvGrpSpPr>
          <p:cNvPr id="36" name="Groupe 35"/>
          <p:cNvGrpSpPr/>
          <p:nvPr/>
        </p:nvGrpSpPr>
        <p:grpSpPr>
          <a:xfrm>
            <a:off x="1259632" y="3933056"/>
            <a:ext cx="864096" cy="1799039"/>
            <a:chOff x="1259632" y="3933056"/>
            <a:chExt cx="864096" cy="1799039"/>
          </a:xfrm>
        </p:grpSpPr>
        <p:cxnSp>
          <p:nvCxnSpPr>
            <p:cNvPr id="31" name="Connecteur droit avec flèche 30"/>
            <p:cNvCxnSpPr/>
            <p:nvPr/>
          </p:nvCxnSpPr>
          <p:spPr>
            <a:xfrm>
              <a:off x="1307758" y="3933056"/>
              <a:ext cx="288032" cy="1296144"/>
            </a:xfrm>
            <a:prstGeom prst="straightConnector1">
              <a:avLst/>
            </a:prstGeom>
            <a:ln w="5715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1259632" y="5301208"/>
              <a:ext cx="864096" cy="430887"/>
            </a:xfrm>
            <a:prstGeom prst="rect">
              <a:avLst/>
            </a:prstGeom>
            <a:solidFill>
              <a:srgbClr val="0000FF"/>
            </a:solidFill>
          </p:spPr>
          <p:txBody>
            <a:bodyPr wrap="square" rtlCol="0">
              <a:spAutoFit/>
            </a:bodyPr>
            <a:lstStyle/>
            <a:p>
              <a:r>
                <a:rPr lang="fr-FR" sz="2200" dirty="0" err="1">
                  <a:solidFill>
                    <a:schemeClr val="bg1"/>
                  </a:solidFill>
                </a:rPr>
                <a:t>MerB</a:t>
              </a:r>
              <a:endParaRPr lang="fr-FR" sz="2200" dirty="0">
                <a:solidFill>
                  <a:schemeClr val="bg1"/>
                </a:solidFill>
              </a:endParaRPr>
            </a:p>
          </p:txBody>
        </p:sp>
      </p:grpSp>
      <p:grpSp>
        <p:nvGrpSpPr>
          <p:cNvPr id="43" name="Groupe 42"/>
          <p:cNvGrpSpPr/>
          <p:nvPr/>
        </p:nvGrpSpPr>
        <p:grpSpPr>
          <a:xfrm>
            <a:off x="2123728" y="908720"/>
            <a:ext cx="7020272" cy="5616178"/>
            <a:chOff x="2123728" y="908720"/>
            <a:chExt cx="7020272" cy="5616178"/>
          </a:xfrm>
        </p:grpSpPr>
        <p:grpSp>
          <p:nvGrpSpPr>
            <p:cNvPr id="37" name="Groupe 36"/>
            <p:cNvGrpSpPr/>
            <p:nvPr/>
          </p:nvGrpSpPr>
          <p:grpSpPr>
            <a:xfrm>
              <a:off x="2123728" y="3933056"/>
              <a:ext cx="864096" cy="1799039"/>
              <a:chOff x="2123728" y="3933056"/>
              <a:chExt cx="864096" cy="1799039"/>
            </a:xfrm>
          </p:grpSpPr>
          <p:cxnSp>
            <p:nvCxnSpPr>
              <p:cNvPr id="34" name="Connecteur droit avec flèche 33"/>
              <p:cNvCxnSpPr/>
              <p:nvPr/>
            </p:nvCxnSpPr>
            <p:spPr>
              <a:xfrm>
                <a:off x="2171854" y="3933056"/>
                <a:ext cx="288032" cy="1296144"/>
              </a:xfrm>
              <a:prstGeom prst="straightConnector1">
                <a:avLst/>
              </a:prstGeom>
              <a:ln w="5715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2123728" y="5301208"/>
                <a:ext cx="864096" cy="430887"/>
              </a:xfrm>
              <a:prstGeom prst="rect">
                <a:avLst/>
              </a:prstGeom>
              <a:solidFill>
                <a:srgbClr val="0000FF"/>
              </a:solidFill>
            </p:spPr>
            <p:txBody>
              <a:bodyPr wrap="square" rtlCol="0">
                <a:spAutoFit/>
              </a:bodyPr>
              <a:lstStyle/>
              <a:p>
                <a:r>
                  <a:rPr lang="fr-FR" sz="2200" dirty="0" err="1">
                    <a:solidFill>
                      <a:schemeClr val="bg1"/>
                    </a:solidFill>
                  </a:rPr>
                  <a:t>MerA</a:t>
                </a:r>
                <a:endParaRPr lang="fr-FR" sz="2200" dirty="0">
                  <a:solidFill>
                    <a:schemeClr val="bg1"/>
                  </a:solidFill>
                </a:endParaRPr>
              </a:p>
            </p:txBody>
          </p:sp>
        </p:grpSp>
        <p:grpSp>
          <p:nvGrpSpPr>
            <p:cNvPr id="42" name="Groupe 41"/>
            <p:cNvGrpSpPr/>
            <p:nvPr/>
          </p:nvGrpSpPr>
          <p:grpSpPr>
            <a:xfrm>
              <a:off x="4355976" y="908720"/>
              <a:ext cx="4788024" cy="5616178"/>
              <a:chOff x="4355976" y="908720"/>
              <a:chExt cx="4788024" cy="5616178"/>
            </a:xfrm>
          </p:grpSpPr>
          <p:sp>
            <p:nvSpPr>
              <p:cNvPr id="41" name="Rectangle 40"/>
              <p:cNvSpPr/>
              <p:nvPr/>
            </p:nvSpPr>
            <p:spPr>
              <a:xfrm>
                <a:off x="6084168" y="908720"/>
                <a:ext cx="3059832" cy="410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 7"/>
              <p:cNvGrpSpPr>
                <a:grpSpLocks/>
              </p:cNvGrpSpPr>
              <p:nvPr/>
            </p:nvGrpSpPr>
            <p:grpSpPr bwMode="auto">
              <a:xfrm>
                <a:off x="4355976" y="2924944"/>
                <a:ext cx="4248472" cy="3599954"/>
                <a:chOff x="1292" y="799"/>
                <a:chExt cx="3323" cy="3448"/>
              </a:xfrm>
            </p:grpSpPr>
            <p:pic>
              <p:nvPicPr>
                <p:cNvPr id="39" name="Picture 4"/>
                <p:cNvPicPr>
                  <a:picLocks noChangeAspect="1" noChangeArrowheads="1"/>
                </p:cNvPicPr>
                <p:nvPr/>
              </p:nvPicPr>
              <p:blipFill>
                <a:blip r:embed="rId5" cstate="print"/>
                <a:srcRect l="16669" t="4065" r="27127" b="4169"/>
                <a:stretch>
                  <a:fillRect/>
                </a:stretch>
              </p:blipFill>
              <p:spPr bwMode="auto">
                <a:xfrm>
                  <a:off x="1292" y="799"/>
                  <a:ext cx="3323" cy="3403"/>
                </a:xfrm>
                <a:prstGeom prst="rect">
                  <a:avLst/>
                </a:prstGeom>
                <a:noFill/>
                <a:ln w="9525">
                  <a:noFill/>
                  <a:miter lim="800000"/>
                  <a:headEnd/>
                  <a:tailEnd/>
                </a:ln>
              </p:spPr>
            </p:pic>
            <p:sp>
              <p:nvSpPr>
                <p:cNvPr id="40" name="Oval 6"/>
                <p:cNvSpPr>
                  <a:spLocks noChangeAspect="1" noChangeArrowheads="1"/>
                </p:cNvSpPr>
                <p:nvPr/>
              </p:nvSpPr>
              <p:spPr bwMode="auto">
                <a:xfrm>
                  <a:off x="2564" y="2207"/>
                  <a:ext cx="2040" cy="2040"/>
                </a:xfrm>
                <a:prstGeom prst="ellipse">
                  <a:avLst/>
                </a:prstGeom>
                <a:noFill/>
                <a:ln w="38100">
                  <a:solidFill>
                    <a:srgbClr val="FF3300"/>
                  </a:solidFill>
                  <a:round/>
                  <a:headEnd/>
                  <a:tailEnd/>
                </a:ln>
              </p:spPr>
              <p:txBody>
                <a:bodyPr wrap="none" anchor="ctr"/>
                <a:lstStyle/>
                <a:p>
                  <a:endParaRPr lang="en-CA"/>
                </a:p>
              </p:txBody>
            </p:sp>
          </p:grpSp>
        </p:grpSp>
      </p:grpSp>
      <p:pic>
        <p:nvPicPr>
          <p:cNvPr id="28" name="Picture 2"/>
          <p:cNvPicPr>
            <a:picLocks noChangeAspect="1" noChangeArrowheads="1"/>
          </p:cNvPicPr>
          <p:nvPr/>
        </p:nvPicPr>
        <p:blipFill>
          <a:blip r:embed="rId6" cstate="print"/>
          <a:srcRect/>
          <a:stretch>
            <a:fillRect/>
          </a:stretch>
        </p:blipFill>
        <p:spPr bwMode="auto">
          <a:xfrm>
            <a:off x="827584" y="1700808"/>
            <a:ext cx="5156302" cy="936104"/>
          </a:xfrm>
          <a:prstGeom prst="rect">
            <a:avLst/>
          </a:prstGeom>
          <a:noFill/>
          <a:ln w="9525">
            <a:noFill/>
            <a:miter lim="800000"/>
            <a:headEnd/>
            <a:tailEnd/>
          </a:ln>
        </p:spPr>
      </p:pic>
      <p:sp>
        <p:nvSpPr>
          <p:cNvPr id="29" name="ZoneTexte 28"/>
          <p:cNvSpPr txBox="1"/>
          <p:nvPr/>
        </p:nvSpPr>
        <p:spPr>
          <a:xfrm>
            <a:off x="2339752" y="1196752"/>
            <a:ext cx="2787943" cy="415498"/>
          </a:xfrm>
          <a:prstGeom prst="rect">
            <a:avLst/>
          </a:prstGeom>
          <a:noFill/>
        </p:spPr>
        <p:txBody>
          <a:bodyPr wrap="none" rtlCol="0">
            <a:spAutoFit/>
          </a:bodyPr>
          <a:lstStyle/>
          <a:p>
            <a:r>
              <a:rPr lang="fr-FR" sz="2100" dirty="0" err="1">
                <a:solidFill>
                  <a:srgbClr val="0000FF"/>
                </a:solidFill>
                <a:latin typeface="Comic Sans MS" pitchFamily="66" charset="0"/>
                <a:cs typeface="Arial" pitchFamily="34" charset="0"/>
              </a:rPr>
              <a:t>Demethylation</a:t>
            </a:r>
            <a:r>
              <a:rPr lang="fr-FR" sz="2100" dirty="0">
                <a:solidFill>
                  <a:srgbClr val="0000FF"/>
                </a:solidFill>
                <a:latin typeface="Comic Sans MS" pitchFamily="66" charset="0"/>
                <a:cs typeface="Arial" pitchFamily="34" charset="0"/>
              </a:rPr>
              <a:t> of Hg</a:t>
            </a:r>
          </a:p>
        </p:txBody>
      </p:sp>
      <p:sp>
        <p:nvSpPr>
          <p:cNvPr id="44" name="ZoneTexte 43"/>
          <p:cNvSpPr txBox="1"/>
          <p:nvPr/>
        </p:nvSpPr>
        <p:spPr>
          <a:xfrm>
            <a:off x="3059832" y="2276872"/>
            <a:ext cx="1080120" cy="400110"/>
          </a:xfrm>
          <a:prstGeom prst="rect">
            <a:avLst/>
          </a:prstGeom>
          <a:noFill/>
        </p:spPr>
        <p:txBody>
          <a:bodyPr wrap="square" rtlCol="0">
            <a:spAutoFit/>
          </a:bodyPr>
          <a:lstStyle/>
          <a:p>
            <a:r>
              <a:rPr lang="fr-FR" sz="2000" dirty="0" err="1"/>
              <a:t>operon</a:t>
            </a:r>
            <a:endParaRPr lang="fr-FR" sz="2000" dirty="0"/>
          </a:p>
        </p:txBody>
      </p:sp>
      <p:sp>
        <p:nvSpPr>
          <p:cNvPr id="45" name="Rectangle 44"/>
          <p:cNvSpPr/>
          <p:nvPr/>
        </p:nvSpPr>
        <p:spPr>
          <a:xfrm>
            <a:off x="36247" y="6453336"/>
            <a:ext cx="3968522" cy="338554"/>
          </a:xfrm>
          <a:prstGeom prst="rect">
            <a:avLst/>
          </a:prstGeom>
        </p:spPr>
        <p:txBody>
          <a:bodyPr wrap="none">
            <a:spAutoFit/>
          </a:bodyPr>
          <a:lstStyle/>
          <a:p>
            <a:r>
              <a:rPr lang="en-US" sz="1600" i="1" dirty="0" err="1">
                <a:latin typeface="Arial" pitchFamily="34" charset="0"/>
                <a:cs typeface="Arial" pitchFamily="34" charset="0"/>
              </a:rPr>
              <a:t>Barkay</a:t>
            </a:r>
            <a:r>
              <a:rPr lang="en-US" sz="1600" i="1" dirty="0">
                <a:latin typeface="Arial" pitchFamily="34" charset="0"/>
                <a:cs typeface="Arial" pitchFamily="34" charset="0"/>
              </a:rPr>
              <a:t> et al., FEMS </a:t>
            </a:r>
            <a:r>
              <a:rPr lang="en-US" sz="1600" i="1" dirty="0" err="1">
                <a:latin typeface="Arial" pitchFamily="34" charset="0"/>
                <a:cs typeface="Arial" pitchFamily="34" charset="0"/>
              </a:rPr>
              <a:t>Micobiol</a:t>
            </a:r>
            <a:r>
              <a:rPr lang="en-US" sz="1600" i="1" dirty="0">
                <a:latin typeface="Arial" pitchFamily="34" charset="0"/>
                <a:cs typeface="Arial" pitchFamily="34" charset="0"/>
              </a:rPr>
              <a:t>. Rev., 2003.</a:t>
            </a:r>
            <a:endParaRPr lang="fr-FR" sz="1600" i="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Temp\essai.jpg"/>
          <p:cNvPicPr>
            <a:picLocks noChangeAspect="1" noChangeArrowheads="1"/>
          </p:cNvPicPr>
          <p:nvPr/>
        </p:nvPicPr>
        <p:blipFill>
          <a:blip r:embed="rId3" cstate="print"/>
          <a:srcRect/>
          <a:stretch>
            <a:fillRect/>
          </a:stretch>
        </p:blipFill>
        <p:spPr bwMode="auto">
          <a:xfrm>
            <a:off x="1133400" y="1337066"/>
            <a:ext cx="5238800" cy="5238800"/>
          </a:xfrm>
          <a:prstGeom prst="rect">
            <a:avLst/>
          </a:prstGeom>
          <a:noFill/>
        </p:spPr>
      </p:pic>
      <p:sp>
        <p:nvSpPr>
          <p:cNvPr id="13" name="Rectangle 12"/>
          <p:cNvSpPr>
            <a:spLocks noChangeArrowheads="1"/>
          </p:cNvSpPr>
          <p:nvPr/>
        </p:nvSpPr>
        <p:spPr bwMode="auto">
          <a:xfrm>
            <a:off x="0" y="0"/>
            <a:ext cx="1993046" cy="400110"/>
          </a:xfrm>
          <a:prstGeom prst="rect">
            <a:avLst/>
          </a:prstGeom>
          <a:solidFill>
            <a:schemeClr val="bg1">
              <a:lumMod val="65000"/>
            </a:schemeClr>
          </a:solidFill>
          <a:ln w="9525">
            <a:noFill/>
            <a:miter lim="800000"/>
            <a:headEnd/>
            <a:tailEnd/>
          </a:ln>
        </p:spPr>
        <p:txBody>
          <a:bodyPr wrap="none">
            <a:spAutoFit/>
          </a:bodyPr>
          <a:lstStyle/>
          <a:p>
            <a:r>
              <a:rPr lang="en-US" sz="2000">
                <a:solidFill>
                  <a:schemeClr val="bg1"/>
                </a:solidFill>
                <a:latin typeface="Calibri" pitchFamily="34" charset="0"/>
              </a:rPr>
              <a:t>Phytovolatisation</a:t>
            </a:r>
            <a:endParaRPr lang="fr-FR" sz="2000" dirty="0">
              <a:solidFill>
                <a:schemeClr val="bg1"/>
              </a:solidFill>
            </a:endParaRPr>
          </a:p>
        </p:txBody>
      </p:sp>
      <p:sp>
        <p:nvSpPr>
          <p:cNvPr id="19" name="Rectangle 18"/>
          <p:cNvSpPr/>
          <p:nvPr/>
        </p:nvSpPr>
        <p:spPr>
          <a:xfrm>
            <a:off x="6178123" y="6510393"/>
            <a:ext cx="3023585" cy="338554"/>
          </a:xfrm>
          <a:prstGeom prst="rect">
            <a:avLst/>
          </a:prstGeom>
        </p:spPr>
        <p:txBody>
          <a:bodyPr wrap="none">
            <a:spAutoFit/>
          </a:bodyPr>
          <a:lstStyle/>
          <a:p>
            <a:r>
              <a:rPr lang="en-US" sz="1600" i="1" dirty="0">
                <a:latin typeface="Arial" pitchFamily="34" charset="0"/>
                <a:cs typeface="Arial" pitchFamily="34" charset="0"/>
              </a:rPr>
              <a:t>Ruiz et al. Plant Physiol., 2003.</a:t>
            </a:r>
            <a:endParaRPr lang="fr-FR" sz="1600" i="1" dirty="0">
              <a:latin typeface="Arial" pitchFamily="34" charset="0"/>
              <a:cs typeface="Arial" pitchFamily="34" charset="0"/>
            </a:endParaRPr>
          </a:p>
        </p:txBody>
      </p:sp>
      <p:sp>
        <p:nvSpPr>
          <p:cNvPr id="21" name="Rectangle 20"/>
          <p:cNvSpPr/>
          <p:nvPr/>
        </p:nvSpPr>
        <p:spPr>
          <a:xfrm>
            <a:off x="4572000" y="1391290"/>
            <a:ext cx="3240360" cy="707886"/>
          </a:xfrm>
          <a:prstGeom prst="rect">
            <a:avLst/>
          </a:prstGeom>
        </p:spPr>
        <p:txBody>
          <a:bodyPr wrap="square">
            <a:spAutoFit/>
          </a:bodyPr>
          <a:lstStyle/>
          <a:p>
            <a:pPr algn="ctr"/>
            <a:r>
              <a:rPr lang="fr-FR" sz="2000" dirty="0">
                <a:latin typeface="Arial" pitchFamily="34" charset="0"/>
                <a:cs typeface="Arial" pitchFamily="34" charset="0"/>
              </a:rPr>
              <a:t>Hg as </a:t>
            </a:r>
            <a:r>
              <a:rPr lang="fr-FR" sz="2000" dirty="0" err="1"/>
              <a:t>phenylmercuric</a:t>
            </a:r>
            <a:r>
              <a:rPr lang="fr-FR" sz="2000" dirty="0"/>
              <a:t> </a:t>
            </a:r>
            <a:r>
              <a:rPr lang="fr-FR" sz="2000" dirty="0" err="1"/>
              <a:t>acetate</a:t>
            </a:r>
            <a:endParaRPr lang="fr-FR" sz="2000" dirty="0">
              <a:latin typeface="Arial" pitchFamily="34" charset="0"/>
              <a:cs typeface="Arial" pitchFamily="34" charset="0"/>
            </a:endParaRPr>
          </a:p>
        </p:txBody>
      </p:sp>
      <p:sp>
        <p:nvSpPr>
          <p:cNvPr id="24" name="Text Box 7"/>
          <p:cNvSpPr txBox="1">
            <a:spLocks noChangeArrowheads="1"/>
          </p:cNvSpPr>
          <p:nvPr/>
        </p:nvSpPr>
        <p:spPr bwMode="auto">
          <a:xfrm>
            <a:off x="3221632" y="980728"/>
            <a:ext cx="1566392" cy="400110"/>
          </a:xfrm>
          <a:prstGeom prst="rect">
            <a:avLst/>
          </a:prstGeom>
          <a:noFill/>
          <a:ln w="9525" algn="ctr">
            <a:noFill/>
            <a:miter lim="800000"/>
            <a:headEnd/>
            <a:tailEnd/>
          </a:ln>
          <a:effectLst/>
        </p:spPr>
        <p:txBody>
          <a:bodyPr wrap="square">
            <a:spAutoFit/>
          </a:bodyPr>
          <a:lstStyle/>
          <a:p>
            <a:r>
              <a:rPr lang="en-US" sz="2000" b="1" i="1" dirty="0" err="1">
                <a:solidFill>
                  <a:srgbClr val="0000FF"/>
                </a:solidFill>
                <a:latin typeface="Arial" pitchFamily="34" charset="0"/>
                <a:cs typeface="Arial" pitchFamily="34" charset="0"/>
              </a:rPr>
              <a:t>mer</a:t>
            </a:r>
            <a:r>
              <a:rPr lang="en-US" sz="2000" b="1" dirty="0" err="1">
                <a:solidFill>
                  <a:srgbClr val="0000FF"/>
                </a:solidFill>
                <a:latin typeface="Arial" pitchFamily="34" charset="0"/>
                <a:cs typeface="Arial" pitchFamily="34" charset="0"/>
              </a:rPr>
              <a:t>A</a:t>
            </a:r>
            <a:r>
              <a:rPr lang="en-US" sz="2000" b="1" dirty="0">
                <a:solidFill>
                  <a:srgbClr val="0000FF"/>
                </a:solidFill>
                <a:latin typeface="Arial" pitchFamily="34" charset="0"/>
                <a:cs typeface="Arial" pitchFamily="34" charset="0"/>
              </a:rPr>
              <a:t>/</a:t>
            </a:r>
            <a:r>
              <a:rPr lang="en-US" sz="2000" b="1" i="1" dirty="0" err="1">
                <a:solidFill>
                  <a:srgbClr val="0000FF"/>
                </a:solidFill>
                <a:latin typeface="Arial" pitchFamily="34" charset="0"/>
                <a:cs typeface="Arial" pitchFamily="34" charset="0"/>
              </a:rPr>
              <a:t>mer</a:t>
            </a:r>
            <a:r>
              <a:rPr lang="en-US" sz="2000" b="1" dirty="0" err="1">
                <a:solidFill>
                  <a:srgbClr val="0000FF"/>
                </a:solidFill>
                <a:latin typeface="Arial" pitchFamily="34" charset="0"/>
                <a:cs typeface="Arial" pitchFamily="34" charset="0"/>
              </a:rPr>
              <a:t>B</a:t>
            </a:r>
            <a:endParaRPr lang="en-US" sz="2000" b="1" dirty="0">
              <a:solidFill>
                <a:srgbClr val="0000FF"/>
              </a:solidFill>
              <a:latin typeface="Arial" pitchFamily="34" charset="0"/>
              <a:cs typeface="Arial" pitchFamily="34" charset="0"/>
            </a:endParaRPr>
          </a:p>
        </p:txBody>
      </p:sp>
      <p:sp>
        <p:nvSpPr>
          <p:cNvPr id="25" name="Rectangle 24"/>
          <p:cNvSpPr/>
          <p:nvPr/>
        </p:nvSpPr>
        <p:spPr>
          <a:xfrm>
            <a:off x="1547664" y="980728"/>
            <a:ext cx="1440160" cy="400110"/>
          </a:xfrm>
          <a:prstGeom prst="rect">
            <a:avLst/>
          </a:prstGeom>
        </p:spPr>
        <p:txBody>
          <a:bodyPr wrap="square">
            <a:spAutoFit/>
          </a:bodyPr>
          <a:lstStyle/>
          <a:p>
            <a:r>
              <a:rPr lang="en-US" sz="2000" b="1" dirty="0">
                <a:solidFill>
                  <a:srgbClr val="0000FF"/>
                </a:solidFill>
                <a:latin typeface="Arial" pitchFamily="34" charset="0"/>
                <a:cs typeface="Arial" pitchFamily="34" charset="0"/>
              </a:rPr>
              <a:t>Standard</a:t>
            </a:r>
            <a:endParaRPr lang="fr-FR" sz="2000" dirty="0">
              <a:solidFill>
                <a:srgbClr val="0000FF"/>
              </a:solidFill>
            </a:endParaRPr>
          </a:p>
        </p:txBody>
      </p:sp>
      <p:sp>
        <p:nvSpPr>
          <p:cNvPr id="26" name="ZoneTexte 25"/>
          <p:cNvSpPr txBox="1"/>
          <p:nvPr/>
        </p:nvSpPr>
        <p:spPr>
          <a:xfrm>
            <a:off x="179512" y="476672"/>
            <a:ext cx="8856984" cy="430887"/>
          </a:xfrm>
          <a:prstGeom prst="rect">
            <a:avLst/>
          </a:prstGeom>
          <a:noFill/>
        </p:spPr>
        <p:txBody>
          <a:bodyPr wrap="square" rtlCol="0">
            <a:spAutoFit/>
          </a:bodyPr>
          <a:lstStyle/>
          <a:p>
            <a:pPr>
              <a:buClr>
                <a:srgbClr val="0000FF"/>
              </a:buClr>
              <a:buFont typeface="Wingdings" pitchFamily="2" charset="2"/>
              <a:buChar char="Ø"/>
            </a:pPr>
            <a:r>
              <a:rPr lang="en-US" sz="2200" dirty="0">
                <a:latin typeface="Arial" pitchFamily="34" charset="0"/>
                <a:cs typeface="Arial" pitchFamily="34" charset="0"/>
              </a:rPr>
              <a:t> </a:t>
            </a:r>
            <a:r>
              <a:rPr lang="en-US" sz="2200" dirty="0"/>
              <a:t>Integration of the </a:t>
            </a:r>
            <a:r>
              <a:rPr lang="en-US" sz="2200" i="1" dirty="0" err="1"/>
              <a:t>mer</a:t>
            </a:r>
            <a:r>
              <a:rPr lang="en-US" sz="2200" dirty="0" err="1"/>
              <a:t>A</a:t>
            </a:r>
            <a:r>
              <a:rPr lang="en-US" sz="2200" dirty="0"/>
              <a:t> and </a:t>
            </a:r>
            <a:r>
              <a:rPr lang="en-US" sz="2200" i="1" dirty="0" err="1"/>
              <a:t>mer</a:t>
            </a:r>
            <a:r>
              <a:rPr lang="en-US" sz="2200" dirty="0" err="1"/>
              <a:t>B</a:t>
            </a:r>
            <a:r>
              <a:rPr lang="en-US" sz="2200" dirty="0"/>
              <a:t> </a:t>
            </a:r>
            <a:r>
              <a:rPr lang="en-US" sz="2200" dirty="0" err="1"/>
              <a:t>operons</a:t>
            </a:r>
            <a:r>
              <a:rPr lang="en-US" sz="2200" dirty="0"/>
              <a:t> into the chloroplast genome.</a:t>
            </a:r>
            <a:endParaRPr lang="fr-FR" sz="2200" dirty="0">
              <a:solidFill>
                <a:srgbClr val="FF0000"/>
              </a:solidFill>
              <a:latin typeface="Arial" pitchFamily="34" charset="0"/>
              <a:cs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Temp\Kirpichtchikova_PhD_Presentation.jpg"/>
          <p:cNvPicPr>
            <a:picLocks noChangeAspect="1" noChangeArrowheads="1"/>
          </p:cNvPicPr>
          <p:nvPr/>
        </p:nvPicPr>
        <p:blipFill>
          <a:blip r:embed="rId3" cstate="print"/>
          <a:srcRect/>
          <a:stretch>
            <a:fillRect/>
          </a:stretch>
        </p:blipFill>
        <p:spPr bwMode="auto">
          <a:xfrm>
            <a:off x="0" y="922457"/>
            <a:ext cx="9144000" cy="4505862"/>
          </a:xfrm>
          <a:prstGeom prst="rect">
            <a:avLst/>
          </a:prstGeom>
          <a:noFill/>
        </p:spPr>
      </p:pic>
      <p:sp>
        <p:nvSpPr>
          <p:cNvPr id="6" name="Rectangle 5"/>
          <p:cNvSpPr/>
          <p:nvPr/>
        </p:nvSpPr>
        <p:spPr>
          <a:xfrm>
            <a:off x="3491880" y="116632"/>
            <a:ext cx="2088232" cy="553998"/>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000" b="1" dirty="0">
                <a:ln/>
                <a:solidFill>
                  <a:srgbClr val="000000"/>
                </a:solidFill>
              </a:rPr>
              <a:t>Conclusion</a:t>
            </a:r>
          </a:p>
        </p:txBody>
      </p:sp>
      <p:sp>
        <p:nvSpPr>
          <p:cNvPr id="7" name="ZoneTexte 6"/>
          <p:cNvSpPr txBox="1"/>
          <p:nvPr/>
        </p:nvSpPr>
        <p:spPr>
          <a:xfrm>
            <a:off x="3539612" y="710892"/>
            <a:ext cx="5580112" cy="1015663"/>
          </a:xfrm>
          <a:prstGeom prst="rect">
            <a:avLst/>
          </a:prstGeom>
          <a:noFill/>
        </p:spPr>
        <p:txBody>
          <a:bodyPr wrap="square" rtlCol="0">
            <a:spAutoFit/>
          </a:bodyPr>
          <a:lstStyle/>
          <a:p>
            <a:r>
              <a:rPr lang="fr-FR" sz="2000" dirty="0">
                <a:solidFill>
                  <a:srgbClr val="0000FF"/>
                </a:solidFill>
                <a:latin typeface="Comic Sans MS" pitchFamily="66" charset="0"/>
              </a:rPr>
              <a:t>1- The </a:t>
            </a:r>
            <a:r>
              <a:rPr lang="fr-FR" sz="2000" dirty="0" err="1">
                <a:solidFill>
                  <a:srgbClr val="0000FF"/>
                </a:solidFill>
                <a:latin typeface="Comic Sans MS" pitchFamily="66" charset="0"/>
              </a:rPr>
              <a:t>phytotechnology</a:t>
            </a:r>
            <a:r>
              <a:rPr lang="fr-FR" sz="2000" dirty="0">
                <a:solidFill>
                  <a:srgbClr val="0000FF"/>
                </a:solidFill>
                <a:latin typeface="Comic Sans MS" pitchFamily="66" charset="0"/>
              </a:rPr>
              <a:t> </a:t>
            </a:r>
            <a:r>
              <a:rPr lang="fr-FR" sz="2000" dirty="0" err="1">
                <a:solidFill>
                  <a:srgbClr val="0000FF"/>
                </a:solidFill>
                <a:latin typeface="Comic Sans MS" pitchFamily="66" charset="0"/>
              </a:rPr>
              <a:t>employed</a:t>
            </a:r>
            <a:r>
              <a:rPr lang="fr-FR" sz="2000" dirty="0">
                <a:solidFill>
                  <a:srgbClr val="0000FF"/>
                </a:solidFill>
                <a:latin typeface="Comic Sans MS" pitchFamily="66" charset="0"/>
              </a:rPr>
              <a:t> </a:t>
            </a:r>
            <a:r>
              <a:rPr lang="fr-FR" sz="2000" dirty="0" err="1">
                <a:solidFill>
                  <a:srgbClr val="0000FF"/>
                </a:solidFill>
                <a:latin typeface="Comic Sans MS" pitchFamily="66" charset="0"/>
              </a:rPr>
              <a:t>depends</a:t>
            </a:r>
            <a:r>
              <a:rPr lang="fr-FR" sz="2000" dirty="0">
                <a:solidFill>
                  <a:srgbClr val="0000FF"/>
                </a:solidFill>
                <a:latin typeface="Comic Sans MS" pitchFamily="66" charset="0"/>
              </a:rPr>
              <a:t> on the nature of the trace </a:t>
            </a:r>
            <a:r>
              <a:rPr lang="fr-FR" sz="2000" dirty="0" err="1">
                <a:solidFill>
                  <a:srgbClr val="0000FF"/>
                </a:solidFill>
                <a:latin typeface="Comic Sans MS" pitchFamily="66" charset="0"/>
              </a:rPr>
              <a:t>metal</a:t>
            </a:r>
            <a:r>
              <a:rPr lang="fr-FR" sz="2000" dirty="0">
                <a:solidFill>
                  <a:srgbClr val="0000FF"/>
                </a:solidFill>
                <a:latin typeface="Comic Sans MS" pitchFamily="66" charset="0"/>
              </a:rPr>
              <a:t>, the </a:t>
            </a:r>
            <a:r>
              <a:rPr lang="fr-FR" sz="2000" dirty="0" err="1">
                <a:solidFill>
                  <a:srgbClr val="0000FF"/>
                </a:solidFill>
                <a:latin typeface="Comic Sans MS" pitchFamily="66" charset="0"/>
              </a:rPr>
              <a:t>material</a:t>
            </a:r>
            <a:r>
              <a:rPr lang="fr-FR" sz="2000" dirty="0">
                <a:solidFill>
                  <a:srgbClr val="0000FF"/>
                </a:solidFill>
                <a:latin typeface="Comic Sans MS" pitchFamily="66" charset="0"/>
              </a:rPr>
              <a:t> to </a:t>
            </a:r>
            <a:r>
              <a:rPr lang="fr-FR" sz="2000" dirty="0" err="1">
                <a:solidFill>
                  <a:srgbClr val="0000FF"/>
                </a:solidFill>
                <a:latin typeface="Comic Sans MS" pitchFamily="66" charset="0"/>
              </a:rPr>
              <a:t>be</a:t>
            </a:r>
            <a:r>
              <a:rPr lang="fr-FR" sz="2000" dirty="0">
                <a:solidFill>
                  <a:srgbClr val="0000FF"/>
                </a:solidFill>
                <a:latin typeface="Comic Sans MS" pitchFamily="66" charset="0"/>
              </a:rPr>
              <a:t> </a:t>
            </a:r>
            <a:r>
              <a:rPr lang="fr-FR" sz="2000" dirty="0" err="1">
                <a:solidFill>
                  <a:srgbClr val="0000FF"/>
                </a:solidFill>
                <a:latin typeface="Comic Sans MS" pitchFamily="66" charset="0"/>
              </a:rPr>
              <a:t>treated</a:t>
            </a:r>
            <a:r>
              <a:rPr lang="fr-FR" sz="2000" dirty="0">
                <a:solidFill>
                  <a:srgbClr val="0000FF"/>
                </a:solidFill>
                <a:latin typeface="Comic Sans MS" pitchFamily="66" charset="0"/>
              </a:rPr>
              <a:t>, and </a:t>
            </a:r>
            <a:r>
              <a:rPr lang="fr-FR" sz="2000" dirty="0" err="1">
                <a:solidFill>
                  <a:srgbClr val="0000FF"/>
                </a:solidFill>
                <a:latin typeface="Comic Sans MS" pitchFamily="66" charset="0"/>
              </a:rPr>
              <a:t>its</a:t>
            </a:r>
            <a:r>
              <a:rPr lang="fr-FR" sz="2000" dirty="0">
                <a:solidFill>
                  <a:srgbClr val="0000FF"/>
                </a:solidFill>
                <a:latin typeface="Comic Sans MS" pitchFamily="66" charset="0"/>
              </a:rPr>
              <a:t> future usage.</a:t>
            </a:r>
          </a:p>
        </p:txBody>
      </p:sp>
      <p:sp>
        <p:nvSpPr>
          <p:cNvPr id="8" name="ZoneTexte 7"/>
          <p:cNvSpPr txBox="1"/>
          <p:nvPr/>
        </p:nvSpPr>
        <p:spPr>
          <a:xfrm>
            <a:off x="107504" y="5049752"/>
            <a:ext cx="2592288" cy="338554"/>
          </a:xfrm>
          <a:prstGeom prst="rect">
            <a:avLst/>
          </a:prstGeom>
          <a:noFill/>
        </p:spPr>
        <p:txBody>
          <a:bodyPr wrap="square" rtlCol="0">
            <a:spAutoFit/>
          </a:bodyPr>
          <a:lstStyle/>
          <a:p>
            <a:r>
              <a:rPr lang="fr-FR" sz="1600" i="1" dirty="0" err="1"/>
              <a:t>Credit</a:t>
            </a:r>
            <a:r>
              <a:rPr lang="fr-FR" sz="1600" i="1" dirty="0"/>
              <a:t>: Dr. T. </a:t>
            </a:r>
            <a:r>
              <a:rPr lang="fr-FR" sz="1600" i="1" dirty="0" err="1"/>
              <a:t>Kirpichtchikova</a:t>
            </a:r>
            <a:endParaRPr lang="fr-FR" sz="1600"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 descr="soiltransrhizomyc"/>
          <p:cNvPicPr>
            <a:picLocks noChangeAspect="1" noChangeArrowheads="1"/>
          </p:cNvPicPr>
          <p:nvPr/>
        </p:nvPicPr>
        <p:blipFill>
          <a:blip r:embed="rId3" cstate="print"/>
          <a:srcRect/>
          <a:stretch>
            <a:fillRect/>
          </a:stretch>
        </p:blipFill>
        <p:spPr bwMode="auto">
          <a:xfrm>
            <a:off x="0" y="0"/>
            <a:ext cx="9097963" cy="6516688"/>
          </a:xfrm>
          <a:prstGeom prst="rect">
            <a:avLst/>
          </a:prstGeom>
          <a:noFill/>
          <a:ln w="9525">
            <a:noFill/>
            <a:miter lim="800000"/>
            <a:headEnd/>
            <a:tailEnd/>
          </a:ln>
        </p:spPr>
      </p:pic>
      <p:pic>
        <p:nvPicPr>
          <p:cNvPr id="8195" name="Picture 12" descr="soiltransrhizomycorhizo"/>
          <p:cNvPicPr>
            <a:picLocks noChangeAspect="1" noChangeArrowheads="1"/>
          </p:cNvPicPr>
          <p:nvPr/>
        </p:nvPicPr>
        <p:blipFill>
          <a:blip r:embed="rId4" cstate="print"/>
          <a:srcRect/>
          <a:stretch>
            <a:fillRect/>
          </a:stretch>
        </p:blipFill>
        <p:spPr bwMode="auto">
          <a:xfrm>
            <a:off x="0" y="0"/>
            <a:ext cx="9097963" cy="6516688"/>
          </a:xfrm>
          <a:prstGeom prst="rect">
            <a:avLst/>
          </a:prstGeom>
          <a:noFill/>
          <a:ln w="9525">
            <a:noFill/>
            <a:miter lim="800000"/>
            <a:headEnd/>
            <a:tailEnd/>
          </a:ln>
        </p:spPr>
      </p:pic>
      <p:sp>
        <p:nvSpPr>
          <p:cNvPr id="6" name="Text Box 6"/>
          <p:cNvSpPr txBox="1">
            <a:spLocks noChangeArrowheads="1"/>
          </p:cNvSpPr>
          <p:nvPr/>
        </p:nvSpPr>
        <p:spPr bwMode="auto">
          <a:xfrm>
            <a:off x="3128" y="854006"/>
            <a:ext cx="3908442" cy="646331"/>
          </a:xfrm>
          <a:prstGeom prst="rect">
            <a:avLst/>
          </a:prstGeom>
          <a:noFill/>
          <a:ln w="9525">
            <a:noFill/>
            <a:miter lim="800000"/>
            <a:headEnd/>
            <a:tailEnd/>
          </a:ln>
          <a:effectLst>
            <a:outerShdw dist="25399" dir="2700000" algn="ctr" rotWithShape="0">
              <a:schemeClr val="bg2"/>
            </a:outerShdw>
          </a:effectLst>
        </p:spPr>
        <p:txBody>
          <a:bodyPr wrap="none">
            <a:spAutoFit/>
          </a:bodyPr>
          <a:lstStyle/>
          <a:p>
            <a:pPr fontAlgn="auto">
              <a:spcBef>
                <a:spcPts val="0"/>
              </a:spcBef>
              <a:spcAft>
                <a:spcPts val="0"/>
              </a:spcAft>
              <a:defRPr/>
            </a:pPr>
            <a:r>
              <a:rPr lang="en-US" sz="3600" b="1" dirty="0" err="1">
                <a:solidFill>
                  <a:srgbClr val="231DFF"/>
                </a:solidFill>
                <a:latin typeface="Comic Sans MS" pitchFamily="52" charset="0"/>
              </a:rPr>
              <a:t>Mycorhizosphere</a:t>
            </a:r>
            <a:endParaRPr lang="en-US" sz="3600" b="1" dirty="0">
              <a:latin typeface="+mn-lt"/>
            </a:endParaRPr>
          </a:p>
        </p:txBody>
      </p:sp>
      <p:sp>
        <p:nvSpPr>
          <p:cNvPr id="5" name="Rectangle 3"/>
          <p:cNvSpPr>
            <a:spLocks noChangeArrowheads="1"/>
          </p:cNvSpPr>
          <p:nvPr/>
        </p:nvSpPr>
        <p:spPr bwMode="auto">
          <a:xfrm>
            <a:off x="0" y="0"/>
            <a:ext cx="1481431" cy="400110"/>
          </a:xfrm>
          <a:prstGeom prst="rect">
            <a:avLst/>
          </a:prstGeom>
          <a:solidFill>
            <a:schemeClr val="bg1">
              <a:lumMod val="65000"/>
            </a:schemeClr>
          </a:solidFill>
          <a:ln w="9525">
            <a:noFill/>
            <a:miter lim="800000"/>
            <a:headEnd/>
            <a:tailEnd/>
          </a:ln>
        </p:spPr>
        <p:txBody>
          <a:bodyPr wrap="none">
            <a:spAutoFit/>
          </a:bodyPr>
          <a:lstStyle/>
          <a:p>
            <a:r>
              <a:rPr lang="en-US" sz="2000">
                <a:solidFill>
                  <a:schemeClr val="bg1"/>
                </a:solidFill>
                <a:latin typeface="Calibri" pitchFamily="34" charset="0"/>
              </a:rPr>
              <a:t>Introduction</a:t>
            </a:r>
            <a:endParaRPr lang="fr-FR" sz="2000" dirty="0">
              <a:solidFill>
                <a:schemeClr val="bg1"/>
              </a:solidFill>
            </a:endParaRPr>
          </a:p>
        </p:txBody>
      </p:sp>
      <p:sp>
        <p:nvSpPr>
          <p:cNvPr id="20" name="Flèche droite 19"/>
          <p:cNvSpPr/>
          <p:nvPr/>
        </p:nvSpPr>
        <p:spPr>
          <a:xfrm rot="10800000">
            <a:off x="6443663" y="2636838"/>
            <a:ext cx="1008062" cy="287337"/>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1" name="Flèche droite 20"/>
          <p:cNvSpPr/>
          <p:nvPr/>
        </p:nvSpPr>
        <p:spPr>
          <a:xfrm>
            <a:off x="6443663" y="3494410"/>
            <a:ext cx="1008062" cy="288925"/>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 name="Flèche droite 21"/>
          <p:cNvSpPr/>
          <p:nvPr/>
        </p:nvSpPr>
        <p:spPr>
          <a:xfrm rot="10800000">
            <a:off x="6380163" y="4814292"/>
            <a:ext cx="1008062" cy="287337"/>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3" name="Flèche droite 22"/>
          <p:cNvSpPr/>
          <p:nvPr/>
        </p:nvSpPr>
        <p:spPr>
          <a:xfrm>
            <a:off x="6443663" y="4166592"/>
            <a:ext cx="1008062" cy="287337"/>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4" name="ZoneTexte 23"/>
          <p:cNvSpPr txBox="1"/>
          <p:nvPr/>
        </p:nvSpPr>
        <p:spPr>
          <a:xfrm>
            <a:off x="6156325" y="2205038"/>
            <a:ext cx="1584325" cy="430212"/>
          </a:xfrm>
          <a:prstGeom prst="rect">
            <a:avLst/>
          </a:prstGeom>
          <a:noFill/>
        </p:spPr>
        <p:txBody>
          <a:bodyPr>
            <a:spAutoFit/>
          </a:bodyPr>
          <a:lstStyle/>
          <a:p>
            <a:pPr fontAlgn="auto">
              <a:spcBef>
                <a:spcPts val="0"/>
              </a:spcBef>
              <a:spcAft>
                <a:spcPts val="0"/>
              </a:spcAft>
              <a:defRPr/>
            </a:pPr>
            <a:r>
              <a:rPr lang="fr-FR" sz="2200" b="1" dirty="0">
                <a:effectLst>
                  <a:outerShdw blurRad="38100" dist="38100" dir="2700000" algn="tl">
                    <a:srgbClr val="000000">
                      <a:alpha val="43137"/>
                    </a:srgbClr>
                  </a:outerShdw>
                </a:effectLst>
                <a:latin typeface="+mn-lt"/>
              </a:rPr>
              <a:t>Absorption</a:t>
            </a:r>
          </a:p>
        </p:txBody>
      </p:sp>
      <p:sp>
        <p:nvSpPr>
          <p:cNvPr id="25" name="ZoneTexte 24"/>
          <p:cNvSpPr txBox="1"/>
          <p:nvPr/>
        </p:nvSpPr>
        <p:spPr>
          <a:xfrm>
            <a:off x="6256338" y="3068960"/>
            <a:ext cx="1368425" cy="431800"/>
          </a:xfrm>
          <a:prstGeom prst="rect">
            <a:avLst/>
          </a:prstGeom>
          <a:noFill/>
        </p:spPr>
        <p:txBody>
          <a:bodyPr>
            <a:spAutoFit/>
          </a:bodyPr>
          <a:lstStyle/>
          <a:p>
            <a:pPr fontAlgn="auto">
              <a:spcBef>
                <a:spcPts val="0"/>
              </a:spcBef>
              <a:spcAft>
                <a:spcPts val="0"/>
              </a:spcAft>
              <a:defRPr/>
            </a:pPr>
            <a:r>
              <a:rPr lang="fr-FR" sz="2200" b="1" dirty="0" err="1">
                <a:effectLst>
                  <a:outerShdw blurRad="38100" dist="38100" dir="2700000" algn="tl">
                    <a:srgbClr val="000000">
                      <a:alpha val="43137"/>
                    </a:srgbClr>
                  </a:outerShdw>
                </a:effectLst>
                <a:latin typeface="+mn-lt"/>
              </a:rPr>
              <a:t>Secretion</a:t>
            </a:r>
            <a:endParaRPr lang="fr-FR" sz="2200" b="1" dirty="0">
              <a:effectLst>
                <a:outerShdw blurRad="38100" dist="38100" dir="2700000" algn="tl">
                  <a:srgbClr val="000000">
                    <a:alpha val="43137"/>
                  </a:srgbClr>
                </a:outerShdw>
              </a:effectLst>
              <a:latin typeface="+mn-lt"/>
            </a:endParaRPr>
          </a:p>
        </p:txBody>
      </p:sp>
      <p:sp>
        <p:nvSpPr>
          <p:cNvPr id="26" name="ZoneTexte 25"/>
          <p:cNvSpPr txBox="1"/>
          <p:nvPr/>
        </p:nvSpPr>
        <p:spPr>
          <a:xfrm>
            <a:off x="6264275" y="4395192"/>
            <a:ext cx="1512888" cy="430212"/>
          </a:xfrm>
          <a:prstGeom prst="rect">
            <a:avLst/>
          </a:prstGeom>
          <a:noFill/>
        </p:spPr>
        <p:txBody>
          <a:bodyPr>
            <a:spAutoFit/>
          </a:bodyPr>
          <a:lstStyle/>
          <a:p>
            <a:pPr fontAlgn="auto">
              <a:spcBef>
                <a:spcPts val="0"/>
              </a:spcBef>
              <a:spcAft>
                <a:spcPts val="0"/>
              </a:spcAft>
              <a:defRPr/>
            </a:pPr>
            <a:r>
              <a:rPr lang="fr-FR" sz="2200" b="1" dirty="0">
                <a:effectLst>
                  <a:outerShdw blurRad="38100" dist="38100" dir="2700000" algn="tl">
                    <a:srgbClr val="000000">
                      <a:alpha val="43137"/>
                    </a:srgbClr>
                  </a:outerShdw>
                </a:effectLst>
                <a:latin typeface="+mn-lt"/>
              </a:rPr>
              <a:t>Respiration</a:t>
            </a:r>
          </a:p>
        </p:txBody>
      </p:sp>
      <p:sp>
        <p:nvSpPr>
          <p:cNvPr id="27" name="ZoneTexte 16"/>
          <p:cNvSpPr txBox="1">
            <a:spLocks noChangeArrowheads="1"/>
          </p:cNvSpPr>
          <p:nvPr/>
        </p:nvSpPr>
        <p:spPr bwMode="auto">
          <a:xfrm>
            <a:off x="7771473" y="2412381"/>
            <a:ext cx="1307439" cy="708025"/>
          </a:xfrm>
          <a:prstGeom prst="rect">
            <a:avLst/>
          </a:prstGeom>
          <a:noFill/>
          <a:ln w="9525">
            <a:noFill/>
            <a:miter lim="800000"/>
            <a:headEnd/>
            <a:tailEnd/>
          </a:ln>
        </p:spPr>
        <p:txBody>
          <a:bodyPr wrap="square">
            <a:spAutoFit/>
          </a:bodyPr>
          <a:lstStyle/>
          <a:p>
            <a:r>
              <a:rPr lang="fr-FR" sz="2000" dirty="0">
                <a:latin typeface="Calibri" pitchFamily="34" charset="0"/>
              </a:rPr>
              <a:t>K, nitrate, phosphate</a:t>
            </a:r>
          </a:p>
        </p:txBody>
      </p:sp>
      <p:sp>
        <p:nvSpPr>
          <p:cNvPr id="28" name="ZoneTexte 17"/>
          <p:cNvSpPr txBox="1">
            <a:spLocks noChangeArrowheads="1"/>
          </p:cNvSpPr>
          <p:nvPr/>
        </p:nvSpPr>
        <p:spPr bwMode="auto">
          <a:xfrm>
            <a:off x="7771473" y="3206597"/>
            <a:ext cx="1258887" cy="431800"/>
          </a:xfrm>
          <a:prstGeom prst="rect">
            <a:avLst/>
          </a:prstGeom>
          <a:noFill/>
          <a:ln w="9525">
            <a:noFill/>
            <a:miter lim="800000"/>
            <a:headEnd/>
            <a:tailEnd/>
          </a:ln>
        </p:spPr>
        <p:txBody>
          <a:bodyPr>
            <a:spAutoFit/>
          </a:bodyPr>
          <a:lstStyle/>
          <a:p>
            <a:r>
              <a:rPr lang="fr-FR" sz="2200" dirty="0">
                <a:latin typeface="Calibri" pitchFamily="34" charset="0"/>
              </a:rPr>
              <a:t>H</a:t>
            </a:r>
            <a:r>
              <a:rPr lang="fr-FR" sz="2800" baseline="30000" dirty="0">
                <a:latin typeface="Calibri" pitchFamily="34" charset="0"/>
              </a:rPr>
              <a:t>+</a:t>
            </a:r>
            <a:r>
              <a:rPr lang="fr-FR" sz="2200" dirty="0">
                <a:latin typeface="Calibri" pitchFamily="34" charset="0"/>
              </a:rPr>
              <a:t>/OH</a:t>
            </a:r>
            <a:r>
              <a:rPr lang="fr-FR" sz="2800" baseline="30000" dirty="0">
                <a:latin typeface="Calibri" pitchFamily="34" charset="0"/>
              </a:rPr>
              <a:t>-</a:t>
            </a:r>
            <a:endParaRPr lang="fr-FR" sz="2400" baseline="30000" dirty="0">
              <a:latin typeface="Calibri" pitchFamily="34" charset="0"/>
            </a:endParaRPr>
          </a:p>
        </p:txBody>
      </p:sp>
      <p:sp>
        <p:nvSpPr>
          <p:cNvPr id="29" name="ZoneTexte 18"/>
          <p:cNvSpPr txBox="1">
            <a:spLocks noChangeArrowheads="1"/>
          </p:cNvSpPr>
          <p:nvPr/>
        </p:nvSpPr>
        <p:spPr bwMode="auto">
          <a:xfrm>
            <a:off x="7771473" y="3582129"/>
            <a:ext cx="1331912" cy="400110"/>
          </a:xfrm>
          <a:prstGeom prst="rect">
            <a:avLst/>
          </a:prstGeom>
          <a:noFill/>
          <a:ln w="9525">
            <a:noFill/>
            <a:miter lim="800000"/>
            <a:headEnd/>
            <a:tailEnd/>
          </a:ln>
        </p:spPr>
        <p:txBody>
          <a:bodyPr>
            <a:spAutoFit/>
          </a:bodyPr>
          <a:lstStyle/>
          <a:p>
            <a:r>
              <a:rPr lang="fr-FR" sz="2000" dirty="0" err="1">
                <a:latin typeface="Calibri" pitchFamily="34" charset="0"/>
              </a:rPr>
              <a:t>Organics</a:t>
            </a:r>
            <a:endParaRPr lang="fr-FR" sz="2000" baseline="30000" dirty="0">
              <a:latin typeface="Calibri" pitchFamily="34" charset="0"/>
            </a:endParaRPr>
          </a:p>
        </p:txBody>
      </p:sp>
      <p:sp>
        <p:nvSpPr>
          <p:cNvPr id="30" name="ZoneTexte 19"/>
          <p:cNvSpPr txBox="1">
            <a:spLocks noChangeArrowheads="1"/>
          </p:cNvSpPr>
          <p:nvPr/>
        </p:nvSpPr>
        <p:spPr bwMode="auto">
          <a:xfrm>
            <a:off x="7771473" y="4077072"/>
            <a:ext cx="1331913" cy="415925"/>
          </a:xfrm>
          <a:prstGeom prst="rect">
            <a:avLst/>
          </a:prstGeom>
          <a:noFill/>
          <a:ln w="9525">
            <a:noFill/>
            <a:miter lim="800000"/>
            <a:headEnd/>
            <a:tailEnd/>
          </a:ln>
        </p:spPr>
        <p:txBody>
          <a:bodyPr>
            <a:spAutoFit/>
          </a:bodyPr>
          <a:lstStyle/>
          <a:p>
            <a:r>
              <a:rPr lang="fr-FR" sz="2100">
                <a:latin typeface="Calibri" pitchFamily="34" charset="0"/>
              </a:rPr>
              <a:t>CO</a:t>
            </a:r>
            <a:r>
              <a:rPr lang="fr-FR" sz="2300" baseline="-15000">
                <a:latin typeface="Calibri" pitchFamily="34" charset="0"/>
              </a:rPr>
              <a:t>2</a:t>
            </a:r>
          </a:p>
        </p:txBody>
      </p:sp>
      <p:sp>
        <p:nvSpPr>
          <p:cNvPr id="31" name="ZoneTexte 20"/>
          <p:cNvSpPr txBox="1">
            <a:spLocks noChangeArrowheads="1"/>
          </p:cNvSpPr>
          <p:nvPr/>
        </p:nvSpPr>
        <p:spPr bwMode="auto">
          <a:xfrm>
            <a:off x="7771473" y="4741267"/>
            <a:ext cx="1331913" cy="415925"/>
          </a:xfrm>
          <a:prstGeom prst="rect">
            <a:avLst/>
          </a:prstGeom>
          <a:noFill/>
          <a:ln w="9525">
            <a:noFill/>
            <a:miter lim="800000"/>
            <a:headEnd/>
            <a:tailEnd/>
          </a:ln>
        </p:spPr>
        <p:txBody>
          <a:bodyPr>
            <a:spAutoFit/>
          </a:bodyPr>
          <a:lstStyle/>
          <a:p>
            <a:r>
              <a:rPr lang="fr-FR" sz="2100">
                <a:latin typeface="Calibri" pitchFamily="34" charset="0"/>
              </a:rPr>
              <a:t>O</a:t>
            </a:r>
            <a:r>
              <a:rPr lang="fr-FR" sz="2300" baseline="-15000">
                <a:latin typeface="Calibri" pitchFamily="34" charset="0"/>
              </a:rPr>
              <a:t>2</a:t>
            </a:r>
          </a:p>
        </p:txBody>
      </p:sp>
      <p:sp>
        <p:nvSpPr>
          <p:cNvPr id="32" name="ZoneTexte 31"/>
          <p:cNvSpPr txBox="1"/>
          <p:nvPr/>
        </p:nvSpPr>
        <p:spPr>
          <a:xfrm>
            <a:off x="1043608" y="2773377"/>
            <a:ext cx="936104" cy="1015663"/>
          </a:xfrm>
          <a:prstGeom prst="rect">
            <a:avLst/>
          </a:prstGeom>
          <a:noFill/>
        </p:spPr>
        <p:txBody>
          <a:bodyPr wrap="square" rtlCol="0">
            <a:spAutoFit/>
          </a:bodyPr>
          <a:lstStyle/>
          <a:p>
            <a:pPr algn="ctr"/>
            <a:r>
              <a:rPr lang="fr-FR" sz="3000" dirty="0" err="1">
                <a:solidFill>
                  <a:srgbClr val="0000FF"/>
                </a:solidFill>
              </a:rPr>
              <a:t>Bulk</a:t>
            </a:r>
            <a:r>
              <a:rPr lang="fr-FR" sz="3000" dirty="0">
                <a:solidFill>
                  <a:srgbClr val="0000FF"/>
                </a:solidFill>
              </a:rPr>
              <a:t> </a:t>
            </a:r>
            <a:r>
              <a:rPr lang="fr-FR" sz="3000" dirty="0" err="1">
                <a:solidFill>
                  <a:srgbClr val="0000FF"/>
                </a:solidFill>
              </a:rPr>
              <a:t>soil</a:t>
            </a:r>
            <a:endParaRPr lang="fr-FR" sz="3000" dirty="0">
              <a:solidFill>
                <a:srgbClr val="0000FF"/>
              </a:solidFill>
            </a:endParaRPr>
          </a:p>
        </p:txBody>
      </p:sp>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Temp\Kirpichtchikova_PhD_Presentation.jpg"/>
          <p:cNvPicPr>
            <a:picLocks noChangeAspect="1" noChangeArrowheads="1"/>
          </p:cNvPicPr>
          <p:nvPr/>
        </p:nvPicPr>
        <p:blipFill>
          <a:blip r:embed="rId3" cstate="print"/>
          <a:srcRect/>
          <a:stretch>
            <a:fillRect/>
          </a:stretch>
        </p:blipFill>
        <p:spPr bwMode="auto">
          <a:xfrm>
            <a:off x="0" y="922457"/>
            <a:ext cx="9144000" cy="4505862"/>
          </a:xfrm>
          <a:prstGeom prst="rect">
            <a:avLst/>
          </a:prstGeom>
          <a:noFill/>
        </p:spPr>
      </p:pic>
      <p:sp>
        <p:nvSpPr>
          <p:cNvPr id="7" name="ZoneTexte 6"/>
          <p:cNvSpPr txBox="1"/>
          <p:nvPr/>
        </p:nvSpPr>
        <p:spPr>
          <a:xfrm>
            <a:off x="3539612" y="710892"/>
            <a:ext cx="5580112" cy="1015663"/>
          </a:xfrm>
          <a:prstGeom prst="rect">
            <a:avLst/>
          </a:prstGeom>
          <a:noFill/>
        </p:spPr>
        <p:txBody>
          <a:bodyPr wrap="square" rtlCol="0">
            <a:spAutoFit/>
          </a:bodyPr>
          <a:lstStyle/>
          <a:p>
            <a:r>
              <a:rPr lang="fr-FR" sz="2000" dirty="0">
                <a:solidFill>
                  <a:srgbClr val="0000FF"/>
                </a:solidFill>
                <a:latin typeface="Comic Sans MS" pitchFamily="66" charset="0"/>
              </a:rPr>
              <a:t>2- </a:t>
            </a:r>
            <a:r>
              <a:rPr lang="fr-FR" sz="2000" dirty="0" err="1">
                <a:solidFill>
                  <a:srgbClr val="0000FF"/>
                </a:solidFill>
                <a:latin typeface="Comic Sans MS" pitchFamily="66" charset="0"/>
              </a:rPr>
              <a:t>Regulations</a:t>
            </a:r>
            <a:r>
              <a:rPr lang="fr-FR" sz="2000" dirty="0">
                <a:solidFill>
                  <a:srgbClr val="0000FF"/>
                </a:solidFill>
                <a:latin typeface="Comic Sans MS" pitchFamily="66" charset="0"/>
              </a:rPr>
              <a:t> are important </a:t>
            </a:r>
            <a:r>
              <a:rPr lang="fr-FR" sz="2000" dirty="0" err="1">
                <a:solidFill>
                  <a:srgbClr val="0000FF"/>
                </a:solidFill>
                <a:latin typeface="Comic Sans MS" pitchFamily="66" charset="0"/>
              </a:rPr>
              <a:t>because</a:t>
            </a:r>
            <a:r>
              <a:rPr lang="fr-FR" sz="2000" dirty="0">
                <a:solidFill>
                  <a:srgbClr val="0000FF"/>
                </a:solidFill>
                <a:latin typeface="Comic Sans MS" pitchFamily="66" charset="0"/>
              </a:rPr>
              <a:t> the « </a:t>
            </a:r>
            <a:r>
              <a:rPr lang="fr-FR" sz="2000" dirty="0" err="1">
                <a:solidFill>
                  <a:srgbClr val="0000FF"/>
                </a:solidFill>
                <a:latin typeface="Comic Sans MS" pitchFamily="66" charset="0"/>
              </a:rPr>
              <a:t>technology</a:t>
            </a:r>
            <a:r>
              <a:rPr lang="fr-FR" sz="2000" dirty="0">
                <a:solidFill>
                  <a:srgbClr val="0000FF"/>
                </a:solidFill>
                <a:latin typeface="Comic Sans MS" pitchFamily="66" charset="0"/>
              </a:rPr>
              <a:t> </a:t>
            </a:r>
            <a:r>
              <a:rPr lang="fr-FR" sz="2000" dirty="0" err="1">
                <a:solidFill>
                  <a:srgbClr val="0000FF"/>
                </a:solidFill>
                <a:latin typeface="Comic Sans MS" pitchFamily="66" charset="0"/>
              </a:rPr>
              <a:t>remedy</a:t>
            </a:r>
            <a:r>
              <a:rPr lang="fr-FR" sz="2000" dirty="0">
                <a:solidFill>
                  <a:srgbClr val="0000FF"/>
                </a:solidFill>
                <a:latin typeface="Comic Sans MS" pitchFamily="66" charset="0"/>
              </a:rPr>
              <a:t> » </a:t>
            </a:r>
            <a:r>
              <a:rPr lang="fr-FR" sz="2000" dirty="0" err="1">
                <a:solidFill>
                  <a:srgbClr val="0000FF"/>
                </a:solidFill>
                <a:latin typeface="Comic Sans MS" pitchFamily="66" charset="0"/>
              </a:rPr>
              <a:t>attenuates</a:t>
            </a:r>
            <a:r>
              <a:rPr lang="fr-FR" sz="2000" dirty="0">
                <a:solidFill>
                  <a:srgbClr val="0000FF"/>
                </a:solidFill>
                <a:latin typeface="Comic Sans MS" pitchFamily="66" charset="0"/>
              </a:rPr>
              <a:t> and </a:t>
            </a:r>
            <a:r>
              <a:rPr lang="fr-FR" sz="2000" dirty="0" err="1">
                <a:solidFill>
                  <a:srgbClr val="0000FF"/>
                </a:solidFill>
                <a:latin typeface="Comic Sans MS" pitchFamily="66" charset="0"/>
              </a:rPr>
              <a:t>rarely</a:t>
            </a:r>
            <a:r>
              <a:rPr lang="fr-FR" sz="2000" dirty="0">
                <a:solidFill>
                  <a:srgbClr val="0000FF"/>
                </a:solidFill>
                <a:latin typeface="Comic Sans MS" pitchFamily="66" charset="0"/>
              </a:rPr>
              <a:t> </a:t>
            </a:r>
            <a:r>
              <a:rPr lang="fr-FR" sz="2000" dirty="0" err="1">
                <a:solidFill>
                  <a:srgbClr val="0000FF"/>
                </a:solidFill>
                <a:latin typeface="Comic Sans MS" pitchFamily="66" charset="0"/>
              </a:rPr>
              <a:t>solves</a:t>
            </a:r>
            <a:r>
              <a:rPr lang="fr-FR" sz="2000" dirty="0">
                <a:solidFill>
                  <a:srgbClr val="0000FF"/>
                </a:solidFill>
                <a:latin typeface="Comic Sans MS" pitchFamily="66" charset="0"/>
              </a:rPr>
              <a:t> the </a:t>
            </a:r>
            <a:r>
              <a:rPr lang="fr-FR" sz="2000" dirty="0" err="1">
                <a:solidFill>
                  <a:srgbClr val="0000FF"/>
                </a:solidFill>
                <a:latin typeface="Comic Sans MS" pitchFamily="66" charset="0"/>
              </a:rPr>
              <a:t>problem</a:t>
            </a:r>
            <a:r>
              <a:rPr lang="fr-FR" sz="2000" dirty="0">
                <a:solidFill>
                  <a:srgbClr val="0000FF"/>
                </a:solidFill>
                <a:latin typeface="Comic Sans MS" pitchFamily="66" charset="0"/>
              </a:rPr>
              <a:t> </a:t>
            </a:r>
            <a:r>
              <a:rPr lang="fr-FR" sz="2000" dirty="0" err="1">
                <a:solidFill>
                  <a:srgbClr val="0000FF"/>
                </a:solidFill>
                <a:latin typeface="Comic Sans MS" pitchFamily="66" charset="0"/>
              </a:rPr>
              <a:t>completely</a:t>
            </a:r>
            <a:r>
              <a:rPr lang="fr-FR" sz="2000" dirty="0">
                <a:solidFill>
                  <a:srgbClr val="0000FF"/>
                </a:solidFill>
                <a:latin typeface="Comic Sans MS" pitchFamily="66" charset="0"/>
              </a:rPr>
              <a:t>.</a:t>
            </a:r>
          </a:p>
        </p:txBody>
      </p:sp>
      <p:sp>
        <p:nvSpPr>
          <p:cNvPr id="5" name="Rectangle 4"/>
          <p:cNvSpPr/>
          <p:nvPr/>
        </p:nvSpPr>
        <p:spPr>
          <a:xfrm>
            <a:off x="3491880" y="116632"/>
            <a:ext cx="2088232" cy="553998"/>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000" b="1" dirty="0">
                <a:ln/>
                <a:solidFill>
                  <a:srgbClr val="000000"/>
                </a:solidFill>
              </a:rPr>
              <a:t>Conclusion</a:t>
            </a:r>
          </a:p>
        </p:txBody>
      </p:sp>
      <p:sp>
        <p:nvSpPr>
          <p:cNvPr id="8" name="ZoneTexte 7"/>
          <p:cNvSpPr txBox="1"/>
          <p:nvPr/>
        </p:nvSpPr>
        <p:spPr>
          <a:xfrm>
            <a:off x="107504" y="5049752"/>
            <a:ext cx="2592288" cy="338554"/>
          </a:xfrm>
          <a:prstGeom prst="rect">
            <a:avLst/>
          </a:prstGeom>
          <a:noFill/>
        </p:spPr>
        <p:txBody>
          <a:bodyPr wrap="square" rtlCol="0">
            <a:spAutoFit/>
          </a:bodyPr>
          <a:lstStyle/>
          <a:p>
            <a:r>
              <a:rPr lang="fr-FR" sz="1600" i="1" dirty="0" err="1"/>
              <a:t>Credit</a:t>
            </a:r>
            <a:r>
              <a:rPr lang="fr-FR" sz="1600" i="1" dirty="0"/>
              <a:t>: Dr. T. </a:t>
            </a:r>
            <a:r>
              <a:rPr lang="fr-FR" sz="1600" i="1" dirty="0" err="1"/>
              <a:t>Kirpichtchikova</a:t>
            </a:r>
            <a:endParaRPr lang="fr-FR" sz="1600" i="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Temp\Kirpichtchikova_PhD_Presentation.jpg"/>
          <p:cNvPicPr>
            <a:picLocks noChangeAspect="1" noChangeArrowheads="1"/>
          </p:cNvPicPr>
          <p:nvPr/>
        </p:nvPicPr>
        <p:blipFill>
          <a:blip r:embed="rId3" cstate="print"/>
          <a:srcRect/>
          <a:stretch>
            <a:fillRect/>
          </a:stretch>
        </p:blipFill>
        <p:spPr bwMode="auto">
          <a:xfrm>
            <a:off x="0" y="922457"/>
            <a:ext cx="9144000" cy="4505862"/>
          </a:xfrm>
          <a:prstGeom prst="rect">
            <a:avLst/>
          </a:prstGeom>
          <a:noFill/>
        </p:spPr>
      </p:pic>
      <p:sp>
        <p:nvSpPr>
          <p:cNvPr id="7" name="ZoneTexte 6"/>
          <p:cNvSpPr txBox="1"/>
          <p:nvPr/>
        </p:nvSpPr>
        <p:spPr>
          <a:xfrm>
            <a:off x="3539612" y="710892"/>
            <a:ext cx="5580112" cy="400110"/>
          </a:xfrm>
          <a:prstGeom prst="rect">
            <a:avLst/>
          </a:prstGeom>
          <a:noFill/>
        </p:spPr>
        <p:txBody>
          <a:bodyPr wrap="square" rtlCol="0">
            <a:spAutoFit/>
          </a:bodyPr>
          <a:lstStyle/>
          <a:p>
            <a:r>
              <a:rPr lang="fr-FR" sz="2000" dirty="0">
                <a:solidFill>
                  <a:srgbClr val="0000FF"/>
                </a:solidFill>
                <a:latin typeface="Comic Sans MS" pitchFamily="66" charset="0"/>
              </a:rPr>
              <a:t>3- Importance of Education.</a:t>
            </a:r>
          </a:p>
        </p:txBody>
      </p:sp>
      <p:sp>
        <p:nvSpPr>
          <p:cNvPr id="8" name="ZoneTexte 7"/>
          <p:cNvSpPr txBox="1"/>
          <p:nvPr/>
        </p:nvSpPr>
        <p:spPr>
          <a:xfrm>
            <a:off x="3347864" y="5589240"/>
            <a:ext cx="2088232" cy="553998"/>
          </a:xfrm>
          <a:prstGeom prst="rect">
            <a:avLst/>
          </a:prstGeom>
          <a:noFill/>
        </p:spPr>
        <p:txBody>
          <a:bodyPr wrap="square" rtlCol="0">
            <a:spAutoFit/>
          </a:bodyPr>
          <a:lstStyle/>
          <a:p>
            <a:r>
              <a:rPr lang="fr-FR" sz="3000" dirty="0" err="1">
                <a:solidFill>
                  <a:srgbClr val="0000FF"/>
                </a:solidFill>
                <a:latin typeface="Comic Sans MS" pitchFamily="66" charset="0"/>
              </a:rPr>
              <a:t>Thank</a:t>
            </a:r>
            <a:r>
              <a:rPr lang="fr-FR" sz="3000" dirty="0">
                <a:solidFill>
                  <a:srgbClr val="0000FF"/>
                </a:solidFill>
                <a:latin typeface="Comic Sans MS" pitchFamily="66" charset="0"/>
              </a:rPr>
              <a:t> </a:t>
            </a:r>
            <a:r>
              <a:rPr lang="fr-FR" sz="3000" dirty="0" err="1">
                <a:solidFill>
                  <a:srgbClr val="0000FF"/>
                </a:solidFill>
                <a:latin typeface="Comic Sans MS" pitchFamily="66" charset="0"/>
              </a:rPr>
              <a:t>you</a:t>
            </a:r>
            <a:r>
              <a:rPr lang="fr-FR" sz="3000" dirty="0">
                <a:solidFill>
                  <a:srgbClr val="0000FF"/>
                </a:solidFill>
                <a:latin typeface="Comic Sans MS" pitchFamily="66" charset="0"/>
              </a:rPr>
              <a:t>!</a:t>
            </a:r>
          </a:p>
        </p:txBody>
      </p:sp>
      <p:sp>
        <p:nvSpPr>
          <p:cNvPr id="9" name="Rectangle 8"/>
          <p:cNvSpPr/>
          <p:nvPr/>
        </p:nvSpPr>
        <p:spPr>
          <a:xfrm>
            <a:off x="3491880" y="116632"/>
            <a:ext cx="2088232" cy="553998"/>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000" b="1" dirty="0">
                <a:ln/>
                <a:solidFill>
                  <a:srgbClr val="000000"/>
                </a:solidFill>
              </a:rPr>
              <a:t>Conclusion</a:t>
            </a:r>
          </a:p>
        </p:txBody>
      </p:sp>
      <p:sp>
        <p:nvSpPr>
          <p:cNvPr id="6" name="ZoneTexte 5"/>
          <p:cNvSpPr txBox="1"/>
          <p:nvPr/>
        </p:nvSpPr>
        <p:spPr>
          <a:xfrm>
            <a:off x="107504" y="5049752"/>
            <a:ext cx="2592288" cy="338554"/>
          </a:xfrm>
          <a:prstGeom prst="rect">
            <a:avLst/>
          </a:prstGeom>
          <a:noFill/>
        </p:spPr>
        <p:txBody>
          <a:bodyPr wrap="square" rtlCol="0">
            <a:spAutoFit/>
          </a:bodyPr>
          <a:lstStyle/>
          <a:p>
            <a:r>
              <a:rPr lang="fr-FR" sz="1600" i="1" dirty="0" err="1"/>
              <a:t>Credit</a:t>
            </a:r>
            <a:r>
              <a:rPr lang="fr-FR" sz="1600" i="1" dirty="0"/>
              <a:t>: Dr. T. </a:t>
            </a:r>
            <a:r>
              <a:rPr lang="fr-FR" sz="1600" i="1" dirty="0" err="1"/>
              <a:t>Kirpichtchikova</a:t>
            </a:r>
            <a:endParaRPr lang="fr-FR" sz="1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 descr="Pilo1"/>
          <p:cNvPicPr>
            <a:picLocks noChangeAspect="1" noChangeArrowheads="1"/>
          </p:cNvPicPr>
          <p:nvPr/>
        </p:nvPicPr>
        <p:blipFill>
          <a:blip r:embed="rId3" cstate="print"/>
          <a:srcRect/>
          <a:stretch>
            <a:fillRect/>
          </a:stretch>
        </p:blipFill>
        <p:spPr bwMode="auto">
          <a:xfrm>
            <a:off x="0" y="0"/>
            <a:ext cx="10287000" cy="6880225"/>
          </a:xfrm>
          <a:prstGeom prst="rect">
            <a:avLst/>
          </a:prstGeom>
          <a:noFill/>
          <a:ln w="9525">
            <a:noFill/>
            <a:miter lim="800000"/>
            <a:headEnd/>
            <a:tailEnd/>
          </a:ln>
        </p:spPr>
      </p:pic>
      <p:sp>
        <p:nvSpPr>
          <p:cNvPr id="3" name="Rectangle 3"/>
          <p:cNvSpPr>
            <a:spLocks noChangeArrowheads="1"/>
          </p:cNvSpPr>
          <p:nvPr/>
        </p:nvSpPr>
        <p:spPr bwMode="auto">
          <a:xfrm>
            <a:off x="0" y="0"/>
            <a:ext cx="1481431" cy="400110"/>
          </a:xfrm>
          <a:prstGeom prst="rect">
            <a:avLst/>
          </a:prstGeom>
          <a:solidFill>
            <a:schemeClr val="bg1">
              <a:lumMod val="65000"/>
            </a:schemeClr>
          </a:solidFill>
          <a:ln w="9525">
            <a:noFill/>
            <a:miter lim="800000"/>
            <a:headEnd/>
            <a:tailEnd/>
          </a:ln>
        </p:spPr>
        <p:txBody>
          <a:bodyPr wrap="none">
            <a:spAutoFit/>
          </a:bodyPr>
          <a:lstStyle/>
          <a:p>
            <a:r>
              <a:rPr lang="en-US" sz="2000">
                <a:solidFill>
                  <a:schemeClr val="bg1"/>
                </a:solidFill>
                <a:latin typeface="Calibri" pitchFamily="34" charset="0"/>
              </a:rPr>
              <a:t>Introduction</a:t>
            </a:r>
            <a:endParaRPr lang="fr-FR" sz="2000" dirty="0">
              <a:solidFill>
                <a:schemeClr val="bg1"/>
              </a:solidFill>
            </a:endParaRPr>
          </a:p>
        </p:txBody>
      </p:sp>
    </p:spTree>
  </p:cSld>
  <p:clrMapOvr>
    <a:masterClrMapping/>
  </p:clrMapOvr>
  <p:transition spd="slow" advClick="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G23_08.JPG                                                    00002764G4_9                           ABA78158:"/>
          <p:cNvPicPr>
            <a:picLocks noChangeAspect="1" noChangeArrowheads="1"/>
          </p:cNvPicPr>
          <p:nvPr/>
        </p:nvPicPr>
        <p:blipFill>
          <a:blip r:embed="rId3" cstate="print"/>
          <a:srcRect l="1583" r="51028" b="3845"/>
          <a:stretch>
            <a:fillRect/>
          </a:stretch>
        </p:blipFill>
        <p:spPr bwMode="auto">
          <a:xfrm>
            <a:off x="43542" y="249026"/>
            <a:ext cx="4312434" cy="6571607"/>
          </a:xfrm>
          <a:prstGeom prst="rect">
            <a:avLst/>
          </a:prstGeom>
          <a:noFill/>
          <a:ln w="9525">
            <a:noFill/>
            <a:miter lim="800000"/>
            <a:headEnd/>
            <a:tailEnd/>
          </a:ln>
        </p:spPr>
      </p:pic>
      <p:pic>
        <p:nvPicPr>
          <p:cNvPr id="5" name="Picture 2" descr="C:\Alain-Data\Tamino\Alain\Media-Com\Documents\Roots only.jpg"/>
          <p:cNvPicPr>
            <a:picLocks noChangeAspect="1" noChangeArrowheads="1"/>
          </p:cNvPicPr>
          <p:nvPr/>
        </p:nvPicPr>
        <p:blipFill>
          <a:blip r:embed="rId4" cstate="print"/>
          <a:srcRect/>
          <a:stretch>
            <a:fillRect/>
          </a:stretch>
        </p:blipFill>
        <p:spPr bwMode="auto">
          <a:xfrm>
            <a:off x="4355976" y="97344"/>
            <a:ext cx="4752975" cy="6708775"/>
          </a:xfrm>
          <a:prstGeom prst="rect">
            <a:avLst/>
          </a:prstGeom>
          <a:noFill/>
          <a:ln w="9525">
            <a:noFill/>
            <a:miter lim="800000"/>
            <a:headEnd/>
            <a:tailEnd/>
          </a:ln>
        </p:spPr>
      </p:pic>
      <p:sp>
        <p:nvSpPr>
          <p:cNvPr id="6" name="Rectangle 3"/>
          <p:cNvSpPr>
            <a:spLocks noChangeArrowheads="1"/>
          </p:cNvSpPr>
          <p:nvPr/>
        </p:nvSpPr>
        <p:spPr bwMode="auto">
          <a:xfrm>
            <a:off x="0" y="0"/>
            <a:ext cx="1481431" cy="400110"/>
          </a:xfrm>
          <a:prstGeom prst="rect">
            <a:avLst/>
          </a:prstGeom>
          <a:solidFill>
            <a:schemeClr val="bg1">
              <a:lumMod val="65000"/>
            </a:schemeClr>
          </a:solidFill>
          <a:ln w="9525">
            <a:noFill/>
            <a:miter lim="800000"/>
            <a:headEnd/>
            <a:tailEnd/>
          </a:ln>
        </p:spPr>
        <p:txBody>
          <a:bodyPr wrap="none">
            <a:spAutoFit/>
          </a:bodyPr>
          <a:lstStyle/>
          <a:p>
            <a:r>
              <a:rPr lang="en-US" sz="2000">
                <a:solidFill>
                  <a:schemeClr val="bg1"/>
                </a:solidFill>
                <a:latin typeface="Calibri" pitchFamily="34" charset="0"/>
              </a:rPr>
              <a:t>Introduction</a:t>
            </a:r>
            <a:endParaRPr lang="fr-FR" sz="2000" dirty="0">
              <a:solidFill>
                <a:schemeClr val="bg1"/>
              </a:solidFill>
            </a:endParaRPr>
          </a:p>
        </p:txBody>
      </p:sp>
      <p:grpSp>
        <p:nvGrpSpPr>
          <p:cNvPr id="8" name="Groupe 7"/>
          <p:cNvGrpSpPr/>
          <p:nvPr/>
        </p:nvGrpSpPr>
        <p:grpSpPr>
          <a:xfrm>
            <a:off x="2339752" y="1772816"/>
            <a:ext cx="4253781" cy="4215373"/>
            <a:chOff x="2339752" y="1772816"/>
            <a:chExt cx="4253781" cy="4215373"/>
          </a:xfrm>
        </p:grpSpPr>
        <p:pic>
          <p:nvPicPr>
            <p:cNvPr id="4" name="Picture 6" descr="C:\Temp\essai.jpg"/>
            <p:cNvPicPr>
              <a:picLocks noChangeAspect="1" noChangeArrowheads="1"/>
            </p:cNvPicPr>
            <p:nvPr/>
          </p:nvPicPr>
          <p:blipFill>
            <a:blip r:embed="rId5" cstate="print"/>
            <a:srcRect/>
            <a:stretch>
              <a:fillRect/>
            </a:stretch>
          </p:blipFill>
          <p:spPr bwMode="auto">
            <a:xfrm>
              <a:off x="2339752" y="1772816"/>
              <a:ext cx="4253781" cy="3861048"/>
            </a:xfrm>
            <a:prstGeom prst="rect">
              <a:avLst/>
            </a:prstGeom>
            <a:noFill/>
          </p:spPr>
        </p:pic>
        <p:sp>
          <p:nvSpPr>
            <p:cNvPr id="7" name="ZoneTexte 6"/>
            <p:cNvSpPr txBox="1"/>
            <p:nvPr/>
          </p:nvSpPr>
          <p:spPr>
            <a:xfrm>
              <a:off x="2843808" y="5157192"/>
              <a:ext cx="2808312" cy="830997"/>
            </a:xfrm>
            <a:prstGeom prst="rect">
              <a:avLst/>
            </a:prstGeom>
            <a:noFill/>
          </p:spPr>
          <p:txBody>
            <a:bodyPr wrap="square" rtlCol="0">
              <a:spAutoFit/>
            </a:bodyPr>
            <a:lstStyle/>
            <a:p>
              <a:pPr algn="ctr"/>
              <a:r>
                <a:rPr lang="fr-FR" sz="2400" i="1" dirty="0">
                  <a:solidFill>
                    <a:srgbClr val="FF00FF"/>
                  </a:solidFill>
                </a:rPr>
                <a:t>Phragmites </a:t>
              </a:r>
              <a:r>
                <a:rPr lang="fr-FR" sz="2400" i="1" dirty="0" err="1">
                  <a:solidFill>
                    <a:srgbClr val="FF00FF"/>
                  </a:solidFill>
                </a:rPr>
                <a:t>australis</a:t>
              </a:r>
              <a:endParaRPr lang="fr-FR" sz="2400" i="1" dirty="0">
                <a:solidFill>
                  <a:srgbClr val="FF00FF"/>
                </a:solidFill>
              </a:endParaRPr>
            </a:p>
            <a:p>
              <a:pPr algn="ctr"/>
              <a:r>
                <a:rPr lang="fr-FR" sz="2400" dirty="0">
                  <a:solidFill>
                    <a:srgbClr val="FF00FF"/>
                  </a:solidFill>
                </a:rPr>
                <a:t>(</a:t>
              </a:r>
              <a:r>
                <a:rPr lang="fr-FR" sz="2400" dirty="0" err="1">
                  <a:solidFill>
                    <a:srgbClr val="FF00FF"/>
                  </a:solidFill>
                </a:rPr>
                <a:t>common</a:t>
              </a:r>
              <a:r>
                <a:rPr lang="fr-FR" sz="2400" dirty="0">
                  <a:solidFill>
                    <a:srgbClr val="FF00FF"/>
                  </a:solidFill>
                </a:rPr>
                <a:t> </a:t>
              </a:r>
              <a:r>
                <a:rPr lang="fr-FR" sz="2400" dirty="0" err="1">
                  <a:solidFill>
                    <a:srgbClr val="FF00FF"/>
                  </a:solidFill>
                </a:rPr>
                <a:t>reed</a:t>
              </a:r>
              <a:r>
                <a:rPr lang="fr-FR" sz="2400" dirty="0">
                  <a:solidFill>
                    <a:srgbClr val="FF00FF"/>
                  </a:solidFill>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0"/>
            <a:ext cx="2123728" cy="400110"/>
          </a:xfrm>
          <a:prstGeom prst="rect">
            <a:avLst/>
          </a:prstGeom>
          <a:solidFill>
            <a:schemeClr val="bg1">
              <a:lumMod val="65000"/>
            </a:schemeClr>
          </a:solidFill>
          <a:ln w="9525">
            <a:noFill/>
            <a:miter lim="800000"/>
            <a:headEnd/>
            <a:tailEnd/>
          </a:ln>
        </p:spPr>
        <p:txBody>
          <a:bodyPr wrap="square">
            <a:spAutoFit/>
          </a:bodyPr>
          <a:lstStyle/>
          <a:p>
            <a:r>
              <a:rPr lang="en-US" sz="2000" dirty="0" err="1">
                <a:solidFill>
                  <a:schemeClr val="bg1"/>
                </a:solidFill>
                <a:latin typeface="Calibri" pitchFamily="34" charset="0"/>
              </a:rPr>
              <a:t>Phytotechnologies</a:t>
            </a:r>
            <a:endParaRPr lang="fr-FR" sz="2000" dirty="0">
              <a:solidFill>
                <a:schemeClr val="bg1"/>
              </a:solidFill>
            </a:endParaRPr>
          </a:p>
        </p:txBody>
      </p:sp>
      <p:pic>
        <p:nvPicPr>
          <p:cNvPr id="2050" name="Picture 2" descr="C:\Alain-Data\Tamino\Dessins-Photos-Talks\Talks\Salon MesurExpoVision_2012\Figures\Pilon-Smits-2005_1.jpg"/>
          <p:cNvPicPr>
            <a:picLocks noChangeAspect="1" noChangeArrowheads="1"/>
          </p:cNvPicPr>
          <p:nvPr/>
        </p:nvPicPr>
        <p:blipFill>
          <a:blip r:embed="rId3" cstate="print"/>
          <a:srcRect/>
          <a:stretch>
            <a:fillRect/>
          </a:stretch>
        </p:blipFill>
        <p:spPr bwMode="auto">
          <a:xfrm>
            <a:off x="2339752" y="908720"/>
            <a:ext cx="4024908" cy="4753412"/>
          </a:xfrm>
          <a:prstGeom prst="rect">
            <a:avLst/>
          </a:prstGeom>
          <a:noFill/>
        </p:spPr>
      </p:pic>
      <p:sp>
        <p:nvSpPr>
          <p:cNvPr id="16" name="Rectangle 15"/>
          <p:cNvSpPr/>
          <p:nvPr/>
        </p:nvSpPr>
        <p:spPr>
          <a:xfrm>
            <a:off x="1619672" y="5230361"/>
            <a:ext cx="2664296" cy="830997"/>
          </a:xfrm>
          <a:prstGeom prst="rect">
            <a:avLst/>
          </a:prstGeom>
        </p:spPr>
        <p:txBody>
          <a:bodyPr wrap="square">
            <a:spAutoFit/>
          </a:bodyPr>
          <a:lstStyle/>
          <a:p>
            <a:pPr marL="0" lvl="1" algn="ctr">
              <a:defRPr/>
            </a:pPr>
            <a:r>
              <a:rPr lang="fr-FR" sz="2400" b="1" kern="0" dirty="0" err="1"/>
              <a:t>Phytostabilization</a:t>
            </a:r>
            <a:endParaRPr lang="fr-FR" sz="2400" b="1" kern="0" dirty="0"/>
          </a:p>
          <a:p>
            <a:pPr marL="0" lvl="1" algn="ctr">
              <a:defRPr/>
            </a:pPr>
            <a:r>
              <a:rPr lang="fr-FR" sz="2400" b="1" kern="0" dirty="0" err="1"/>
              <a:t>Rhizofiltration</a:t>
            </a:r>
            <a:endParaRPr lang="fr-FR" sz="2400" b="1" kern="0" dirty="0"/>
          </a:p>
        </p:txBody>
      </p:sp>
      <p:sp>
        <p:nvSpPr>
          <p:cNvPr id="18" name="Rectangle 17"/>
          <p:cNvSpPr/>
          <p:nvPr/>
        </p:nvSpPr>
        <p:spPr>
          <a:xfrm>
            <a:off x="4445986" y="5662409"/>
            <a:ext cx="2286254" cy="461665"/>
          </a:xfrm>
          <a:prstGeom prst="rect">
            <a:avLst/>
          </a:prstGeom>
        </p:spPr>
        <p:txBody>
          <a:bodyPr wrap="square">
            <a:spAutoFit/>
          </a:bodyPr>
          <a:lstStyle/>
          <a:p>
            <a:pPr marL="0" lvl="1">
              <a:defRPr/>
            </a:pPr>
            <a:r>
              <a:rPr lang="fr-FR" sz="2400" b="1" kern="0" dirty="0" err="1"/>
              <a:t>Phytolixiviation</a:t>
            </a:r>
            <a:endParaRPr lang="fr-FR" sz="2400" b="1" kern="0" dirty="0"/>
          </a:p>
        </p:txBody>
      </p:sp>
      <p:sp>
        <p:nvSpPr>
          <p:cNvPr id="19" name="Rectangle 18"/>
          <p:cNvSpPr/>
          <p:nvPr/>
        </p:nvSpPr>
        <p:spPr>
          <a:xfrm>
            <a:off x="6156176" y="2852936"/>
            <a:ext cx="2304256" cy="461665"/>
          </a:xfrm>
          <a:prstGeom prst="rect">
            <a:avLst/>
          </a:prstGeom>
        </p:spPr>
        <p:txBody>
          <a:bodyPr wrap="square">
            <a:spAutoFit/>
          </a:bodyPr>
          <a:lstStyle/>
          <a:p>
            <a:pPr marL="0" lvl="1">
              <a:defRPr/>
            </a:pPr>
            <a:r>
              <a:rPr lang="fr-FR" sz="2400" b="1" kern="0" dirty="0" err="1"/>
              <a:t>Phytoextraction</a:t>
            </a:r>
            <a:endParaRPr lang="fr-FR" sz="2400" b="1" kern="0" dirty="0"/>
          </a:p>
        </p:txBody>
      </p:sp>
      <p:sp>
        <p:nvSpPr>
          <p:cNvPr id="20" name="Rectangle 19"/>
          <p:cNvSpPr/>
          <p:nvPr/>
        </p:nvSpPr>
        <p:spPr>
          <a:xfrm>
            <a:off x="251520" y="3212976"/>
            <a:ext cx="2592288" cy="461665"/>
          </a:xfrm>
          <a:prstGeom prst="rect">
            <a:avLst/>
          </a:prstGeom>
        </p:spPr>
        <p:txBody>
          <a:bodyPr wrap="square">
            <a:spAutoFit/>
          </a:bodyPr>
          <a:lstStyle/>
          <a:p>
            <a:pPr marL="0" lvl="1">
              <a:defRPr/>
            </a:pPr>
            <a:r>
              <a:rPr lang="fr-FR" sz="2400" b="1" kern="0" dirty="0" err="1"/>
              <a:t>Phytovolatilization</a:t>
            </a:r>
            <a:endParaRPr lang="fr-FR" sz="2400" b="1" kern="0" dirty="0"/>
          </a:p>
        </p:txBody>
      </p:sp>
      <p:grpSp>
        <p:nvGrpSpPr>
          <p:cNvPr id="10" name="Groupe 9"/>
          <p:cNvGrpSpPr/>
          <p:nvPr/>
        </p:nvGrpSpPr>
        <p:grpSpPr>
          <a:xfrm>
            <a:off x="2627784" y="260648"/>
            <a:ext cx="6504176" cy="2130930"/>
            <a:chOff x="2627784" y="260648"/>
            <a:chExt cx="6504176" cy="2130930"/>
          </a:xfrm>
        </p:grpSpPr>
        <p:sp>
          <p:nvSpPr>
            <p:cNvPr id="8" name="ZoneTexte 7"/>
            <p:cNvSpPr txBox="1"/>
            <p:nvPr/>
          </p:nvSpPr>
          <p:spPr>
            <a:xfrm>
              <a:off x="2627784" y="260648"/>
              <a:ext cx="3600400" cy="430887"/>
            </a:xfrm>
            <a:prstGeom prst="rect">
              <a:avLst/>
            </a:prstGeom>
            <a:noFill/>
          </p:spPr>
          <p:txBody>
            <a:bodyPr wrap="square" rtlCol="0">
              <a:spAutoFit/>
            </a:bodyPr>
            <a:lstStyle/>
            <a:p>
              <a:r>
                <a:rPr lang="fr-FR" sz="2200" b="1" dirty="0">
                  <a:solidFill>
                    <a:srgbClr val="0000FF"/>
                  </a:solidFill>
                  <a:latin typeface="Comic Sans MS" pitchFamily="66" charset="0"/>
                </a:rPr>
                <a:t>Cross-</a:t>
              </a:r>
              <a:r>
                <a:rPr lang="fr-FR" sz="2200" b="1" dirty="0" err="1">
                  <a:solidFill>
                    <a:srgbClr val="0000FF"/>
                  </a:solidFill>
                  <a:latin typeface="Comic Sans MS" pitchFamily="66" charset="0"/>
                </a:rPr>
                <a:t>disciplinary</a:t>
              </a:r>
              <a:r>
                <a:rPr lang="fr-FR" sz="2200" b="1" dirty="0">
                  <a:solidFill>
                    <a:srgbClr val="0000FF"/>
                  </a:solidFill>
                  <a:latin typeface="Comic Sans MS" pitchFamily="66" charset="0"/>
                </a:rPr>
                <a:t> </a:t>
              </a:r>
              <a:r>
                <a:rPr lang="fr-FR" sz="2200" b="1" dirty="0" err="1">
                  <a:solidFill>
                    <a:srgbClr val="0000FF"/>
                  </a:solidFill>
                  <a:latin typeface="Comic Sans MS" pitchFamily="66" charset="0"/>
                </a:rPr>
                <a:t>field</a:t>
              </a:r>
              <a:r>
                <a:rPr lang="fr-FR" sz="2200" b="1" dirty="0">
                  <a:solidFill>
                    <a:srgbClr val="0000FF"/>
                  </a:solidFill>
                  <a:latin typeface="Comic Sans MS" pitchFamily="66" charset="0"/>
                </a:rPr>
                <a:t>: </a:t>
              </a:r>
            </a:p>
          </p:txBody>
        </p:sp>
        <p:sp>
          <p:nvSpPr>
            <p:cNvPr id="9" name="ZoneTexte 8"/>
            <p:cNvSpPr txBox="1"/>
            <p:nvPr/>
          </p:nvSpPr>
          <p:spPr>
            <a:xfrm>
              <a:off x="5940152" y="267920"/>
              <a:ext cx="3191808" cy="2123658"/>
            </a:xfrm>
            <a:prstGeom prst="rect">
              <a:avLst/>
            </a:prstGeom>
            <a:noFill/>
          </p:spPr>
          <p:txBody>
            <a:bodyPr wrap="square" rtlCol="0">
              <a:spAutoFit/>
            </a:bodyPr>
            <a:lstStyle/>
            <a:p>
              <a:r>
                <a:rPr lang="fr-FR" sz="2200" dirty="0" err="1"/>
                <a:t>Agronomy</a:t>
              </a:r>
              <a:endParaRPr lang="fr-FR" sz="2200" dirty="0"/>
            </a:p>
            <a:p>
              <a:r>
                <a:rPr lang="fr-FR" sz="2200" dirty="0" err="1"/>
                <a:t>Soil</a:t>
              </a:r>
              <a:r>
                <a:rPr lang="fr-FR" sz="2200" dirty="0"/>
                <a:t> science</a:t>
              </a:r>
            </a:p>
            <a:p>
              <a:r>
                <a:rPr lang="fr-FR" sz="2200" u="sng" dirty="0"/>
                <a:t>Bio(</a:t>
              </a:r>
              <a:r>
                <a:rPr lang="fr-FR" sz="2200" u="sng" dirty="0" err="1"/>
                <a:t>geo</a:t>
              </a:r>
              <a:r>
                <a:rPr lang="fr-FR" sz="2200" u="sng" dirty="0"/>
                <a:t>)</a:t>
              </a:r>
              <a:r>
                <a:rPr lang="fr-FR" sz="2200" u="sng" dirty="0" err="1"/>
                <a:t>chemistry</a:t>
              </a:r>
              <a:endParaRPr lang="fr-FR" sz="2200" u="sng" dirty="0"/>
            </a:p>
            <a:p>
              <a:r>
                <a:rPr lang="fr-FR" sz="2200" u="sng" dirty="0" err="1"/>
                <a:t>Environmental</a:t>
              </a:r>
              <a:r>
                <a:rPr lang="fr-FR" sz="2200" u="sng" dirty="0"/>
                <a:t> </a:t>
              </a:r>
              <a:r>
                <a:rPr lang="fr-FR" sz="2200" u="sng" dirty="0" err="1"/>
                <a:t>mineralogy</a:t>
              </a:r>
              <a:endParaRPr lang="fr-FR" sz="2200" dirty="0"/>
            </a:p>
            <a:p>
              <a:r>
                <a:rPr lang="fr-FR" sz="2200" dirty="0"/>
                <a:t>Plant </a:t>
              </a:r>
              <a:r>
                <a:rPr lang="fr-FR" sz="2200" dirty="0" err="1"/>
                <a:t>biology</a:t>
              </a:r>
              <a:endParaRPr lang="fr-FR" sz="2200" dirty="0"/>
            </a:p>
            <a:p>
              <a:r>
                <a:rPr lang="fr-FR" sz="2200" dirty="0"/>
                <a:t>Plant </a:t>
              </a:r>
              <a:r>
                <a:rPr lang="fr-FR" sz="2200" dirty="0" err="1"/>
                <a:t>genetics</a:t>
              </a:r>
              <a:endParaRPr lang="fr-FR" sz="2200" dirty="0"/>
            </a:p>
          </p:txBody>
        </p:sp>
      </p:grpSp>
      <p:sp>
        <p:nvSpPr>
          <p:cNvPr id="12" name="ZoneTexte 11"/>
          <p:cNvSpPr txBox="1"/>
          <p:nvPr/>
        </p:nvSpPr>
        <p:spPr>
          <a:xfrm>
            <a:off x="5940152" y="6471624"/>
            <a:ext cx="3203848" cy="292388"/>
          </a:xfrm>
          <a:prstGeom prst="rect">
            <a:avLst/>
          </a:prstGeom>
          <a:noFill/>
        </p:spPr>
        <p:txBody>
          <a:bodyPr wrap="square" rtlCol="0">
            <a:spAutoFit/>
          </a:bodyPr>
          <a:lstStyle/>
          <a:p>
            <a:r>
              <a:rPr lang="fr-FR" sz="1300" i="1" dirty="0">
                <a:latin typeface="Arial" pitchFamily="34" charset="0"/>
                <a:cs typeface="Arial" pitchFamily="34" charset="0"/>
              </a:rPr>
              <a:t>Pilon-</a:t>
            </a:r>
            <a:r>
              <a:rPr lang="fr-FR" sz="1300" i="1" dirty="0" err="1">
                <a:latin typeface="Arial" pitchFamily="34" charset="0"/>
                <a:cs typeface="Arial" pitchFamily="34" charset="0"/>
              </a:rPr>
              <a:t>Smits</a:t>
            </a:r>
            <a:r>
              <a:rPr lang="fr-FR" sz="1300" i="1" dirty="0">
                <a:latin typeface="Arial" pitchFamily="34" charset="0"/>
                <a:cs typeface="Arial" pitchFamily="34" charset="0"/>
              </a:rPr>
              <a:t>, Ann. </a:t>
            </a:r>
            <a:r>
              <a:rPr lang="fr-FR" sz="1300" i="1" dirty="0" err="1">
                <a:latin typeface="Arial" pitchFamily="34" charset="0"/>
                <a:cs typeface="Arial" pitchFamily="34" charset="0"/>
              </a:rPr>
              <a:t>Rev</a:t>
            </a:r>
            <a:r>
              <a:rPr lang="fr-FR" sz="1300" i="1" dirty="0">
                <a:latin typeface="Arial" pitchFamily="34" charset="0"/>
                <a:cs typeface="Arial" pitchFamily="34" charset="0"/>
              </a:rPr>
              <a:t>. Plant </a:t>
            </a:r>
            <a:r>
              <a:rPr lang="fr-FR" sz="1300" i="1" dirty="0" err="1">
                <a:latin typeface="Arial" pitchFamily="34" charset="0"/>
                <a:cs typeface="Arial" pitchFamily="34" charset="0"/>
              </a:rPr>
              <a:t>Biol</a:t>
            </a:r>
            <a:r>
              <a:rPr lang="fr-FR" sz="1300" i="1" dirty="0">
                <a:latin typeface="Arial" pitchFamily="34" charset="0"/>
                <a:cs typeface="Arial" pitchFamily="34" charset="0"/>
              </a:rPr>
              <a:t>., 2005.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txBox="1">
            <a:spLocks noChangeArrowheads="1"/>
          </p:cNvSpPr>
          <p:nvPr/>
        </p:nvSpPr>
        <p:spPr>
          <a:xfrm>
            <a:off x="1691680" y="908720"/>
            <a:ext cx="7344816" cy="720080"/>
          </a:xfrm>
          <a:prstGeom prst="rect">
            <a:avLst/>
          </a:prstGeom>
        </p:spPr>
        <p:txBody>
          <a:bodyPr vert="horz" lIns="91440" tIns="45720" rIns="91440" bIns="45720" rtlCol="0">
            <a:noAutofit/>
          </a:bodyPr>
          <a:lstStyle/>
          <a:p>
            <a:pPr lvl="0">
              <a:lnSpc>
                <a:spcPct val="125000"/>
              </a:lnSpc>
              <a:defRPr/>
            </a:pPr>
            <a:r>
              <a:rPr kumimoji="0" lang="fr-FR" b="0" i="0" u="none" strike="noStrike" kern="1200" cap="none" spc="0" normalizeH="0" baseline="0" noProof="0" dirty="0" err="1">
                <a:ln>
                  <a:noFill/>
                </a:ln>
                <a:solidFill>
                  <a:schemeClr val="tx1"/>
                </a:solidFill>
                <a:effectLst/>
                <a:uLnTx/>
                <a:uFillTx/>
                <a:latin typeface="Arial" pitchFamily="34" charset="0"/>
                <a:cs typeface="Arial" pitchFamily="34" charset="0"/>
              </a:rPr>
              <a:t>Involves</a:t>
            </a:r>
            <a:r>
              <a:rPr kumimoji="0" lang="fr-FR" b="0" i="0" u="none" strike="noStrike" kern="1200" cap="none" spc="0" normalizeH="0" baseline="0" noProof="0" dirty="0">
                <a:ln>
                  <a:noFill/>
                </a:ln>
                <a:solidFill>
                  <a:schemeClr val="tx1"/>
                </a:solidFill>
                <a:effectLst/>
                <a:uLnTx/>
                <a:uFillTx/>
                <a:latin typeface="Arial" pitchFamily="34" charset="0"/>
                <a:cs typeface="Arial" pitchFamily="34" charset="0"/>
              </a:rPr>
              <a:t> the </a:t>
            </a:r>
            <a:r>
              <a:rPr kumimoji="0" lang="fr-FR" b="0" i="0" u="none" strike="noStrike" kern="1200" cap="none" spc="0" normalizeH="0" baseline="0" noProof="0" dirty="0" err="1">
                <a:ln>
                  <a:noFill/>
                </a:ln>
                <a:solidFill>
                  <a:schemeClr val="tx1"/>
                </a:solidFill>
                <a:effectLst/>
                <a:uLnTx/>
                <a:uFillTx/>
                <a:latin typeface="Arial" pitchFamily="34" charset="0"/>
                <a:cs typeface="Arial" pitchFamily="34" charset="0"/>
              </a:rPr>
              <a:t>reduction</a:t>
            </a:r>
            <a:r>
              <a:rPr kumimoji="0" lang="fr-FR" b="0" i="0" u="none" strike="noStrike" kern="1200" cap="none" spc="0" normalizeH="0" baseline="0" noProof="0" dirty="0">
                <a:ln>
                  <a:noFill/>
                </a:ln>
                <a:solidFill>
                  <a:schemeClr val="tx1"/>
                </a:solidFill>
                <a:effectLst/>
                <a:uLnTx/>
                <a:uFillTx/>
                <a:latin typeface="Arial" pitchFamily="34" charset="0"/>
                <a:cs typeface="Arial" pitchFamily="34" charset="0"/>
              </a:rPr>
              <a:t> of the </a:t>
            </a:r>
            <a:r>
              <a:rPr kumimoji="0" lang="fr-FR" b="0" i="0" u="none" strike="noStrike" kern="1200" cap="none" spc="0" normalizeH="0" baseline="0" noProof="0" dirty="0" err="1">
                <a:ln>
                  <a:noFill/>
                </a:ln>
                <a:solidFill>
                  <a:schemeClr val="tx1"/>
                </a:solidFill>
                <a:effectLst/>
                <a:uLnTx/>
                <a:uFillTx/>
                <a:latin typeface="Arial" pitchFamily="34" charset="0"/>
                <a:cs typeface="Arial" pitchFamily="34" charset="0"/>
              </a:rPr>
              <a:t>mobility</a:t>
            </a:r>
            <a:r>
              <a:rPr kumimoji="0" lang="fr-FR" b="0" i="0" u="none" strike="noStrike" kern="1200" cap="none" spc="0" normalizeH="0" baseline="0" noProof="0" dirty="0">
                <a:ln>
                  <a:noFill/>
                </a:ln>
                <a:solidFill>
                  <a:schemeClr val="tx1"/>
                </a:solidFill>
                <a:effectLst/>
                <a:uLnTx/>
                <a:uFillTx/>
                <a:latin typeface="Arial" pitchFamily="34" charset="0"/>
                <a:cs typeface="Arial" pitchFamily="34" charset="0"/>
              </a:rPr>
              <a:t> of trace </a:t>
            </a:r>
            <a:r>
              <a:rPr kumimoji="0" lang="fr-FR" b="0" i="0" u="none" strike="noStrike" kern="1200" cap="none" spc="0" normalizeH="0" baseline="0" noProof="0" dirty="0" err="1">
                <a:ln>
                  <a:noFill/>
                </a:ln>
                <a:solidFill>
                  <a:schemeClr val="tx1"/>
                </a:solidFill>
                <a:effectLst/>
                <a:uLnTx/>
                <a:uFillTx/>
                <a:latin typeface="Arial" pitchFamily="34" charset="0"/>
                <a:cs typeface="Arial" pitchFamily="34" charset="0"/>
              </a:rPr>
              <a:t>metals</a:t>
            </a:r>
            <a:r>
              <a:rPr kumimoji="0" lang="fr-FR" b="0" i="0" u="none" strike="noStrike" kern="1200" cap="none" spc="0" normalizeH="0" baseline="0" noProof="0" dirty="0">
                <a:ln>
                  <a:noFill/>
                </a:ln>
                <a:solidFill>
                  <a:schemeClr val="tx1"/>
                </a:solidFill>
                <a:effectLst/>
                <a:uLnTx/>
                <a:uFillTx/>
                <a:latin typeface="Arial" pitchFamily="34" charset="0"/>
                <a:cs typeface="Arial" pitchFamily="34" charset="0"/>
              </a:rPr>
              <a:t> (</a:t>
            </a:r>
            <a:r>
              <a:rPr kumimoji="0" lang="fr-FR" b="0" i="0" u="none" strike="noStrike" kern="1200" cap="none" spc="0" normalizeH="0" baseline="0" noProof="0" dirty="0" err="1">
                <a:ln>
                  <a:noFill/>
                </a:ln>
                <a:solidFill>
                  <a:schemeClr val="tx1"/>
                </a:solidFill>
                <a:effectLst/>
                <a:uLnTx/>
                <a:uFillTx/>
                <a:latin typeface="Arial" pitchFamily="34" charset="0"/>
                <a:cs typeface="Arial" pitchFamily="34" charset="0"/>
              </a:rPr>
              <a:t>TMs</a:t>
            </a:r>
            <a:r>
              <a:rPr kumimoji="0" lang="fr-FR" b="0" i="0" u="none" strike="noStrike" kern="1200" cap="none" spc="0" normalizeH="0" baseline="0" noProof="0" dirty="0">
                <a:ln>
                  <a:noFill/>
                </a:ln>
                <a:solidFill>
                  <a:schemeClr val="tx1"/>
                </a:solidFill>
                <a:effectLst/>
                <a:uLnTx/>
                <a:uFillTx/>
                <a:latin typeface="Arial" pitchFamily="34" charset="0"/>
                <a:cs typeface="Arial" pitchFamily="34" charset="0"/>
              </a:rPr>
              <a:t>) in </a:t>
            </a:r>
            <a:r>
              <a:rPr kumimoji="0" lang="fr-FR" b="0" i="0" u="none" strike="noStrike" kern="1200" cap="none" spc="0" normalizeH="0" baseline="0" noProof="0" dirty="0" err="1">
                <a:ln>
                  <a:noFill/>
                </a:ln>
                <a:solidFill>
                  <a:schemeClr val="tx1"/>
                </a:solidFill>
                <a:effectLst/>
                <a:uLnTx/>
                <a:uFillTx/>
                <a:latin typeface="Arial" pitchFamily="34" charset="0"/>
                <a:cs typeface="Arial" pitchFamily="34" charset="0"/>
              </a:rPr>
              <a:t>soil</a:t>
            </a:r>
            <a:r>
              <a:rPr kumimoji="0" lang="fr-FR" b="0" i="0" u="none" strike="noStrike" kern="1200" cap="none" spc="0" normalizeH="0" noProof="0" dirty="0">
                <a:ln>
                  <a:noFill/>
                </a:ln>
                <a:solidFill>
                  <a:schemeClr val="tx1"/>
                </a:solidFill>
                <a:effectLst/>
                <a:uLnTx/>
                <a:uFillTx/>
                <a:latin typeface="Arial" pitchFamily="34" charset="0"/>
                <a:cs typeface="Arial" pitchFamily="34" charset="0"/>
              </a:rPr>
              <a:t> </a:t>
            </a:r>
            <a:r>
              <a:rPr kumimoji="0" lang="fr-FR" b="0" i="0" u="none" strike="noStrike" kern="1200" cap="none" spc="0" normalizeH="0" noProof="0" dirty="0" err="1">
                <a:ln>
                  <a:noFill/>
                </a:ln>
                <a:solidFill>
                  <a:schemeClr val="tx1"/>
                </a:solidFill>
                <a:effectLst/>
                <a:uLnTx/>
                <a:uFillTx/>
                <a:latin typeface="Arial" pitchFamily="34" charset="0"/>
                <a:cs typeface="Arial" pitchFamily="34" charset="0"/>
              </a:rPr>
              <a:t>with</a:t>
            </a:r>
            <a:r>
              <a:rPr kumimoji="0" lang="fr-FR" b="0" i="0" u="none" strike="noStrike" kern="1200" cap="none" spc="0" normalizeH="0" noProof="0" dirty="0">
                <a:ln>
                  <a:noFill/>
                </a:ln>
                <a:solidFill>
                  <a:schemeClr val="tx1"/>
                </a:solidFill>
                <a:effectLst/>
                <a:uLnTx/>
                <a:uFillTx/>
                <a:latin typeface="Arial" pitchFamily="34" charset="0"/>
                <a:cs typeface="Arial" pitchFamily="34" charset="0"/>
              </a:rPr>
              <a:t> </a:t>
            </a:r>
            <a:r>
              <a:rPr kumimoji="0" lang="fr-FR" b="0" i="0" u="none" strike="noStrike" kern="1200" cap="none" spc="0" normalizeH="0" noProof="0" dirty="0" err="1">
                <a:ln>
                  <a:noFill/>
                </a:ln>
                <a:solidFill>
                  <a:schemeClr val="tx1"/>
                </a:solidFill>
                <a:effectLst/>
                <a:uLnTx/>
                <a:uFillTx/>
                <a:latin typeface="Arial" pitchFamily="34" charset="0"/>
                <a:cs typeface="Arial" pitchFamily="34" charset="0"/>
              </a:rPr>
              <a:t>amendments</a:t>
            </a:r>
            <a:r>
              <a:rPr kumimoji="0" lang="fr-FR" b="0" i="0" u="none" strike="noStrike" kern="1200" cap="none" spc="0" normalizeH="0" noProof="0" dirty="0">
                <a:ln>
                  <a:noFill/>
                </a:ln>
                <a:solidFill>
                  <a:schemeClr val="tx1"/>
                </a:solidFill>
                <a:effectLst/>
                <a:uLnTx/>
                <a:uFillTx/>
                <a:latin typeface="Arial" pitchFamily="34" charset="0"/>
                <a:cs typeface="Arial" pitchFamily="34" charset="0"/>
              </a:rPr>
              <a:t> to </a:t>
            </a:r>
            <a:r>
              <a:rPr kumimoji="0" lang="fr-FR" b="0" i="0" u="none" strike="noStrike" kern="1200" cap="none" spc="0" normalizeH="0" noProof="0" dirty="0" err="1">
                <a:ln>
                  <a:noFill/>
                </a:ln>
                <a:solidFill>
                  <a:schemeClr val="tx1"/>
                </a:solidFill>
                <a:effectLst/>
                <a:uLnTx/>
                <a:uFillTx/>
                <a:latin typeface="Arial" pitchFamily="34" charset="0"/>
                <a:cs typeface="Arial" pitchFamily="34" charset="0"/>
              </a:rPr>
              <a:t>minimize</a:t>
            </a:r>
            <a:r>
              <a:rPr kumimoji="0" lang="fr-FR" b="0" i="0" u="none" strike="noStrike" kern="1200" cap="none" spc="0" normalizeH="0" noProof="0" dirty="0">
                <a:ln>
                  <a:noFill/>
                </a:ln>
                <a:solidFill>
                  <a:schemeClr val="tx1"/>
                </a:solidFill>
                <a:effectLst/>
                <a:uLnTx/>
                <a:uFillTx/>
                <a:latin typeface="Arial" pitchFamily="34" charset="0"/>
                <a:cs typeface="Arial" pitchFamily="34" charset="0"/>
              </a:rPr>
              <a:t> </a:t>
            </a:r>
            <a:r>
              <a:rPr kumimoji="0" lang="fr-FR" b="0" i="0" u="none" strike="noStrike" kern="1200" cap="none" spc="0" normalizeH="0" noProof="0" dirty="0" err="1">
                <a:ln>
                  <a:noFill/>
                </a:ln>
                <a:solidFill>
                  <a:schemeClr val="tx1"/>
                </a:solidFill>
                <a:effectLst/>
                <a:uLnTx/>
                <a:uFillTx/>
                <a:latin typeface="Arial" pitchFamily="34" charset="0"/>
                <a:cs typeface="Arial" pitchFamily="34" charset="0"/>
              </a:rPr>
              <a:t>TMs</a:t>
            </a:r>
            <a:r>
              <a:rPr kumimoji="0" lang="fr-FR" b="0" i="0" u="none" strike="noStrike" kern="1200" cap="none" spc="0" normalizeH="0" noProof="0" dirty="0">
                <a:ln>
                  <a:noFill/>
                </a:ln>
                <a:solidFill>
                  <a:schemeClr val="tx1"/>
                </a:solidFill>
                <a:effectLst/>
                <a:uLnTx/>
                <a:uFillTx/>
                <a:latin typeface="Arial" pitchFamily="34" charset="0"/>
                <a:cs typeface="Arial" pitchFamily="34" charset="0"/>
              </a:rPr>
              <a:t> </a:t>
            </a:r>
            <a:r>
              <a:rPr kumimoji="0" lang="fr-FR" b="0" i="0" u="none" strike="noStrike" kern="1200" cap="none" spc="0" normalizeH="0" noProof="0" dirty="0" err="1">
                <a:ln>
                  <a:noFill/>
                </a:ln>
                <a:solidFill>
                  <a:schemeClr val="tx1"/>
                </a:solidFill>
                <a:effectLst/>
                <a:uLnTx/>
                <a:uFillTx/>
                <a:latin typeface="Arial" pitchFamily="34" charset="0"/>
                <a:cs typeface="Arial" pitchFamily="34" charset="0"/>
              </a:rPr>
              <a:t>transfer</a:t>
            </a:r>
            <a:r>
              <a:rPr kumimoji="0" lang="fr-FR" b="0" i="0" u="none" strike="noStrike" kern="1200" cap="none" spc="0" normalizeH="0" noProof="0" dirty="0">
                <a:ln>
                  <a:noFill/>
                </a:ln>
                <a:solidFill>
                  <a:schemeClr val="tx1"/>
                </a:solidFill>
                <a:effectLst/>
                <a:uLnTx/>
                <a:uFillTx/>
                <a:latin typeface="Arial" pitchFamily="34" charset="0"/>
                <a:cs typeface="Arial" pitchFamily="34" charset="0"/>
              </a:rPr>
              <a:t> to the </a:t>
            </a:r>
            <a:r>
              <a:rPr kumimoji="0" lang="fr-FR" b="0" i="0" u="none" strike="noStrike" kern="1200" cap="none" spc="0" normalizeH="0" noProof="0" dirty="0" err="1">
                <a:ln>
                  <a:noFill/>
                </a:ln>
                <a:solidFill>
                  <a:schemeClr val="tx1"/>
                </a:solidFill>
                <a:effectLst/>
                <a:uLnTx/>
                <a:uFillTx/>
                <a:latin typeface="Arial" pitchFamily="34" charset="0"/>
                <a:cs typeface="Arial" pitchFamily="34" charset="0"/>
              </a:rPr>
              <a:t>food</a:t>
            </a:r>
            <a:r>
              <a:rPr kumimoji="0" lang="fr-FR" b="0" i="0" u="none" strike="noStrike" kern="1200" cap="none" spc="0" normalizeH="0" noProof="0" dirty="0">
                <a:ln>
                  <a:noFill/>
                </a:ln>
                <a:solidFill>
                  <a:schemeClr val="tx1"/>
                </a:solidFill>
                <a:effectLst/>
                <a:uLnTx/>
                <a:uFillTx/>
                <a:latin typeface="Arial" pitchFamily="34" charset="0"/>
                <a:cs typeface="Arial" pitchFamily="34" charset="0"/>
              </a:rPr>
              <a:t> </a:t>
            </a:r>
            <a:r>
              <a:rPr kumimoji="0" lang="fr-FR" b="0" i="0" u="none" strike="noStrike" kern="1200" cap="none" spc="0" normalizeH="0" noProof="0" dirty="0" err="1">
                <a:ln>
                  <a:noFill/>
                </a:ln>
                <a:solidFill>
                  <a:schemeClr val="tx1"/>
                </a:solidFill>
                <a:effectLst/>
                <a:uLnTx/>
                <a:uFillTx/>
                <a:latin typeface="Arial" pitchFamily="34" charset="0"/>
                <a:cs typeface="Arial" pitchFamily="34" charset="0"/>
              </a:rPr>
              <a:t>chain</a:t>
            </a:r>
            <a:r>
              <a:rPr kumimoji="0" lang="fr-FR" b="0" i="0" u="none" strike="noStrike" kern="1200" cap="none" spc="0" normalizeH="0" noProof="0" dirty="0">
                <a:ln>
                  <a:noFill/>
                </a:ln>
                <a:solidFill>
                  <a:schemeClr val="tx1"/>
                </a:solidFill>
                <a:effectLst/>
                <a:uLnTx/>
                <a:uFillTx/>
                <a:latin typeface="Arial" pitchFamily="34" charset="0"/>
                <a:cs typeface="Arial" pitchFamily="34" charset="0"/>
              </a:rPr>
              <a:t> and </a:t>
            </a:r>
            <a:r>
              <a:rPr kumimoji="0" lang="fr-FR" b="0" i="0" u="none" strike="noStrike" kern="1200" cap="none" spc="0" normalizeH="0" noProof="0" dirty="0" err="1">
                <a:ln>
                  <a:noFill/>
                </a:ln>
                <a:solidFill>
                  <a:schemeClr val="tx1"/>
                </a:solidFill>
                <a:effectLst/>
                <a:uLnTx/>
                <a:uFillTx/>
                <a:latin typeface="Arial" pitchFamily="34" charset="0"/>
                <a:cs typeface="Arial" pitchFamily="34" charset="0"/>
              </a:rPr>
              <a:t>leaching</a:t>
            </a:r>
            <a:r>
              <a:rPr kumimoji="0" lang="fr-FR" b="0" i="0" u="none" strike="noStrike" kern="1200" cap="none" spc="0" normalizeH="0" noProof="0" dirty="0">
                <a:ln>
                  <a:noFill/>
                </a:ln>
                <a:solidFill>
                  <a:schemeClr val="tx1"/>
                </a:solidFill>
                <a:effectLst/>
                <a:uLnTx/>
                <a:uFillTx/>
                <a:latin typeface="Arial" pitchFamily="34" charset="0"/>
                <a:cs typeface="Arial" pitchFamily="34" charset="0"/>
              </a:rPr>
              <a:t> to </a:t>
            </a:r>
            <a:r>
              <a:rPr kumimoji="0" lang="fr-FR" b="0" i="0" u="none" strike="noStrike" kern="1200" cap="none" spc="0" normalizeH="0" noProof="0" dirty="0" err="1">
                <a:ln>
                  <a:noFill/>
                </a:ln>
                <a:solidFill>
                  <a:schemeClr val="tx1"/>
                </a:solidFill>
                <a:effectLst/>
                <a:uLnTx/>
                <a:uFillTx/>
                <a:latin typeface="Arial" pitchFamily="34" charset="0"/>
                <a:cs typeface="Arial" pitchFamily="34" charset="0"/>
              </a:rPr>
              <a:t>goundwater</a:t>
            </a:r>
            <a:r>
              <a:rPr kumimoji="0" lang="fr-FR" b="0" i="0" u="none" strike="noStrike" kern="1200" cap="none" spc="0" normalizeH="0" baseline="0" noProof="0" dirty="0">
                <a:ln>
                  <a:noFill/>
                </a:ln>
                <a:solidFill>
                  <a:schemeClr val="tx1"/>
                </a:solidFill>
                <a:effectLst/>
                <a:uLnTx/>
                <a:uFillTx/>
                <a:latin typeface="Arial" pitchFamily="34" charset="0"/>
                <a:cs typeface="Arial" pitchFamily="34" charset="0"/>
              </a:rPr>
              <a:t>. </a:t>
            </a:r>
            <a:r>
              <a:rPr lang="en-US" i="1" dirty="0">
                <a:latin typeface="Arial" pitchFamily="34" charset="0"/>
                <a:cs typeface="Arial" pitchFamily="34" charset="0"/>
              </a:rPr>
              <a:t>In situ</a:t>
            </a:r>
            <a:r>
              <a:rPr lang="en-US" dirty="0">
                <a:latin typeface="Arial" pitchFamily="34" charset="0"/>
                <a:cs typeface="Arial" pitchFamily="34" charset="0"/>
              </a:rPr>
              <a:t> treatment.</a:t>
            </a:r>
            <a:endParaRPr kumimoji="0" lang="fr-FR" b="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15" name="Rectangle 3"/>
          <p:cNvSpPr>
            <a:spLocks noChangeArrowheads="1"/>
          </p:cNvSpPr>
          <p:nvPr/>
        </p:nvSpPr>
        <p:spPr bwMode="auto">
          <a:xfrm>
            <a:off x="0" y="0"/>
            <a:ext cx="2037802" cy="400110"/>
          </a:xfrm>
          <a:prstGeom prst="rect">
            <a:avLst/>
          </a:prstGeom>
          <a:solidFill>
            <a:schemeClr val="bg1">
              <a:lumMod val="65000"/>
            </a:schemeClr>
          </a:solidFill>
          <a:ln w="9525">
            <a:noFill/>
            <a:miter lim="800000"/>
            <a:headEnd/>
            <a:tailEnd/>
          </a:ln>
        </p:spPr>
        <p:txBody>
          <a:bodyPr wrap="none">
            <a:spAutoFit/>
          </a:bodyPr>
          <a:lstStyle/>
          <a:p>
            <a:r>
              <a:rPr lang="en-US" sz="2000" dirty="0" err="1">
                <a:solidFill>
                  <a:schemeClr val="bg1"/>
                </a:solidFill>
                <a:latin typeface="Calibri" pitchFamily="34" charset="0"/>
              </a:rPr>
              <a:t>Phytostabilization</a:t>
            </a:r>
            <a:endParaRPr lang="fr-FR" sz="2000" dirty="0">
              <a:solidFill>
                <a:schemeClr val="bg1"/>
              </a:solidFill>
            </a:endParaRPr>
          </a:p>
        </p:txBody>
      </p:sp>
      <p:sp>
        <p:nvSpPr>
          <p:cNvPr id="16" name="Rectangle 15"/>
          <p:cNvSpPr/>
          <p:nvPr/>
        </p:nvSpPr>
        <p:spPr>
          <a:xfrm>
            <a:off x="375693" y="879103"/>
            <a:ext cx="1451038" cy="46166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dirty="0">
                <a:ln/>
                <a:solidFill>
                  <a:srgbClr val="000000"/>
                </a:solidFill>
              </a:rPr>
              <a:t>Principle :</a:t>
            </a:r>
          </a:p>
        </p:txBody>
      </p:sp>
      <p:pic>
        <p:nvPicPr>
          <p:cNvPr id="17" name="Picture 9" descr="C:\Alain-Data\Tamino\Alain\Serveur LGIT\Figures\essai.jpg"/>
          <p:cNvPicPr>
            <a:picLocks noChangeAspect="1" noChangeArrowheads="1"/>
          </p:cNvPicPr>
          <p:nvPr/>
        </p:nvPicPr>
        <p:blipFill>
          <a:blip r:embed="rId3" cstate="print"/>
          <a:srcRect/>
          <a:stretch>
            <a:fillRect/>
          </a:stretch>
        </p:blipFill>
        <p:spPr bwMode="auto">
          <a:xfrm>
            <a:off x="35496" y="2417181"/>
            <a:ext cx="3944093" cy="3746451"/>
          </a:xfrm>
          <a:prstGeom prst="rect">
            <a:avLst/>
          </a:prstGeom>
          <a:noFill/>
        </p:spPr>
      </p:pic>
      <p:sp>
        <p:nvSpPr>
          <p:cNvPr id="18" name="Text Box 6"/>
          <p:cNvSpPr txBox="1">
            <a:spLocks noChangeArrowheads="1"/>
          </p:cNvSpPr>
          <p:nvPr/>
        </p:nvSpPr>
        <p:spPr bwMode="auto">
          <a:xfrm>
            <a:off x="6876256" y="2465536"/>
            <a:ext cx="2190726" cy="400110"/>
          </a:xfrm>
          <a:prstGeom prst="rect">
            <a:avLst/>
          </a:prstGeom>
          <a:solidFill>
            <a:srgbClr val="0066FF"/>
          </a:solidFill>
          <a:ln w="9525">
            <a:noFill/>
            <a:miter lim="800000"/>
            <a:headEnd/>
            <a:tailEnd/>
          </a:ln>
          <a:effectLst/>
        </p:spPr>
        <p:txBody>
          <a:bodyPr wrap="square">
            <a:spAutoFit/>
          </a:bodyPr>
          <a:lstStyle/>
          <a:p>
            <a:pPr algn="ctr" fontAlgn="auto">
              <a:spcBef>
                <a:spcPct val="50000"/>
              </a:spcBef>
              <a:spcAft>
                <a:spcPts val="0"/>
              </a:spcAft>
              <a:defRPr/>
            </a:pPr>
            <a:r>
              <a:rPr lang="fr-FR" sz="2000" dirty="0" err="1">
                <a:solidFill>
                  <a:schemeClr val="bg1"/>
                </a:solidFill>
                <a:effectLst>
                  <a:outerShdw blurRad="38100" dist="38100" dir="2700000" algn="tl">
                    <a:srgbClr val="000000"/>
                  </a:outerShdw>
                </a:effectLst>
                <a:latin typeface="+mn-lt"/>
              </a:rPr>
              <a:t>Solubility</a:t>
            </a:r>
            <a:r>
              <a:rPr lang="fr-FR" sz="2000" dirty="0">
                <a:solidFill>
                  <a:schemeClr val="bg1"/>
                </a:solidFill>
                <a:effectLst>
                  <a:outerShdw blurRad="38100" dist="38100" dir="2700000" algn="tl">
                    <a:srgbClr val="000000"/>
                  </a:outerShdw>
                </a:effectLst>
                <a:latin typeface="+mn-lt"/>
              </a:rPr>
              <a:t> (log </a:t>
            </a:r>
            <a:r>
              <a:rPr lang="fr-FR" sz="2000" dirty="0" err="1">
                <a:solidFill>
                  <a:schemeClr val="bg1"/>
                </a:solidFill>
                <a:effectLst>
                  <a:outerShdw blurRad="38100" dist="38100" dir="2700000" algn="tl">
                    <a:srgbClr val="000000"/>
                  </a:outerShdw>
                </a:effectLst>
                <a:latin typeface="+mn-lt"/>
              </a:rPr>
              <a:t>Ksp</a:t>
            </a:r>
            <a:r>
              <a:rPr lang="fr-FR" sz="2000" dirty="0">
                <a:solidFill>
                  <a:schemeClr val="bg1"/>
                </a:solidFill>
                <a:effectLst>
                  <a:outerShdw blurRad="38100" dist="38100" dir="2700000" algn="tl">
                    <a:srgbClr val="000000"/>
                  </a:outerShdw>
                </a:effectLst>
                <a:latin typeface="+mn-lt"/>
              </a:rPr>
              <a:t>)</a:t>
            </a:r>
            <a:endParaRPr lang="fr-FR" sz="2000" dirty="0">
              <a:solidFill>
                <a:schemeClr val="bg1"/>
              </a:solidFill>
              <a:effectLst>
                <a:outerShdw blurRad="38100" dist="38100" dir="2700000" algn="tl">
                  <a:srgbClr val="000000"/>
                </a:outerShdw>
              </a:effectLst>
              <a:latin typeface="Arial" charset="0"/>
            </a:endParaRPr>
          </a:p>
        </p:txBody>
      </p:sp>
      <p:sp>
        <p:nvSpPr>
          <p:cNvPr id="19" name="Line 8"/>
          <p:cNvSpPr>
            <a:spLocks noChangeShapeType="1"/>
          </p:cNvSpPr>
          <p:nvPr/>
        </p:nvSpPr>
        <p:spPr bwMode="auto">
          <a:xfrm>
            <a:off x="4067944" y="6453336"/>
            <a:ext cx="4999038" cy="0"/>
          </a:xfrm>
          <a:prstGeom prst="line">
            <a:avLst/>
          </a:prstGeom>
          <a:noFill/>
          <a:ln w="19050">
            <a:solidFill>
              <a:schemeClr val="tx1"/>
            </a:solidFill>
            <a:round/>
            <a:headEnd/>
            <a:tailEnd/>
          </a:ln>
        </p:spPr>
        <p:txBody>
          <a:bodyPr/>
          <a:lstStyle/>
          <a:p>
            <a:endParaRPr lang="fr-FR"/>
          </a:p>
        </p:txBody>
      </p:sp>
      <p:sp>
        <p:nvSpPr>
          <p:cNvPr id="20" name="ZoneTexte 18"/>
          <p:cNvSpPr txBox="1">
            <a:spLocks noChangeArrowheads="1"/>
          </p:cNvSpPr>
          <p:nvPr/>
        </p:nvSpPr>
        <p:spPr bwMode="auto">
          <a:xfrm>
            <a:off x="7706494" y="2921149"/>
            <a:ext cx="1223963" cy="3376612"/>
          </a:xfrm>
          <a:prstGeom prst="rect">
            <a:avLst/>
          </a:prstGeom>
          <a:noFill/>
          <a:ln w="9525">
            <a:noFill/>
            <a:miter lim="800000"/>
            <a:headEnd/>
            <a:tailEnd/>
          </a:ln>
        </p:spPr>
        <p:txBody>
          <a:bodyPr>
            <a:spAutoFit/>
          </a:bodyPr>
          <a:lstStyle/>
          <a:p>
            <a:pPr algn="r">
              <a:lnSpc>
                <a:spcPct val="150000"/>
              </a:lnSpc>
            </a:pPr>
            <a:r>
              <a:rPr lang="fr-FR" sz="1600">
                <a:solidFill>
                  <a:srgbClr val="FF0000"/>
                </a:solidFill>
                <a:latin typeface="Comic Sans MS" pitchFamily="66" charset="0"/>
              </a:rPr>
              <a:t>-7.8</a:t>
            </a:r>
          </a:p>
          <a:p>
            <a:pPr algn="r">
              <a:lnSpc>
                <a:spcPct val="150000"/>
              </a:lnSpc>
            </a:pPr>
            <a:r>
              <a:rPr lang="fr-FR" sz="1600">
                <a:solidFill>
                  <a:srgbClr val="FF6600"/>
                </a:solidFill>
                <a:latin typeface="Comic Sans MS" pitchFamily="66" charset="0"/>
              </a:rPr>
              <a:t>-12.8</a:t>
            </a:r>
          </a:p>
          <a:p>
            <a:pPr algn="r">
              <a:lnSpc>
                <a:spcPct val="150000"/>
              </a:lnSpc>
            </a:pPr>
            <a:r>
              <a:rPr lang="fr-FR" sz="1600">
                <a:latin typeface="Comic Sans MS" pitchFamily="66" charset="0"/>
              </a:rPr>
              <a:t>-27.5</a:t>
            </a:r>
          </a:p>
          <a:p>
            <a:pPr algn="r">
              <a:lnSpc>
                <a:spcPct val="150000"/>
              </a:lnSpc>
            </a:pPr>
            <a:r>
              <a:rPr lang="fr-FR" sz="1600">
                <a:solidFill>
                  <a:srgbClr val="009900"/>
                </a:solidFill>
                <a:latin typeface="Comic Sans MS" pitchFamily="66" charset="0"/>
              </a:rPr>
              <a:t>-76.8</a:t>
            </a:r>
          </a:p>
          <a:p>
            <a:pPr algn="r">
              <a:lnSpc>
                <a:spcPct val="150000"/>
              </a:lnSpc>
            </a:pPr>
            <a:r>
              <a:rPr lang="fr-FR" sz="1600">
                <a:solidFill>
                  <a:srgbClr val="009900"/>
                </a:solidFill>
                <a:latin typeface="Comic Sans MS" pitchFamily="66" charset="0"/>
              </a:rPr>
              <a:t>-82.3</a:t>
            </a:r>
          </a:p>
          <a:p>
            <a:pPr algn="r">
              <a:lnSpc>
                <a:spcPct val="150000"/>
              </a:lnSpc>
            </a:pPr>
            <a:r>
              <a:rPr lang="fr-FR" sz="1600">
                <a:solidFill>
                  <a:srgbClr val="009900"/>
                </a:solidFill>
                <a:latin typeface="Comic Sans MS" pitchFamily="66" charset="0"/>
              </a:rPr>
              <a:t>-84.4</a:t>
            </a:r>
          </a:p>
          <a:p>
            <a:pPr algn="r">
              <a:lnSpc>
                <a:spcPct val="150000"/>
              </a:lnSpc>
            </a:pPr>
            <a:r>
              <a:rPr lang="fr-FR" sz="1600">
                <a:solidFill>
                  <a:srgbClr val="009900"/>
                </a:solidFill>
                <a:latin typeface="Comic Sans MS" pitchFamily="66" charset="0"/>
              </a:rPr>
              <a:t>-99.1</a:t>
            </a:r>
          </a:p>
          <a:p>
            <a:pPr algn="r">
              <a:lnSpc>
                <a:spcPct val="150000"/>
              </a:lnSpc>
            </a:pPr>
            <a:r>
              <a:rPr lang="fr-FR" sz="1600">
                <a:solidFill>
                  <a:srgbClr val="009900"/>
                </a:solidFill>
                <a:latin typeface="Comic Sans MS" pitchFamily="66" charset="0"/>
              </a:rPr>
              <a:t>-99.3</a:t>
            </a:r>
          </a:p>
          <a:p>
            <a:pPr algn="r">
              <a:lnSpc>
                <a:spcPct val="150000"/>
              </a:lnSpc>
            </a:pPr>
            <a:r>
              <a:rPr lang="fr-FR" sz="1600">
                <a:solidFill>
                  <a:srgbClr val="009900"/>
                </a:solidFill>
                <a:latin typeface="Comic Sans MS" pitchFamily="66" charset="0"/>
              </a:rPr>
              <a:t>-112.6</a:t>
            </a:r>
          </a:p>
        </p:txBody>
      </p:sp>
      <p:sp>
        <p:nvSpPr>
          <p:cNvPr id="21" name="Text Box 4"/>
          <p:cNvSpPr txBox="1">
            <a:spLocks noChangeArrowheads="1"/>
          </p:cNvSpPr>
          <p:nvPr/>
        </p:nvSpPr>
        <p:spPr bwMode="auto">
          <a:xfrm>
            <a:off x="4067944" y="2995761"/>
            <a:ext cx="4195763" cy="3270250"/>
          </a:xfrm>
          <a:prstGeom prst="rect">
            <a:avLst/>
          </a:prstGeom>
          <a:noFill/>
          <a:ln w="9525">
            <a:noFill/>
            <a:miter lim="800000"/>
            <a:headEnd/>
            <a:tailEnd/>
          </a:ln>
        </p:spPr>
        <p:txBody>
          <a:bodyPr>
            <a:spAutoFit/>
          </a:bodyPr>
          <a:lstStyle/>
          <a:p>
            <a:pPr>
              <a:spcBef>
                <a:spcPct val="50000"/>
              </a:spcBef>
            </a:pPr>
            <a:r>
              <a:rPr lang="fr-FR" sz="1600">
                <a:solidFill>
                  <a:srgbClr val="FF0000"/>
                </a:solidFill>
                <a:latin typeface="Comic Sans MS" pitchFamily="66" charset="0"/>
              </a:rPr>
              <a:t>Anglésite - PbSO</a:t>
            </a:r>
            <a:r>
              <a:rPr lang="fr-FR" sz="1600" baseline="-25000">
                <a:solidFill>
                  <a:srgbClr val="FF0000"/>
                </a:solidFill>
                <a:latin typeface="Comic Sans MS" pitchFamily="66" charset="0"/>
              </a:rPr>
              <a:t>4</a:t>
            </a:r>
            <a:r>
              <a:rPr lang="fr-FR" sz="1600">
                <a:solidFill>
                  <a:srgbClr val="FF0000"/>
                </a:solidFill>
                <a:latin typeface="Comic Sans MS" pitchFamily="66" charset="0"/>
              </a:rPr>
              <a:t>			</a:t>
            </a:r>
          </a:p>
          <a:p>
            <a:pPr>
              <a:spcBef>
                <a:spcPct val="50000"/>
              </a:spcBef>
            </a:pPr>
            <a:r>
              <a:rPr lang="fr-FR" sz="1600">
                <a:solidFill>
                  <a:srgbClr val="FF6600"/>
                </a:solidFill>
                <a:latin typeface="Comic Sans MS" pitchFamily="66" charset="0"/>
              </a:rPr>
              <a:t>Cerrusite - PbCO</a:t>
            </a:r>
            <a:r>
              <a:rPr lang="fr-FR" sz="1600" baseline="-25000">
                <a:solidFill>
                  <a:srgbClr val="FF6600"/>
                </a:solidFill>
                <a:latin typeface="Comic Sans MS" pitchFamily="66" charset="0"/>
              </a:rPr>
              <a:t>3</a:t>
            </a:r>
            <a:r>
              <a:rPr lang="fr-FR" sz="1600">
                <a:solidFill>
                  <a:srgbClr val="FF6600"/>
                </a:solidFill>
                <a:latin typeface="Comic Sans MS" pitchFamily="66" charset="0"/>
              </a:rPr>
              <a:t>			</a:t>
            </a:r>
          </a:p>
          <a:p>
            <a:pPr>
              <a:spcBef>
                <a:spcPct val="50000"/>
              </a:spcBef>
            </a:pPr>
            <a:r>
              <a:rPr lang="fr-FR" sz="1600">
                <a:latin typeface="Comic Sans MS" pitchFamily="66" charset="0"/>
              </a:rPr>
              <a:t>Galène - PbS			</a:t>
            </a:r>
          </a:p>
          <a:p>
            <a:pPr>
              <a:spcBef>
                <a:spcPct val="50000"/>
              </a:spcBef>
            </a:pPr>
            <a:r>
              <a:rPr lang="fr-FR" sz="1600">
                <a:solidFill>
                  <a:srgbClr val="009900"/>
                </a:solidFill>
                <a:latin typeface="Comic Sans MS" pitchFamily="66" charset="0"/>
              </a:rPr>
              <a:t>Fluoropyromorphite - Pb</a:t>
            </a:r>
            <a:r>
              <a:rPr lang="fr-FR" sz="1600" baseline="-25000">
                <a:solidFill>
                  <a:srgbClr val="009900"/>
                </a:solidFill>
                <a:latin typeface="Comic Sans MS" pitchFamily="66" charset="0"/>
              </a:rPr>
              <a:t>5</a:t>
            </a:r>
            <a:r>
              <a:rPr lang="fr-FR" sz="1600">
                <a:solidFill>
                  <a:srgbClr val="009900"/>
                </a:solidFill>
                <a:latin typeface="Comic Sans MS" pitchFamily="66" charset="0"/>
              </a:rPr>
              <a:t>(PO</a:t>
            </a:r>
            <a:r>
              <a:rPr lang="fr-FR" sz="1600" baseline="-25000">
                <a:solidFill>
                  <a:srgbClr val="009900"/>
                </a:solidFill>
                <a:latin typeface="Comic Sans MS" pitchFamily="66" charset="0"/>
              </a:rPr>
              <a:t>4</a:t>
            </a:r>
            <a:r>
              <a:rPr lang="fr-FR" sz="1600">
                <a:solidFill>
                  <a:srgbClr val="009900"/>
                </a:solidFill>
                <a:latin typeface="Comic Sans MS" pitchFamily="66" charset="0"/>
              </a:rPr>
              <a:t>)</a:t>
            </a:r>
            <a:r>
              <a:rPr lang="fr-FR" sz="1600" baseline="-25000">
                <a:solidFill>
                  <a:srgbClr val="009900"/>
                </a:solidFill>
                <a:latin typeface="Comic Sans MS" pitchFamily="66" charset="0"/>
              </a:rPr>
              <a:t>3</a:t>
            </a:r>
            <a:r>
              <a:rPr lang="fr-FR" sz="1600">
                <a:solidFill>
                  <a:srgbClr val="009900"/>
                </a:solidFill>
                <a:latin typeface="Comic Sans MS" pitchFamily="66" charset="0"/>
              </a:rPr>
              <a:t>F 	</a:t>
            </a:r>
          </a:p>
          <a:p>
            <a:pPr>
              <a:spcBef>
                <a:spcPct val="50000"/>
              </a:spcBef>
            </a:pPr>
            <a:r>
              <a:rPr lang="fr-FR" sz="1600">
                <a:solidFill>
                  <a:srgbClr val="009900"/>
                </a:solidFill>
                <a:latin typeface="Comic Sans MS" pitchFamily="66" charset="0"/>
              </a:rPr>
              <a:t>Hydroxypyromorphite - Pb</a:t>
            </a:r>
            <a:r>
              <a:rPr lang="fr-FR" sz="1600" baseline="-25000">
                <a:solidFill>
                  <a:srgbClr val="009900"/>
                </a:solidFill>
                <a:latin typeface="Comic Sans MS" pitchFamily="66" charset="0"/>
              </a:rPr>
              <a:t>5</a:t>
            </a:r>
            <a:r>
              <a:rPr lang="fr-FR" sz="1600">
                <a:solidFill>
                  <a:srgbClr val="009900"/>
                </a:solidFill>
                <a:latin typeface="Comic Sans MS" pitchFamily="66" charset="0"/>
              </a:rPr>
              <a:t>(PO</a:t>
            </a:r>
            <a:r>
              <a:rPr lang="fr-FR" sz="1600" baseline="-25000">
                <a:solidFill>
                  <a:srgbClr val="009900"/>
                </a:solidFill>
                <a:latin typeface="Comic Sans MS" pitchFamily="66" charset="0"/>
              </a:rPr>
              <a:t>4</a:t>
            </a:r>
            <a:r>
              <a:rPr lang="fr-FR" sz="1600">
                <a:solidFill>
                  <a:srgbClr val="009900"/>
                </a:solidFill>
                <a:latin typeface="Comic Sans MS" pitchFamily="66" charset="0"/>
              </a:rPr>
              <a:t>)</a:t>
            </a:r>
            <a:r>
              <a:rPr lang="fr-FR" sz="1600" baseline="-25000">
                <a:solidFill>
                  <a:srgbClr val="009900"/>
                </a:solidFill>
                <a:latin typeface="Comic Sans MS" pitchFamily="66" charset="0"/>
              </a:rPr>
              <a:t>3</a:t>
            </a:r>
            <a:r>
              <a:rPr lang="fr-FR" sz="1600">
                <a:solidFill>
                  <a:srgbClr val="009900"/>
                </a:solidFill>
                <a:latin typeface="Comic Sans MS" pitchFamily="66" charset="0"/>
              </a:rPr>
              <a:t>OH	</a:t>
            </a:r>
          </a:p>
          <a:p>
            <a:pPr>
              <a:spcBef>
                <a:spcPct val="50000"/>
              </a:spcBef>
            </a:pPr>
            <a:r>
              <a:rPr lang="fr-FR" sz="1600">
                <a:solidFill>
                  <a:srgbClr val="009900"/>
                </a:solidFill>
                <a:latin typeface="Comic Sans MS" pitchFamily="66" charset="0"/>
              </a:rPr>
              <a:t>Chloropyromorphite - Pb</a:t>
            </a:r>
            <a:r>
              <a:rPr lang="fr-FR" sz="1600" baseline="-25000">
                <a:solidFill>
                  <a:srgbClr val="009900"/>
                </a:solidFill>
                <a:latin typeface="Comic Sans MS" pitchFamily="66" charset="0"/>
              </a:rPr>
              <a:t>5</a:t>
            </a:r>
            <a:r>
              <a:rPr lang="fr-FR" sz="1600">
                <a:solidFill>
                  <a:srgbClr val="009900"/>
                </a:solidFill>
                <a:latin typeface="Comic Sans MS" pitchFamily="66" charset="0"/>
              </a:rPr>
              <a:t>(PO</a:t>
            </a:r>
            <a:r>
              <a:rPr lang="fr-FR" sz="1600" baseline="-25000">
                <a:solidFill>
                  <a:srgbClr val="009900"/>
                </a:solidFill>
                <a:latin typeface="Comic Sans MS" pitchFamily="66" charset="0"/>
              </a:rPr>
              <a:t>4</a:t>
            </a:r>
            <a:r>
              <a:rPr lang="fr-FR" sz="1600">
                <a:solidFill>
                  <a:srgbClr val="009900"/>
                </a:solidFill>
                <a:latin typeface="Comic Sans MS" pitchFamily="66" charset="0"/>
              </a:rPr>
              <a:t>)</a:t>
            </a:r>
            <a:r>
              <a:rPr lang="fr-FR" sz="1600" baseline="-25000">
                <a:solidFill>
                  <a:srgbClr val="009900"/>
                </a:solidFill>
                <a:latin typeface="Comic Sans MS" pitchFamily="66" charset="0"/>
              </a:rPr>
              <a:t>3</a:t>
            </a:r>
            <a:r>
              <a:rPr lang="fr-FR" sz="1600">
                <a:solidFill>
                  <a:srgbClr val="009900"/>
                </a:solidFill>
                <a:latin typeface="Comic Sans MS" pitchFamily="66" charset="0"/>
              </a:rPr>
              <a:t>Cl	</a:t>
            </a:r>
          </a:p>
          <a:p>
            <a:pPr>
              <a:spcBef>
                <a:spcPct val="50000"/>
              </a:spcBef>
            </a:pPr>
            <a:r>
              <a:rPr lang="fr-FR" sz="1600">
                <a:solidFill>
                  <a:srgbClr val="009900"/>
                </a:solidFill>
                <a:latin typeface="Comic Sans MS" pitchFamily="66" charset="0"/>
              </a:rPr>
              <a:t>Hinsdalite - PbAl</a:t>
            </a:r>
            <a:r>
              <a:rPr lang="fr-FR" sz="1600" baseline="-25000">
                <a:solidFill>
                  <a:srgbClr val="009900"/>
                </a:solidFill>
                <a:latin typeface="Comic Sans MS" pitchFamily="66" charset="0"/>
              </a:rPr>
              <a:t>3</a:t>
            </a:r>
            <a:r>
              <a:rPr lang="fr-FR" sz="1600">
                <a:solidFill>
                  <a:srgbClr val="009900"/>
                </a:solidFill>
                <a:latin typeface="Comic Sans MS" pitchFamily="66" charset="0"/>
              </a:rPr>
              <a:t>(PO</a:t>
            </a:r>
            <a:r>
              <a:rPr lang="fr-FR" sz="1600" baseline="-25000">
                <a:solidFill>
                  <a:srgbClr val="009900"/>
                </a:solidFill>
                <a:latin typeface="Comic Sans MS" pitchFamily="66" charset="0"/>
              </a:rPr>
              <a:t>4</a:t>
            </a:r>
            <a:r>
              <a:rPr lang="fr-FR" sz="1600">
                <a:solidFill>
                  <a:srgbClr val="009900"/>
                </a:solidFill>
                <a:latin typeface="Comic Sans MS" pitchFamily="66" charset="0"/>
              </a:rPr>
              <a:t>)(OH)</a:t>
            </a:r>
            <a:r>
              <a:rPr lang="fr-FR" sz="1600" baseline="-25000">
                <a:solidFill>
                  <a:srgbClr val="009900"/>
                </a:solidFill>
                <a:latin typeface="Comic Sans MS" pitchFamily="66" charset="0"/>
              </a:rPr>
              <a:t>6</a:t>
            </a:r>
            <a:r>
              <a:rPr lang="fr-FR" sz="1600">
                <a:solidFill>
                  <a:srgbClr val="009900"/>
                </a:solidFill>
                <a:latin typeface="Comic Sans MS" pitchFamily="66" charset="0"/>
              </a:rPr>
              <a:t>SO</a:t>
            </a:r>
            <a:r>
              <a:rPr lang="fr-FR" sz="1600" baseline="-25000">
                <a:solidFill>
                  <a:srgbClr val="009900"/>
                </a:solidFill>
                <a:latin typeface="Comic Sans MS" pitchFamily="66" charset="0"/>
              </a:rPr>
              <a:t>4</a:t>
            </a:r>
            <a:r>
              <a:rPr lang="fr-FR" sz="1600">
                <a:solidFill>
                  <a:srgbClr val="009900"/>
                </a:solidFill>
                <a:latin typeface="Comic Sans MS" pitchFamily="66" charset="0"/>
              </a:rPr>
              <a:t>	</a:t>
            </a:r>
          </a:p>
          <a:p>
            <a:pPr>
              <a:spcBef>
                <a:spcPct val="50000"/>
              </a:spcBef>
            </a:pPr>
            <a:r>
              <a:rPr lang="fr-FR" sz="1600">
                <a:solidFill>
                  <a:srgbClr val="009900"/>
                </a:solidFill>
                <a:latin typeface="Comic Sans MS" pitchFamily="66" charset="0"/>
              </a:rPr>
              <a:t>Plumbogummite - PbAl</a:t>
            </a:r>
            <a:r>
              <a:rPr lang="fr-FR" sz="1600" baseline="-25000">
                <a:solidFill>
                  <a:srgbClr val="009900"/>
                </a:solidFill>
                <a:latin typeface="Comic Sans MS" pitchFamily="66" charset="0"/>
              </a:rPr>
              <a:t>3</a:t>
            </a:r>
            <a:r>
              <a:rPr lang="fr-FR" sz="1600">
                <a:solidFill>
                  <a:srgbClr val="009900"/>
                </a:solidFill>
                <a:latin typeface="Comic Sans MS" pitchFamily="66" charset="0"/>
              </a:rPr>
              <a:t>(PO</a:t>
            </a:r>
            <a:r>
              <a:rPr lang="fr-FR" sz="1600" baseline="-25000">
                <a:solidFill>
                  <a:srgbClr val="009900"/>
                </a:solidFill>
                <a:latin typeface="Comic Sans MS" pitchFamily="66" charset="0"/>
              </a:rPr>
              <a:t>4</a:t>
            </a:r>
            <a:r>
              <a:rPr lang="fr-FR" sz="1600">
                <a:solidFill>
                  <a:srgbClr val="009900"/>
                </a:solidFill>
                <a:latin typeface="Comic Sans MS" pitchFamily="66" charset="0"/>
              </a:rPr>
              <a:t>)</a:t>
            </a:r>
            <a:r>
              <a:rPr lang="fr-FR" sz="1600" baseline="-25000">
                <a:solidFill>
                  <a:srgbClr val="009900"/>
                </a:solidFill>
                <a:latin typeface="Comic Sans MS" pitchFamily="66" charset="0"/>
              </a:rPr>
              <a:t>2</a:t>
            </a:r>
            <a:r>
              <a:rPr lang="fr-FR" sz="1600">
                <a:solidFill>
                  <a:srgbClr val="009900"/>
                </a:solidFill>
                <a:latin typeface="Comic Sans MS" pitchFamily="66" charset="0"/>
              </a:rPr>
              <a:t>(OH)</a:t>
            </a:r>
            <a:r>
              <a:rPr lang="fr-FR" sz="1600" baseline="-25000">
                <a:solidFill>
                  <a:srgbClr val="009900"/>
                </a:solidFill>
                <a:latin typeface="Comic Sans MS" pitchFamily="66" charset="0"/>
              </a:rPr>
              <a:t>5</a:t>
            </a:r>
            <a:r>
              <a:rPr lang="fr-FR" sz="1600">
                <a:solidFill>
                  <a:srgbClr val="009900"/>
                </a:solidFill>
                <a:latin typeface="Comic Sans MS" pitchFamily="66" charset="0"/>
              </a:rPr>
              <a:t>H</a:t>
            </a:r>
            <a:r>
              <a:rPr lang="fr-FR" sz="1600" baseline="-25000">
                <a:solidFill>
                  <a:srgbClr val="009900"/>
                </a:solidFill>
                <a:latin typeface="Comic Sans MS" pitchFamily="66" charset="0"/>
              </a:rPr>
              <a:t>2</a:t>
            </a:r>
            <a:r>
              <a:rPr lang="fr-FR" sz="1600">
                <a:solidFill>
                  <a:srgbClr val="009900"/>
                </a:solidFill>
                <a:latin typeface="Comic Sans MS" pitchFamily="66" charset="0"/>
              </a:rPr>
              <a:t>O</a:t>
            </a:r>
          </a:p>
          <a:p>
            <a:pPr>
              <a:spcBef>
                <a:spcPct val="50000"/>
              </a:spcBef>
            </a:pPr>
            <a:r>
              <a:rPr lang="fr-FR" sz="1600">
                <a:solidFill>
                  <a:srgbClr val="009900"/>
                </a:solidFill>
                <a:latin typeface="Comic Sans MS" pitchFamily="66" charset="0"/>
              </a:rPr>
              <a:t>Corkite - PbFe</a:t>
            </a:r>
            <a:r>
              <a:rPr lang="fr-FR" sz="1600" baseline="-25000">
                <a:solidFill>
                  <a:srgbClr val="009900"/>
                </a:solidFill>
                <a:latin typeface="Comic Sans MS" pitchFamily="66" charset="0"/>
              </a:rPr>
              <a:t>3</a:t>
            </a:r>
            <a:r>
              <a:rPr lang="fr-FR" sz="1600">
                <a:solidFill>
                  <a:srgbClr val="009900"/>
                </a:solidFill>
                <a:latin typeface="Comic Sans MS" pitchFamily="66" charset="0"/>
              </a:rPr>
              <a:t>(PO</a:t>
            </a:r>
            <a:r>
              <a:rPr lang="fr-FR" sz="1600" baseline="-25000">
                <a:solidFill>
                  <a:srgbClr val="009900"/>
                </a:solidFill>
                <a:latin typeface="Comic Sans MS" pitchFamily="66" charset="0"/>
              </a:rPr>
              <a:t>4</a:t>
            </a:r>
            <a:r>
              <a:rPr lang="fr-FR" sz="1600">
                <a:solidFill>
                  <a:srgbClr val="009900"/>
                </a:solidFill>
                <a:latin typeface="Comic Sans MS" pitchFamily="66" charset="0"/>
              </a:rPr>
              <a:t>)(OH)</a:t>
            </a:r>
            <a:r>
              <a:rPr lang="fr-FR" sz="1600" baseline="-25000">
                <a:solidFill>
                  <a:srgbClr val="009900"/>
                </a:solidFill>
                <a:latin typeface="Comic Sans MS" pitchFamily="66" charset="0"/>
              </a:rPr>
              <a:t>6</a:t>
            </a:r>
            <a:r>
              <a:rPr lang="fr-FR" sz="1600">
                <a:solidFill>
                  <a:srgbClr val="009900"/>
                </a:solidFill>
                <a:latin typeface="Comic Sans MS" pitchFamily="66" charset="0"/>
              </a:rPr>
              <a:t>SO</a:t>
            </a:r>
            <a:r>
              <a:rPr lang="fr-FR" sz="1600" baseline="-25000">
                <a:solidFill>
                  <a:srgbClr val="009900"/>
                </a:solidFill>
                <a:latin typeface="Comic Sans MS" pitchFamily="66" charset="0"/>
              </a:rPr>
              <a:t>4</a:t>
            </a:r>
            <a:r>
              <a:rPr lang="fr-FR" sz="1600">
                <a:solidFill>
                  <a:srgbClr val="009900"/>
                </a:solidFill>
                <a:latin typeface="Comic Sans MS" pitchFamily="66" charset="0"/>
              </a:rPr>
              <a:t>	</a:t>
            </a:r>
          </a:p>
        </p:txBody>
      </p:sp>
      <p:sp>
        <p:nvSpPr>
          <p:cNvPr id="22" name="Text Box 5"/>
          <p:cNvSpPr txBox="1">
            <a:spLocks noChangeArrowheads="1"/>
          </p:cNvSpPr>
          <p:nvPr/>
        </p:nvSpPr>
        <p:spPr bwMode="auto">
          <a:xfrm>
            <a:off x="4314454" y="2465536"/>
            <a:ext cx="1309240" cy="400110"/>
          </a:xfrm>
          <a:prstGeom prst="rect">
            <a:avLst/>
          </a:prstGeom>
          <a:solidFill>
            <a:srgbClr val="0066FF"/>
          </a:solidFill>
          <a:ln w="9525">
            <a:noFill/>
            <a:miter lim="800000"/>
            <a:headEnd/>
            <a:tailEnd/>
          </a:ln>
          <a:effectLst/>
        </p:spPr>
        <p:txBody>
          <a:bodyPr wrap="square">
            <a:spAutoFit/>
          </a:bodyPr>
          <a:lstStyle/>
          <a:p>
            <a:pPr algn="ctr" fontAlgn="auto">
              <a:spcBef>
                <a:spcPct val="50000"/>
              </a:spcBef>
              <a:spcAft>
                <a:spcPts val="0"/>
              </a:spcAft>
              <a:defRPr/>
            </a:pPr>
            <a:r>
              <a:rPr lang="fr-FR" sz="2000" dirty="0" err="1">
                <a:solidFill>
                  <a:schemeClr val="bg1"/>
                </a:solidFill>
                <a:effectLst>
                  <a:outerShdw blurRad="38100" dist="38100" dir="2700000" algn="tl">
                    <a:srgbClr val="000000"/>
                  </a:outerShdw>
                </a:effectLst>
                <a:latin typeface="+mn-lt"/>
              </a:rPr>
              <a:t>Mineral</a:t>
            </a:r>
            <a:endParaRPr lang="fr-FR" sz="2000" dirty="0">
              <a:solidFill>
                <a:schemeClr val="bg1"/>
              </a:solidFill>
              <a:effectLst>
                <a:outerShdw blurRad="38100" dist="38100" dir="2700000" algn="tl">
                  <a:srgbClr val="000000"/>
                </a:outerShdw>
              </a:effectLst>
              <a:latin typeface="+mn-lt"/>
            </a:endParaRPr>
          </a:p>
        </p:txBody>
      </p:sp>
      <p:sp>
        <p:nvSpPr>
          <p:cNvPr id="23" name="Line 7"/>
          <p:cNvSpPr>
            <a:spLocks noChangeShapeType="1"/>
          </p:cNvSpPr>
          <p:nvPr/>
        </p:nvSpPr>
        <p:spPr bwMode="auto">
          <a:xfrm>
            <a:off x="4067944" y="2961937"/>
            <a:ext cx="4999038" cy="0"/>
          </a:xfrm>
          <a:prstGeom prst="line">
            <a:avLst/>
          </a:prstGeom>
          <a:noFill/>
          <a:ln w="19050">
            <a:solidFill>
              <a:schemeClr val="tx1"/>
            </a:solidFill>
            <a:round/>
            <a:headEnd/>
            <a:tailEnd/>
          </a:ln>
        </p:spPr>
        <p:txBody>
          <a:bodyPr/>
          <a:lstStyle/>
          <a:p>
            <a:endParaRPr lang="fr-FR"/>
          </a:p>
        </p:txBody>
      </p:sp>
      <p:sp>
        <p:nvSpPr>
          <p:cNvPr id="14" name="Text Box 16"/>
          <p:cNvSpPr txBox="1">
            <a:spLocks noChangeArrowheads="1"/>
          </p:cNvSpPr>
          <p:nvPr/>
        </p:nvSpPr>
        <p:spPr bwMode="auto">
          <a:xfrm>
            <a:off x="2555776" y="297308"/>
            <a:ext cx="6183462" cy="461665"/>
          </a:xfrm>
          <a:prstGeom prst="rect">
            <a:avLst/>
          </a:prstGeom>
          <a:solidFill>
            <a:srgbClr val="009900"/>
          </a:solidFill>
          <a:ln w="9525">
            <a:noFill/>
            <a:miter lim="800000"/>
            <a:headEnd/>
            <a:tailEnd/>
          </a:ln>
          <a:effectLst/>
        </p:spPr>
        <p:txBody>
          <a:bodyPr wrap="square">
            <a:spAutoFit/>
          </a:bodyPr>
          <a:lstStyle/>
          <a:p>
            <a:pPr algn="ctr" fontAlgn="auto">
              <a:spcBef>
                <a:spcPct val="50000"/>
              </a:spcBef>
              <a:spcAft>
                <a:spcPts val="0"/>
              </a:spcAft>
              <a:defRPr/>
            </a:pPr>
            <a:r>
              <a:rPr lang="fr-FR" sz="2400" dirty="0" err="1">
                <a:solidFill>
                  <a:srgbClr val="FFFF00"/>
                </a:solidFill>
                <a:effectLst>
                  <a:outerShdw blurRad="38100" dist="38100" dir="2700000" algn="tl">
                    <a:srgbClr val="000000"/>
                  </a:outerShdw>
                </a:effectLst>
                <a:latin typeface="Comic Sans MS" pitchFamily="66" charset="0"/>
              </a:rPr>
              <a:t>Solubility</a:t>
            </a:r>
            <a:r>
              <a:rPr lang="fr-FR" sz="2400" dirty="0">
                <a:solidFill>
                  <a:srgbClr val="FFFF00"/>
                </a:solidFill>
                <a:effectLst>
                  <a:outerShdw blurRad="38100" dist="38100" dir="2700000" algn="tl">
                    <a:srgbClr val="000000"/>
                  </a:outerShdw>
                </a:effectLst>
                <a:latin typeface="Comic Sans MS" pitchFamily="66" charset="0"/>
              </a:rPr>
              <a:t> </a:t>
            </a:r>
            <a:r>
              <a:rPr lang="fr-FR" sz="2400" dirty="0">
                <a:solidFill>
                  <a:srgbClr val="FFFF00"/>
                </a:solidFill>
                <a:effectLst>
                  <a:outerShdw blurRad="38100" dist="38100" dir="2700000" algn="tl">
                    <a:srgbClr val="000000"/>
                  </a:outerShdw>
                </a:effectLst>
                <a:latin typeface="Comic Sans MS" pitchFamily="66" charset="0"/>
                <a:cs typeface="Times New Roman" pitchFamily="18" charset="0"/>
              </a:rPr>
              <a:t>↔</a:t>
            </a:r>
            <a:r>
              <a:rPr lang="fr-FR" sz="2400" dirty="0">
                <a:solidFill>
                  <a:srgbClr val="FFFF00"/>
                </a:solidFill>
                <a:effectLst>
                  <a:outerShdw blurRad="38100" dist="38100" dir="2700000" algn="tl">
                    <a:srgbClr val="000000"/>
                  </a:outerShdw>
                </a:effectLst>
                <a:latin typeface="Comic Sans MS" pitchFamily="66" charset="0"/>
              </a:rPr>
              <a:t> Bio-</a:t>
            </a:r>
            <a:r>
              <a:rPr lang="fr-FR" sz="2400" dirty="0" err="1">
                <a:solidFill>
                  <a:srgbClr val="FFFF00"/>
                </a:solidFill>
                <a:effectLst>
                  <a:outerShdw blurRad="38100" dist="38100" dir="2700000" algn="tl">
                    <a:srgbClr val="000000"/>
                  </a:outerShdw>
                </a:effectLst>
                <a:latin typeface="Comic Sans MS" pitchFamily="66" charset="0"/>
              </a:rPr>
              <a:t>disponibility</a:t>
            </a:r>
            <a:r>
              <a:rPr lang="fr-FR" sz="2400" dirty="0">
                <a:solidFill>
                  <a:srgbClr val="FFFF00"/>
                </a:solidFill>
                <a:effectLst>
                  <a:outerShdw blurRad="38100" dist="38100" dir="2700000" algn="tl">
                    <a:srgbClr val="000000"/>
                  </a:outerShdw>
                </a:effectLst>
                <a:latin typeface="Comic Sans MS" pitchFamily="66" charset="0"/>
              </a:rPr>
              <a:t> </a:t>
            </a:r>
            <a:r>
              <a:rPr lang="fr-FR" sz="2400" dirty="0">
                <a:solidFill>
                  <a:srgbClr val="FFFF00"/>
                </a:solidFill>
                <a:effectLst>
                  <a:outerShdw blurRad="38100" dist="38100" dir="2700000" algn="tl">
                    <a:srgbClr val="000000"/>
                  </a:outerShdw>
                </a:effectLst>
                <a:latin typeface="Comic Sans MS" pitchFamily="66" charset="0"/>
                <a:cs typeface="Times New Roman" pitchFamily="18" charset="0"/>
              </a:rPr>
              <a:t>↔</a:t>
            </a:r>
            <a:r>
              <a:rPr lang="fr-FR" sz="2400" dirty="0">
                <a:solidFill>
                  <a:srgbClr val="FFFF00"/>
                </a:solidFill>
                <a:effectLst>
                  <a:outerShdw blurRad="38100" dist="38100" dir="2700000" algn="tl">
                    <a:srgbClr val="000000"/>
                  </a:outerShdw>
                </a:effectLst>
                <a:latin typeface="Comic Sans MS" pitchFamily="66" charset="0"/>
              </a:rPr>
              <a:t> </a:t>
            </a:r>
            <a:r>
              <a:rPr lang="fr-FR" sz="2400" dirty="0" err="1">
                <a:solidFill>
                  <a:srgbClr val="FFFF00"/>
                </a:solidFill>
                <a:effectLst>
                  <a:outerShdw blurRad="38100" dist="38100" dir="2700000" algn="tl">
                    <a:srgbClr val="000000"/>
                  </a:outerShdw>
                </a:effectLst>
                <a:latin typeface="Comic Sans MS" pitchFamily="66" charset="0"/>
              </a:rPr>
              <a:t>Toxicity</a:t>
            </a:r>
            <a:endParaRPr lang="fr-FR" sz="2400" dirty="0">
              <a:solidFill>
                <a:srgbClr val="FFFF00"/>
              </a:solidFill>
              <a:effectLst>
                <a:outerShdw blurRad="38100" dist="38100" dir="2700000" algn="tl">
                  <a:srgbClr val="000000"/>
                </a:outerShdw>
              </a:effectLst>
              <a:latin typeface="Comic Sans MS" pitchFamily="66" charset="0"/>
            </a:endParaRPr>
          </a:p>
        </p:txBody>
      </p:sp>
      <p:sp>
        <p:nvSpPr>
          <p:cNvPr id="13" name="ZoneTexte 12"/>
          <p:cNvSpPr txBox="1"/>
          <p:nvPr/>
        </p:nvSpPr>
        <p:spPr>
          <a:xfrm>
            <a:off x="4427984" y="2060848"/>
            <a:ext cx="4536504" cy="369332"/>
          </a:xfrm>
          <a:prstGeom prst="rect">
            <a:avLst/>
          </a:prstGeom>
          <a:noFill/>
        </p:spPr>
        <p:txBody>
          <a:bodyPr wrap="square" rtlCol="0">
            <a:spAutoFit/>
          </a:bodyPr>
          <a:lstStyle/>
          <a:p>
            <a:pPr>
              <a:buFont typeface="Wingdings" pitchFamily="2" charset="2"/>
              <a:buChar char="Ø"/>
            </a:pPr>
            <a:r>
              <a:rPr lang="fr-FR" dirty="0">
                <a:solidFill>
                  <a:srgbClr val="0000FF"/>
                </a:solidFill>
              </a:rPr>
              <a:t> </a:t>
            </a:r>
            <a:r>
              <a:rPr lang="fr-FR" dirty="0"/>
              <a:t>Phosphate </a:t>
            </a:r>
            <a:r>
              <a:rPr lang="fr-FR" dirty="0" err="1"/>
              <a:t>added</a:t>
            </a:r>
            <a:r>
              <a:rPr lang="fr-FR" dirty="0"/>
              <a:t> to </a:t>
            </a:r>
            <a:r>
              <a:rPr lang="fr-FR" dirty="0" err="1"/>
              <a:t>lead</a:t>
            </a:r>
            <a:r>
              <a:rPr lang="fr-FR" dirty="0"/>
              <a:t>-</a:t>
            </a:r>
            <a:r>
              <a:rPr lang="fr-FR" dirty="0" err="1"/>
              <a:t>contaminated</a:t>
            </a:r>
            <a:r>
              <a:rPr lang="fr-FR" dirty="0"/>
              <a:t> </a:t>
            </a:r>
            <a:r>
              <a:rPr lang="fr-FR" dirty="0" err="1"/>
              <a:t>soil</a:t>
            </a:r>
            <a:endParaRPr lang="en-US" dirty="0"/>
          </a:p>
        </p:txBody>
      </p:sp>
    </p:spTree>
  </p:cSld>
  <p:clrMapOvr>
    <a:masterClrMapping/>
  </p:clrMapOvr>
  <p:transition>
    <p:fade/>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3301</TotalTime>
  <Words>4283</Words>
  <Application>Microsoft Office PowerPoint</Application>
  <PresentationFormat>Affichage à l'écran (4:3)</PresentationFormat>
  <Paragraphs>664</Paragraphs>
  <Slides>51</Slides>
  <Notes>51</Notes>
  <HiddenSlides>0</HiddenSlides>
  <MMClips>1</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2</vt:i4>
      </vt:variant>
      <vt:variant>
        <vt:lpstr>Titres des diapositives</vt:lpstr>
      </vt:variant>
      <vt:variant>
        <vt:i4>51</vt:i4>
      </vt:variant>
    </vt:vector>
  </HeadingPairs>
  <TitlesOfParts>
    <vt:vector size="62" baseType="lpstr">
      <vt:lpstr>ＭＳ Ｐゴシック</vt:lpstr>
      <vt:lpstr>Arial</vt:lpstr>
      <vt:lpstr>Book Antiqua</vt:lpstr>
      <vt:lpstr>Calibri</vt:lpstr>
      <vt:lpstr>Comic Sans MS</vt:lpstr>
      <vt:lpstr>Symbol</vt:lpstr>
      <vt:lpstr>Times New Roman</vt:lpstr>
      <vt:lpstr>Wingdings</vt:lpstr>
      <vt:lpstr>Thème Office</vt:lpstr>
      <vt:lpstr>Graphique</vt:lpstr>
      <vt:lpstr>Clip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manceau</dc:creator>
  <cp:lastModifiedBy>Alain Manceau</cp:lastModifiedBy>
  <cp:revision>651</cp:revision>
  <dcterms:created xsi:type="dcterms:W3CDTF">2012-10-19T19:26:03Z</dcterms:created>
  <dcterms:modified xsi:type="dcterms:W3CDTF">2021-03-24T09:29:41Z</dcterms:modified>
</cp:coreProperties>
</file>